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1"/>
    <p:sldMasterId id="2147483824" r:id="rId2"/>
  </p:sldMasterIdLst>
  <p:notesMasterIdLst>
    <p:notesMasterId r:id="rId28"/>
  </p:notesMasterIdLst>
  <p:sldIdLst>
    <p:sldId id="256" r:id="rId3"/>
    <p:sldId id="1001" r:id="rId4"/>
    <p:sldId id="992" r:id="rId5"/>
    <p:sldId id="1000" r:id="rId6"/>
    <p:sldId id="986" r:id="rId7"/>
    <p:sldId id="258" r:id="rId8"/>
    <p:sldId id="259" r:id="rId9"/>
    <p:sldId id="993" r:id="rId10"/>
    <p:sldId id="975" r:id="rId11"/>
    <p:sldId id="977" r:id="rId12"/>
    <p:sldId id="979" r:id="rId13"/>
    <p:sldId id="994" r:id="rId14"/>
    <p:sldId id="981" r:id="rId15"/>
    <p:sldId id="997" r:id="rId16"/>
    <p:sldId id="999" r:id="rId17"/>
    <p:sldId id="268" r:id="rId18"/>
    <p:sldId id="987" r:id="rId19"/>
    <p:sldId id="990" r:id="rId20"/>
    <p:sldId id="976" r:id="rId21"/>
    <p:sldId id="995" r:id="rId22"/>
    <p:sldId id="996" r:id="rId23"/>
    <p:sldId id="1002" r:id="rId24"/>
    <p:sldId id="991" r:id="rId25"/>
    <p:sldId id="280" r:id="rId26"/>
    <p:sldId id="100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AAF907-4D11-4846-B07C-97ACFC18584E}" v="11649" dt="2025-04-26T15:19:11.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617"/>
  </p:normalViewPr>
  <p:slideViewPr>
    <p:cSldViewPr snapToGrid="0">
      <p:cViewPr varScale="1">
        <p:scale>
          <a:sx n="74" d="100"/>
          <a:sy n="74" d="100"/>
        </p:scale>
        <p:origin x="1320" y="4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678BF-AF5F-442F-B53A-AB5171EDD95A}" type="datetimeFigureOut">
              <a:rPr lang="en-US" smtClean="0"/>
              <a:t>4/27/25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13840-00CF-4F40-85E2-B1C0D1EEB9DE}" type="slidenum">
              <a:rPr lang="en-US" smtClean="0"/>
              <a:t>‹#›</a:t>
            </a:fld>
            <a:endParaRPr lang="en-US"/>
          </a:p>
        </p:txBody>
      </p:sp>
    </p:spTree>
    <p:extLst>
      <p:ext uri="{BB962C8B-B14F-4D97-AF65-F5344CB8AC3E}">
        <p14:creationId xmlns:p14="http://schemas.microsoft.com/office/powerpoint/2010/main" val="2596511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a:extLst>
            <a:ext uri="{FF2B5EF4-FFF2-40B4-BE49-F238E27FC236}">
              <a16:creationId xmlns:a16="http://schemas.microsoft.com/office/drawing/2014/main" id="{E831FD75-CD9D-FD9B-1A46-1FD20B84F34F}"/>
            </a:ext>
          </a:extLst>
        </p:cNvPr>
        <p:cNvGrpSpPr/>
        <p:nvPr/>
      </p:nvGrpSpPr>
      <p:grpSpPr>
        <a:xfrm>
          <a:off x="0" y="0"/>
          <a:ext cx="0" cy="0"/>
          <a:chOff x="0" y="0"/>
          <a:chExt cx="0" cy="0"/>
        </a:xfrm>
      </p:grpSpPr>
      <p:sp>
        <p:nvSpPr>
          <p:cNvPr id="1257" name="Google Shape;1257;g2786e93cb5e_1_431:notes">
            <a:extLst>
              <a:ext uri="{FF2B5EF4-FFF2-40B4-BE49-F238E27FC236}">
                <a16:creationId xmlns:a16="http://schemas.microsoft.com/office/drawing/2014/main" id="{FE7B0758-9E9B-ABD7-822F-21D1CD7D66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2786e93cb5e_1_431:notes">
            <a:extLst>
              <a:ext uri="{FF2B5EF4-FFF2-40B4-BE49-F238E27FC236}">
                <a16:creationId xmlns:a16="http://schemas.microsoft.com/office/drawing/2014/main" id="{55BB2969-AE95-650F-7320-0ADF6922DD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904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edc582ae5b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edc582ae5b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that we showed how to do the policy gradient updates, we can look at the policy-based version of the MC method, REINFORCE, and compare it to the value-based version we looked at previously.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edc582ae5b_2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edc582ae5b_2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Fluctuations / spikes -&gt; high variance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a:extLst>
            <a:ext uri="{FF2B5EF4-FFF2-40B4-BE49-F238E27FC236}">
              <a16:creationId xmlns:a16="http://schemas.microsoft.com/office/drawing/2014/main" id="{09A002DD-6356-5733-64B0-6D777C063D50}"/>
            </a:ext>
          </a:extLst>
        </p:cNvPr>
        <p:cNvGrpSpPr/>
        <p:nvPr/>
      </p:nvGrpSpPr>
      <p:grpSpPr>
        <a:xfrm>
          <a:off x="0" y="0"/>
          <a:ext cx="0" cy="0"/>
          <a:chOff x="0" y="0"/>
          <a:chExt cx="0" cy="0"/>
        </a:xfrm>
      </p:grpSpPr>
      <p:sp>
        <p:nvSpPr>
          <p:cNvPr id="1257" name="Google Shape;1257;g2786e93cb5e_1_431:notes">
            <a:extLst>
              <a:ext uri="{FF2B5EF4-FFF2-40B4-BE49-F238E27FC236}">
                <a16:creationId xmlns:a16="http://schemas.microsoft.com/office/drawing/2014/main" id="{CC1272DD-F53D-AAB5-ECFB-E2207862A4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2786e93cb5e_1_431:notes">
            <a:extLst>
              <a:ext uri="{FF2B5EF4-FFF2-40B4-BE49-F238E27FC236}">
                <a16:creationId xmlns:a16="http://schemas.microsoft.com/office/drawing/2014/main" id="{4CE9B155-4BB6-2011-4C84-5313A18682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77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7CAEC-A0C5-0032-2834-CC5F53407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8D4B1-3B93-9A52-F333-0CC9CFBE1D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5EC6F-135B-4156-889E-556AE73EB3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2EAB87-939B-1096-5702-A777D6859DD0}"/>
              </a:ext>
            </a:extLst>
          </p:cNvPr>
          <p:cNvSpPr>
            <a:spLocks noGrp="1"/>
          </p:cNvSpPr>
          <p:nvPr>
            <p:ph type="sldNum" sz="quarter" idx="5"/>
          </p:nvPr>
        </p:nvSpPr>
        <p:spPr/>
        <p:txBody>
          <a:bodyPr/>
          <a:lstStyle/>
          <a:p>
            <a:fld id="{AD213840-00CF-4F40-85E2-B1C0D1EEB9DE}" type="slidenum">
              <a:rPr lang="en-US" smtClean="0"/>
              <a:t>11</a:t>
            </a:fld>
            <a:endParaRPr lang="en-US"/>
          </a:p>
        </p:txBody>
      </p:sp>
    </p:spTree>
    <p:extLst>
      <p:ext uri="{BB962C8B-B14F-4D97-AF65-F5344CB8AC3E}">
        <p14:creationId xmlns:p14="http://schemas.microsoft.com/office/powerpoint/2010/main" val="2925170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DA626-FDD6-348F-3A1B-858CCE81A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6D51C-ADC3-FB6F-3F84-548C538EC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E7377B-44D3-9BCB-2D63-EF254B8824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4FA5B-17EC-70F5-3DCA-BCE6BCE3D9FB}"/>
              </a:ext>
            </a:extLst>
          </p:cNvPr>
          <p:cNvSpPr>
            <a:spLocks noGrp="1"/>
          </p:cNvSpPr>
          <p:nvPr>
            <p:ph type="sldNum" sz="quarter" idx="5"/>
          </p:nvPr>
        </p:nvSpPr>
        <p:spPr/>
        <p:txBody>
          <a:bodyPr/>
          <a:lstStyle/>
          <a:p>
            <a:fld id="{AD213840-00CF-4F40-85E2-B1C0D1EEB9DE}" type="slidenum">
              <a:rPr lang="en-US" smtClean="0"/>
              <a:t>13</a:t>
            </a:fld>
            <a:endParaRPr lang="en-US"/>
          </a:p>
        </p:txBody>
      </p:sp>
    </p:spTree>
    <p:extLst>
      <p:ext uri="{BB962C8B-B14F-4D97-AF65-F5344CB8AC3E}">
        <p14:creationId xmlns:p14="http://schemas.microsoft.com/office/powerpoint/2010/main" val="238730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5F19-728C-8A26-4C16-EA106DFFF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BFF4B2-AF70-F805-C6C5-779BC8FB10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41ABB-A287-ACF9-BB96-3E3EEF4ED3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7F0BB-EBA5-5364-C13F-22AE19CCC8E9}"/>
              </a:ext>
            </a:extLst>
          </p:cNvPr>
          <p:cNvSpPr>
            <a:spLocks noGrp="1"/>
          </p:cNvSpPr>
          <p:nvPr>
            <p:ph type="sldNum" sz="quarter" idx="5"/>
          </p:nvPr>
        </p:nvSpPr>
        <p:spPr/>
        <p:txBody>
          <a:bodyPr/>
          <a:lstStyle/>
          <a:p>
            <a:fld id="{AD213840-00CF-4F40-85E2-B1C0D1EEB9DE}" type="slidenum">
              <a:rPr lang="en-US" smtClean="0"/>
              <a:t>14</a:t>
            </a:fld>
            <a:endParaRPr lang="en-US"/>
          </a:p>
        </p:txBody>
      </p:sp>
    </p:spTree>
    <p:extLst>
      <p:ext uri="{BB962C8B-B14F-4D97-AF65-F5344CB8AC3E}">
        <p14:creationId xmlns:p14="http://schemas.microsoft.com/office/powerpoint/2010/main" val="3419573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CD499-8ADB-0CF6-CFF5-7D2B08143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FB89A-C892-7235-3C3B-1AE5504D7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D9922-7709-47EE-703D-C290CBF5F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1B5441-D801-5720-1BB9-B1E86CC437A7}"/>
              </a:ext>
            </a:extLst>
          </p:cNvPr>
          <p:cNvSpPr>
            <a:spLocks noGrp="1"/>
          </p:cNvSpPr>
          <p:nvPr>
            <p:ph type="sldNum" sz="quarter" idx="5"/>
          </p:nvPr>
        </p:nvSpPr>
        <p:spPr/>
        <p:txBody>
          <a:bodyPr/>
          <a:lstStyle/>
          <a:p>
            <a:fld id="{AD213840-00CF-4F40-85E2-B1C0D1EEB9DE}" type="slidenum">
              <a:rPr lang="en-US" smtClean="0"/>
              <a:t>15</a:t>
            </a:fld>
            <a:endParaRPr lang="en-US"/>
          </a:p>
        </p:txBody>
      </p:sp>
    </p:spTree>
    <p:extLst>
      <p:ext uri="{BB962C8B-B14F-4D97-AF65-F5344CB8AC3E}">
        <p14:creationId xmlns:p14="http://schemas.microsoft.com/office/powerpoint/2010/main" val="2758686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edc582ae5b_2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edc582ae5b_2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13840-00CF-4F40-85E2-B1C0D1EEB9DE}" type="slidenum">
              <a:rPr lang="en-US" smtClean="0"/>
              <a:t>17</a:t>
            </a:fld>
            <a:endParaRPr lang="en-US"/>
          </a:p>
        </p:txBody>
      </p:sp>
    </p:spTree>
    <p:extLst>
      <p:ext uri="{BB962C8B-B14F-4D97-AF65-F5344CB8AC3E}">
        <p14:creationId xmlns:p14="http://schemas.microsoft.com/office/powerpoint/2010/main" val="617821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8C61C-5972-AAC2-2D93-4FD14B677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5A4C94-68C7-D240-B84B-8646A9C2E9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CD4F4-1D97-2B11-009C-111EC0D81D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118F0C-288A-D161-30A9-0C01ADE73D03}"/>
              </a:ext>
            </a:extLst>
          </p:cNvPr>
          <p:cNvSpPr>
            <a:spLocks noGrp="1"/>
          </p:cNvSpPr>
          <p:nvPr>
            <p:ph type="sldNum" sz="quarter" idx="5"/>
          </p:nvPr>
        </p:nvSpPr>
        <p:spPr/>
        <p:txBody>
          <a:bodyPr/>
          <a:lstStyle/>
          <a:p>
            <a:fld id="{AD213840-00CF-4F40-85E2-B1C0D1EEB9DE}" type="slidenum">
              <a:rPr lang="en-US" smtClean="0"/>
              <a:t>21</a:t>
            </a:fld>
            <a:endParaRPr lang="en-US"/>
          </a:p>
        </p:txBody>
      </p:sp>
    </p:spTree>
    <p:extLst>
      <p:ext uri="{BB962C8B-B14F-4D97-AF65-F5344CB8AC3E}">
        <p14:creationId xmlns:p14="http://schemas.microsoft.com/office/powerpoint/2010/main" val="2834388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C776-C260-DB89-5073-DCC66F37D2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D136D-DE6F-E68A-1D88-808324D6E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EBEF4-68AD-1BEC-A83F-A0F9A0FD56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AB240F-D005-E734-DD41-F53F4C95D4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13840-00CF-4F40-85E2-B1C0D1EEB9D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9283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86801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1BD5-79C4-BE62-A6E0-12867086F6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F188D7-AD94-D18C-03EC-702D80442D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E275AA-1667-2200-F62A-CA2E810FBCA4}"/>
              </a:ext>
            </a:extLst>
          </p:cNvPr>
          <p:cNvSpPr>
            <a:spLocks noGrp="1"/>
          </p:cNvSpPr>
          <p:nvPr>
            <p:ph type="dt" sz="half" idx="10"/>
          </p:nvPr>
        </p:nvSpPr>
        <p:spPr/>
        <p:txBody>
          <a:bodyPr/>
          <a:lstStyle/>
          <a:p>
            <a:fld id="{5A05DFE7-D897-4EC2-856B-A8E3B9614D9F}" type="datetimeFigureOut">
              <a:rPr lang="en-US" smtClean="0"/>
              <a:t>4/27/25</a:t>
            </a:fld>
            <a:endParaRPr lang="en-US"/>
          </a:p>
        </p:txBody>
      </p:sp>
      <p:sp>
        <p:nvSpPr>
          <p:cNvPr id="5" name="Footer Placeholder 4">
            <a:extLst>
              <a:ext uri="{FF2B5EF4-FFF2-40B4-BE49-F238E27FC236}">
                <a16:creationId xmlns:a16="http://schemas.microsoft.com/office/drawing/2014/main" id="{B23FC411-6E3A-2421-5B3A-7734FEEDD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FFB86-BB3D-2B8F-2FA4-41E6AC460E03}"/>
              </a:ext>
            </a:extLst>
          </p:cNvPr>
          <p:cNvSpPr>
            <a:spLocks noGrp="1"/>
          </p:cNvSpPr>
          <p:nvPr>
            <p:ph type="sldNum" sz="quarter" idx="12"/>
          </p:nvPr>
        </p:nvSpPr>
        <p:spPr/>
        <p:txBody>
          <a:bodyPr/>
          <a:lstStyle/>
          <a:p>
            <a:fld id="{96922419-93A5-4A6B-8272-F07528085AE9}" type="slidenum">
              <a:rPr lang="en-US" smtClean="0"/>
              <a:t>‹#›</a:t>
            </a:fld>
            <a:endParaRPr lang="en-US"/>
          </a:p>
        </p:txBody>
      </p:sp>
    </p:spTree>
    <p:extLst>
      <p:ext uri="{BB962C8B-B14F-4D97-AF65-F5344CB8AC3E}">
        <p14:creationId xmlns:p14="http://schemas.microsoft.com/office/powerpoint/2010/main" val="2296074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AB83B-015F-2602-0DE7-6ADEB2A799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BECC83-D22C-FE70-C477-0F08AAEDE7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36AFB-7B40-A238-24E5-E262E3D8D4B0}"/>
              </a:ext>
            </a:extLst>
          </p:cNvPr>
          <p:cNvSpPr>
            <a:spLocks noGrp="1"/>
          </p:cNvSpPr>
          <p:nvPr>
            <p:ph type="dt" sz="half" idx="10"/>
          </p:nvPr>
        </p:nvSpPr>
        <p:spPr/>
        <p:txBody>
          <a:bodyPr/>
          <a:lstStyle/>
          <a:p>
            <a:fld id="{5A05DFE7-D897-4EC2-856B-A8E3B9614D9F}" type="datetimeFigureOut">
              <a:rPr lang="en-US" smtClean="0"/>
              <a:t>4/27/25</a:t>
            </a:fld>
            <a:endParaRPr lang="en-US"/>
          </a:p>
        </p:txBody>
      </p:sp>
      <p:sp>
        <p:nvSpPr>
          <p:cNvPr id="5" name="Footer Placeholder 4">
            <a:extLst>
              <a:ext uri="{FF2B5EF4-FFF2-40B4-BE49-F238E27FC236}">
                <a16:creationId xmlns:a16="http://schemas.microsoft.com/office/drawing/2014/main" id="{AAAC65F8-2796-22AD-A30C-FE1D4A680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1F2A3-51CB-784B-BCDA-C8650F488C2D}"/>
              </a:ext>
            </a:extLst>
          </p:cNvPr>
          <p:cNvSpPr>
            <a:spLocks noGrp="1"/>
          </p:cNvSpPr>
          <p:nvPr>
            <p:ph type="sldNum" sz="quarter" idx="12"/>
          </p:nvPr>
        </p:nvSpPr>
        <p:spPr/>
        <p:txBody>
          <a:bodyPr/>
          <a:lstStyle/>
          <a:p>
            <a:fld id="{96922419-93A5-4A6B-8272-F07528085AE9}" type="slidenum">
              <a:rPr lang="en-US" smtClean="0"/>
              <a:t>‹#›</a:t>
            </a:fld>
            <a:endParaRPr lang="en-US"/>
          </a:p>
        </p:txBody>
      </p:sp>
    </p:spTree>
    <p:extLst>
      <p:ext uri="{BB962C8B-B14F-4D97-AF65-F5344CB8AC3E}">
        <p14:creationId xmlns:p14="http://schemas.microsoft.com/office/powerpoint/2010/main" val="1980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753F-4E56-89B6-ECA4-4F7DDA51A3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CDA836-2A57-7DDA-F6A6-8EF5A40302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55E720-7A5F-7DF3-5FB0-A6D094F049AA}"/>
              </a:ext>
            </a:extLst>
          </p:cNvPr>
          <p:cNvSpPr>
            <a:spLocks noGrp="1"/>
          </p:cNvSpPr>
          <p:nvPr>
            <p:ph type="dt" sz="half" idx="10"/>
          </p:nvPr>
        </p:nvSpPr>
        <p:spPr/>
        <p:txBody>
          <a:bodyPr/>
          <a:lstStyle/>
          <a:p>
            <a:fld id="{5A05DFE7-D897-4EC2-856B-A8E3B9614D9F}" type="datetimeFigureOut">
              <a:rPr lang="en-US" smtClean="0"/>
              <a:t>4/27/25</a:t>
            </a:fld>
            <a:endParaRPr lang="en-US"/>
          </a:p>
        </p:txBody>
      </p:sp>
      <p:sp>
        <p:nvSpPr>
          <p:cNvPr id="5" name="Footer Placeholder 4">
            <a:extLst>
              <a:ext uri="{FF2B5EF4-FFF2-40B4-BE49-F238E27FC236}">
                <a16:creationId xmlns:a16="http://schemas.microsoft.com/office/drawing/2014/main" id="{BA62C4EB-691F-C11E-62FA-76D6FDAB37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6E359-3193-0923-555C-0A18B3BFA1FA}"/>
              </a:ext>
            </a:extLst>
          </p:cNvPr>
          <p:cNvSpPr>
            <a:spLocks noGrp="1"/>
          </p:cNvSpPr>
          <p:nvPr>
            <p:ph type="sldNum" sz="quarter" idx="12"/>
          </p:nvPr>
        </p:nvSpPr>
        <p:spPr/>
        <p:txBody>
          <a:bodyPr/>
          <a:lstStyle/>
          <a:p>
            <a:fld id="{96922419-93A5-4A6B-8272-F07528085AE9}" type="slidenum">
              <a:rPr lang="en-US" smtClean="0"/>
              <a:t>‹#›</a:t>
            </a:fld>
            <a:endParaRPr lang="en-US"/>
          </a:p>
        </p:txBody>
      </p:sp>
    </p:spTree>
    <p:extLst>
      <p:ext uri="{BB962C8B-B14F-4D97-AF65-F5344CB8AC3E}">
        <p14:creationId xmlns:p14="http://schemas.microsoft.com/office/powerpoint/2010/main" val="954028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14AC-0960-0CAB-007C-0837A63F44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3E78EB-C939-80BD-0B95-1115AEC996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6AD629-C3E8-DF49-20A8-7A5B249B65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54AEAA-EB8F-2943-BFF0-09FC5473535F}"/>
              </a:ext>
            </a:extLst>
          </p:cNvPr>
          <p:cNvSpPr>
            <a:spLocks noGrp="1"/>
          </p:cNvSpPr>
          <p:nvPr>
            <p:ph type="dt" sz="half" idx="10"/>
          </p:nvPr>
        </p:nvSpPr>
        <p:spPr/>
        <p:txBody>
          <a:bodyPr/>
          <a:lstStyle/>
          <a:p>
            <a:fld id="{5A05DFE7-D897-4EC2-856B-A8E3B9614D9F}" type="datetimeFigureOut">
              <a:rPr lang="en-US" smtClean="0"/>
              <a:t>4/27/25</a:t>
            </a:fld>
            <a:endParaRPr lang="en-US"/>
          </a:p>
        </p:txBody>
      </p:sp>
      <p:sp>
        <p:nvSpPr>
          <p:cNvPr id="6" name="Footer Placeholder 5">
            <a:extLst>
              <a:ext uri="{FF2B5EF4-FFF2-40B4-BE49-F238E27FC236}">
                <a16:creationId xmlns:a16="http://schemas.microsoft.com/office/drawing/2014/main" id="{E600EE4D-2558-5B82-8023-D22215D8E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479A68-569A-1BD1-EEB9-61A1781CE115}"/>
              </a:ext>
            </a:extLst>
          </p:cNvPr>
          <p:cNvSpPr>
            <a:spLocks noGrp="1"/>
          </p:cNvSpPr>
          <p:nvPr>
            <p:ph type="sldNum" sz="quarter" idx="12"/>
          </p:nvPr>
        </p:nvSpPr>
        <p:spPr/>
        <p:txBody>
          <a:bodyPr/>
          <a:lstStyle/>
          <a:p>
            <a:fld id="{96922419-93A5-4A6B-8272-F07528085AE9}" type="slidenum">
              <a:rPr lang="en-US" smtClean="0"/>
              <a:t>‹#›</a:t>
            </a:fld>
            <a:endParaRPr lang="en-US"/>
          </a:p>
        </p:txBody>
      </p:sp>
    </p:spTree>
    <p:extLst>
      <p:ext uri="{BB962C8B-B14F-4D97-AF65-F5344CB8AC3E}">
        <p14:creationId xmlns:p14="http://schemas.microsoft.com/office/powerpoint/2010/main" val="71343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691F-3172-4E76-70E6-EAC1154594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D970A3-95E2-254E-94FF-C694B36558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5D92A0-5548-8416-406A-F3267796C4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B63449-F56B-911F-8C0E-55D2D3FE3F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7C5F57-8B63-DA35-D62A-DB93A714E6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63E367-50C5-308D-B4E3-962FDB02A302}"/>
              </a:ext>
            </a:extLst>
          </p:cNvPr>
          <p:cNvSpPr>
            <a:spLocks noGrp="1"/>
          </p:cNvSpPr>
          <p:nvPr>
            <p:ph type="dt" sz="half" idx="10"/>
          </p:nvPr>
        </p:nvSpPr>
        <p:spPr/>
        <p:txBody>
          <a:bodyPr/>
          <a:lstStyle/>
          <a:p>
            <a:fld id="{5A05DFE7-D897-4EC2-856B-A8E3B9614D9F}" type="datetimeFigureOut">
              <a:rPr lang="en-US" smtClean="0"/>
              <a:t>4/27/25</a:t>
            </a:fld>
            <a:endParaRPr lang="en-US"/>
          </a:p>
        </p:txBody>
      </p:sp>
      <p:sp>
        <p:nvSpPr>
          <p:cNvPr id="8" name="Footer Placeholder 7">
            <a:extLst>
              <a:ext uri="{FF2B5EF4-FFF2-40B4-BE49-F238E27FC236}">
                <a16:creationId xmlns:a16="http://schemas.microsoft.com/office/drawing/2014/main" id="{BA63C078-BE82-BD38-2E52-5BEB484BD1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62FD2F-5936-A3C7-C5AA-A0AD28A8986E}"/>
              </a:ext>
            </a:extLst>
          </p:cNvPr>
          <p:cNvSpPr>
            <a:spLocks noGrp="1"/>
          </p:cNvSpPr>
          <p:nvPr>
            <p:ph type="sldNum" sz="quarter" idx="12"/>
          </p:nvPr>
        </p:nvSpPr>
        <p:spPr/>
        <p:txBody>
          <a:bodyPr/>
          <a:lstStyle/>
          <a:p>
            <a:fld id="{96922419-93A5-4A6B-8272-F07528085AE9}" type="slidenum">
              <a:rPr lang="en-US" smtClean="0"/>
              <a:t>‹#›</a:t>
            </a:fld>
            <a:endParaRPr lang="en-US"/>
          </a:p>
        </p:txBody>
      </p:sp>
    </p:spTree>
    <p:extLst>
      <p:ext uri="{BB962C8B-B14F-4D97-AF65-F5344CB8AC3E}">
        <p14:creationId xmlns:p14="http://schemas.microsoft.com/office/powerpoint/2010/main" val="1560369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D4E2-C6FB-AAA9-CFD1-EB6644BA1A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C314C3-623C-3580-11CA-6B464E1A8A8E}"/>
              </a:ext>
            </a:extLst>
          </p:cNvPr>
          <p:cNvSpPr>
            <a:spLocks noGrp="1"/>
          </p:cNvSpPr>
          <p:nvPr>
            <p:ph type="dt" sz="half" idx="10"/>
          </p:nvPr>
        </p:nvSpPr>
        <p:spPr/>
        <p:txBody>
          <a:bodyPr/>
          <a:lstStyle/>
          <a:p>
            <a:fld id="{5A05DFE7-D897-4EC2-856B-A8E3B9614D9F}" type="datetimeFigureOut">
              <a:rPr lang="en-US" smtClean="0"/>
              <a:t>4/27/25</a:t>
            </a:fld>
            <a:endParaRPr lang="en-US"/>
          </a:p>
        </p:txBody>
      </p:sp>
      <p:sp>
        <p:nvSpPr>
          <p:cNvPr id="4" name="Footer Placeholder 3">
            <a:extLst>
              <a:ext uri="{FF2B5EF4-FFF2-40B4-BE49-F238E27FC236}">
                <a16:creationId xmlns:a16="http://schemas.microsoft.com/office/drawing/2014/main" id="{DFA1CF2C-B8FF-7D29-A858-560BCFAB26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296AEC-9ACF-4345-2C1E-A0427D5ED8D8}"/>
              </a:ext>
            </a:extLst>
          </p:cNvPr>
          <p:cNvSpPr>
            <a:spLocks noGrp="1"/>
          </p:cNvSpPr>
          <p:nvPr>
            <p:ph type="sldNum" sz="quarter" idx="12"/>
          </p:nvPr>
        </p:nvSpPr>
        <p:spPr/>
        <p:txBody>
          <a:bodyPr/>
          <a:lstStyle/>
          <a:p>
            <a:fld id="{96922419-93A5-4A6B-8272-F07528085AE9}" type="slidenum">
              <a:rPr lang="en-US" smtClean="0"/>
              <a:t>‹#›</a:t>
            </a:fld>
            <a:endParaRPr lang="en-US"/>
          </a:p>
        </p:txBody>
      </p:sp>
    </p:spTree>
    <p:extLst>
      <p:ext uri="{BB962C8B-B14F-4D97-AF65-F5344CB8AC3E}">
        <p14:creationId xmlns:p14="http://schemas.microsoft.com/office/powerpoint/2010/main" val="597466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87130-F2C2-73A2-BD4F-64EB4304D730}"/>
              </a:ext>
            </a:extLst>
          </p:cNvPr>
          <p:cNvSpPr>
            <a:spLocks noGrp="1"/>
          </p:cNvSpPr>
          <p:nvPr>
            <p:ph type="dt" sz="half" idx="10"/>
          </p:nvPr>
        </p:nvSpPr>
        <p:spPr/>
        <p:txBody>
          <a:bodyPr/>
          <a:lstStyle/>
          <a:p>
            <a:fld id="{5A05DFE7-D897-4EC2-856B-A8E3B9614D9F}" type="datetimeFigureOut">
              <a:rPr lang="en-US" smtClean="0"/>
              <a:t>4/27/25</a:t>
            </a:fld>
            <a:endParaRPr lang="en-US"/>
          </a:p>
        </p:txBody>
      </p:sp>
      <p:sp>
        <p:nvSpPr>
          <p:cNvPr id="3" name="Footer Placeholder 2">
            <a:extLst>
              <a:ext uri="{FF2B5EF4-FFF2-40B4-BE49-F238E27FC236}">
                <a16:creationId xmlns:a16="http://schemas.microsoft.com/office/drawing/2014/main" id="{27D489A5-330D-C0A9-C986-582A37FC54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25023E-1D77-C0CA-49A0-730343EC96D7}"/>
              </a:ext>
            </a:extLst>
          </p:cNvPr>
          <p:cNvSpPr>
            <a:spLocks noGrp="1"/>
          </p:cNvSpPr>
          <p:nvPr>
            <p:ph type="sldNum" sz="quarter" idx="12"/>
          </p:nvPr>
        </p:nvSpPr>
        <p:spPr/>
        <p:txBody>
          <a:bodyPr/>
          <a:lstStyle/>
          <a:p>
            <a:fld id="{96922419-93A5-4A6B-8272-F07528085AE9}" type="slidenum">
              <a:rPr lang="en-US" smtClean="0"/>
              <a:t>‹#›</a:t>
            </a:fld>
            <a:endParaRPr lang="en-US"/>
          </a:p>
        </p:txBody>
      </p:sp>
    </p:spTree>
    <p:extLst>
      <p:ext uri="{BB962C8B-B14F-4D97-AF65-F5344CB8AC3E}">
        <p14:creationId xmlns:p14="http://schemas.microsoft.com/office/powerpoint/2010/main" val="1779885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BAE7-0862-B72A-7C5B-C84AC984E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18A756-4977-3B91-1BFE-8F8425A9F1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D1D1B2-4218-39D8-68A2-6C3D38748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74F4F-1219-B511-BB89-A18F1E0DF5B4}"/>
              </a:ext>
            </a:extLst>
          </p:cNvPr>
          <p:cNvSpPr>
            <a:spLocks noGrp="1"/>
          </p:cNvSpPr>
          <p:nvPr>
            <p:ph type="dt" sz="half" idx="10"/>
          </p:nvPr>
        </p:nvSpPr>
        <p:spPr/>
        <p:txBody>
          <a:bodyPr/>
          <a:lstStyle/>
          <a:p>
            <a:fld id="{5A05DFE7-D897-4EC2-856B-A8E3B9614D9F}" type="datetimeFigureOut">
              <a:rPr lang="en-US" smtClean="0"/>
              <a:t>4/27/25</a:t>
            </a:fld>
            <a:endParaRPr lang="en-US"/>
          </a:p>
        </p:txBody>
      </p:sp>
      <p:sp>
        <p:nvSpPr>
          <p:cNvPr id="6" name="Footer Placeholder 5">
            <a:extLst>
              <a:ext uri="{FF2B5EF4-FFF2-40B4-BE49-F238E27FC236}">
                <a16:creationId xmlns:a16="http://schemas.microsoft.com/office/drawing/2014/main" id="{4ECBAB96-581D-8F7B-F2FB-A4E3639BCC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2AF012-6878-A8E1-9A43-512F29DDA38A}"/>
              </a:ext>
            </a:extLst>
          </p:cNvPr>
          <p:cNvSpPr>
            <a:spLocks noGrp="1"/>
          </p:cNvSpPr>
          <p:nvPr>
            <p:ph type="sldNum" sz="quarter" idx="12"/>
          </p:nvPr>
        </p:nvSpPr>
        <p:spPr/>
        <p:txBody>
          <a:bodyPr/>
          <a:lstStyle/>
          <a:p>
            <a:fld id="{96922419-93A5-4A6B-8272-F07528085AE9}" type="slidenum">
              <a:rPr lang="en-US" smtClean="0"/>
              <a:t>‹#›</a:t>
            </a:fld>
            <a:endParaRPr lang="en-US"/>
          </a:p>
        </p:txBody>
      </p:sp>
    </p:spTree>
    <p:extLst>
      <p:ext uri="{BB962C8B-B14F-4D97-AF65-F5344CB8AC3E}">
        <p14:creationId xmlns:p14="http://schemas.microsoft.com/office/powerpoint/2010/main" val="3447429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4704F-CD30-345C-82DB-0ADBB6CDBD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C4A8E2-3A9D-48C3-54F8-7D861B16A7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920944-0F49-33C7-A6D8-D724447AA2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3D4EB9-9942-B268-8D88-B96B2DDCC4B2}"/>
              </a:ext>
            </a:extLst>
          </p:cNvPr>
          <p:cNvSpPr>
            <a:spLocks noGrp="1"/>
          </p:cNvSpPr>
          <p:nvPr>
            <p:ph type="dt" sz="half" idx="10"/>
          </p:nvPr>
        </p:nvSpPr>
        <p:spPr/>
        <p:txBody>
          <a:bodyPr/>
          <a:lstStyle/>
          <a:p>
            <a:fld id="{5A05DFE7-D897-4EC2-856B-A8E3B9614D9F}" type="datetimeFigureOut">
              <a:rPr lang="en-US" smtClean="0"/>
              <a:t>4/27/25</a:t>
            </a:fld>
            <a:endParaRPr lang="en-US"/>
          </a:p>
        </p:txBody>
      </p:sp>
      <p:sp>
        <p:nvSpPr>
          <p:cNvPr id="6" name="Footer Placeholder 5">
            <a:extLst>
              <a:ext uri="{FF2B5EF4-FFF2-40B4-BE49-F238E27FC236}">
                <a16:creationId xmlns:a16="http://schemas.microsoft.com/office/drawing/2014/main" id="{7188E8F7-252B-7020-2C24-DEE6A5EC6B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F78D1-2D11-F954-BF06-DD6FC0328181}"/>
              </a:ext>
            </a:extLst>
          </p:cNvPr>
          <p:cNvSpPr>
            <a:spLocks noGrp="1"/>
          </p:cNvSpPr>
          <p:nvPr>
            <p:ph type="sldNum" sz="quarter" idx="12"/>
          </p:nvPr>
        </p:nvSpPr>
        <p:spPr/>
        <p:txBody>
          <a:bodyPr/>
          <a:lstStyle/>
          <a:p>
            <a:fld id="{96922419-93A5-4A6B-8272-F07528085AE9}" type="slidenum">
              <a:rPr lang="en-US" smtClean="0"/>
              <a:t>‹#›</a:t>
            </a:fld>
            <a:endParaRPr lang="en-US"/>
          </a:p>
        </p:txBody>
      </p:sp>
    </p:spTree>
    <p:extLst>
      <p:ext uri="{BB962C8B-B14F-4D97-AF65-F5344CB8AC3E}">
        <p14:creationId xmlns:p14="http://schemas.microsoft.com/office/powerpoint/2010/main" val="529599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BADF-D759-6EA0-0DC8-0E90AE6A0F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AA355D-6AE7-A84E-F916-F936167309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EBE8D-194A-1596-976B-317FC1182C35}"/>
              </a:ext>
            </a:extLst>
          </p:cNvPr>
          <p:cNvSpPr>
            <a:spLocks noGrp="1"/>
          </p:cNvSpPr>
          <p:nvPr>
            <p:ph type="dt" sz="half" idx="10"/>
          </p:nvPr>
        </p:nvSpPr>
        <p:spPr/>
        <p:txBody>
          <a:bodyPr/>
          <a:lstStyle/>
          <a:p>
            <a:fld id="{5A05DFE7-D897-4EC2-856B-A8E3B9614D9F}" type="datetimeFigureOut">
              <a:rPr lang="en-US" smtClean="0"/>
              <a:t>4/27/25</a:t>
            </a:fld>
            <a:endParaRPr lang="en-US"/>
          </a:p>
        </p:txBody>
      </p:sp>
      <p:sp>
        <p:nvSpPr>
          <p:cNvPr id="5" name="Footer Placeholder 4">
            <a:extLst>
              <a:ext uri="{FF2B5EF4-FFF2-40B4-BE49-F238E27FC236}">
                <a16:creationId xmlns:a16="http://schemas.microsoft.com/office/drawing/2014/main" id="{860EE010-4604-87A0-AD9D-55D60A1CF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C80CC-9342-E568-7D15-F84007676ECA}"/>
              </a:ext>
            </a:extLst>
          </p:cNvPr>
          <p:cNvSpPr>
            <a:spLocks noGrp="1"/>
          </p:cNvSpPr>
          <p:nvPr>
            <p:ph type="sldNum" sz="quarter" idx="12"/>
          </p:nvPr>
        </p:nvSpPr>
        <p:spPr/>
        <p:txBody>
          <a:bodyPr/>
          <a:lstStyle/>
          <a:p>
            <a:fld id="{96922419-93A5-4A6B-8272-F07528085AE9}" type="slidenum">
              <a:rPr lang="en-US" smtClean="0"/>
              <a:t>‹#›</a:t>
            </a:fld>
            <a:endParaRPr lang="en-US"/>
          </a:p>
        </p:txBody>
      </p:sp>
    </p:spTree>
    <p:extLst>
      <p:ext uri="{BB962C8B-B14F-4D97-AF65-F5344CB8AC3E}">
        <p14:creationId xmlns:p14="http://schemas.microsoft.com/office/powerpoint/2010/main" val="157694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82937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C2E64-341F-48FF-32DA-28BFFA7C2A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B4F9F2-21B5-F169-FD4F-709D7660F1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84283-A25E-5A71-8611-B35F063F25FC}"/>
              </a:ext>
            </a:extLst>
          </p:cNvPr>
          <p:cNvSpPr>
            <a:spLocks noGrp="1"/>
          </p:cNvSpPr>
          <p:nvPr>
            <p:ph type="dt" sz="half" idx="10"/>
          </p:nvPr>
        </p:nvSpPr>
        <p:spPr/>
        <p:txBody>
          <a:bodyPr/>
          <a:lstStyle/>
          <a:p>
            <a:fld id="{5A05DFE7-D897-4EC2-856B-A8E3B9614D9F}" type="datetimeFigureOut">
              <a:rPr lang="en-US" smtClean="0"/>
              <a:t>4/27/25</a:t>
            </a:fld>
            <a:endParaRPr lang="en-US"/>
          </a:p>
        </p:txBody>
      </p:sp>
      <p:sp>
        <p:nvSpPr>
          <p:cNvPr id="5" name="Footer Placeholder 4">
            <a:extLst>
              <a:ext uri="{FF2B5EF4-FFF2-40B4-BE49-F238E27FC236}">
                <a16:creationId xmlns:a16="http://schemas.microsoft.com/office/drawing/2014/main" id="{50E07DD7-D6F0-0A99-44D1-32ACD41E9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450FF8-CE24-50AF-BEFE-E684AFC27EEB}"/>
              </a:ext>
            </a:extLst>
          </p:cNvPr>
          <p:cNvSpPr>
            <a:spLocks noGrp="1"/>
          </p:cNvSpPr>
          <p:nvPr>
            <p:ph type="sldNum" sz="quarter" idx="12"/>
          </p:nvPr>
        </p:nvSpPr>
        <p:spPr/>
        <p:txBody>
          <a:bodyPr/>
          <a:lstStyle/>
          <a:p>
            <a:fld id="{96922419-93A5-4A6B-8272-F07528085AE9}" type="slidenum">
              <a:rPr lang="en-US" smtClean="0"/>
              <a:t>‹#›</a:t>
            </a:fld>
            <a:endParaRPr lang="en-US"/>
          </a:p>
        </p:txBody>
      </p:sp>
    </p:spTree>
    <p:extLst>
      <p:ext uri="{BB962C8B-B14F-4D97-AF65-F5344CB8AC3E}">
        <p14:creationId xmlns:p14="http://schemas.microsoft.com/office/powerpoint/2010/main" val="1138788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06724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BBA747-F8A3-4F45-BE1C-2C7E1EEDBB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
            <a:ext cx="12192000" cy="6857999"/>
          </a:xfrm>
          <a:prstGeom prst="rect">
            <a:avLst/>
          </a:prstGeom>
        </p:spPr>
      </p:pic>
      <p:sp>
        <p:nvSpPr>
          <p:cNvPr id="13" name="Rectangle 12">
            <a:extLst>
              <a:ext uri="{FF2B5EF4-FFF2-40B4-BE49-F238E27FC236}">
                <a16:creationId xmlns:a16="http://schemas.microsoft.com/office/drawing/2014/main" id="{B699A189-E1FE-3045-93A2-FEACD4DC12EC}"/>
              </a:ext>
            </a:extLst>
          </p:cNvPr>
          <p:cNvSpPr/>
          <p:nvPr userDrawn="1"/>
        </p:nvSpPr>
        <p:spPr>
          <a:xfrm>
            <a:off x="131097" y="108155"/>
            <a:ext cx="943896" cy="629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31F9FF07-2C41-F24F-B83D-A74116F7FEEC}"/>
              </a:ext>
            </a:extLst>
          </p:cNvPr>
          <p:cNvSpPr/>
          <p:nvPr userDrawn="1"/>
        </p:nvSpPr>
        <p:spPr>
          <a:xfrm>
            <a:off x="131097" y="6347706"/>
            <a:ext cx="2189316" cy="46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76276" y="2757487"/>
            <a:ext cx="5390697" cy="3490913"/>
          </a:xfrm>
        </p:spPr>
        <p:txBody>
          <a:bodyPr anchor="t">
            <a:normAutofit/>
          </a:bodyPr>
          <a:lstStyle>
            <a:lvl1pPr algn="l">
              <a:lnSpc>
                <a:spcPct val="95000"/>
              </a:lnSpc>
              <a:defRPr sz="4000" b="1" i="0">
                <a:solidFill>
                  <a:schemeClr val="tx1"/>
                </a:solidFill>
                <a:latin typeface="Montserrat" pitchFamily="2" charset="77"/>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91712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Grey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04B07D-D50C-7244-8FF3-494E3E3EC7D5}"/>
              </a:ext>
            </a:extLst>
          </p:cNvPr>
          <p:cNvSpPr/>
          <p:nvPr userDrawn="1"/>
        </p:nvSpPr>
        <p:spPr>
          <a:xfrm>
            <a:off x="0" y="0"/>
            <a:ext cx="12192000" cy="6858000"/>
          </a:xfrm>
          <a:prstGeom prst="rect">
            <a:avLst/>
          </a:prstGeom>
          <a:gradFill>
            <a:gsLst>
              <a:gs pos="0">
                <a:schemeClr val="tx1">
                  <a:lumMod val="65000"/>
                  <a:lumOff val="35000"/>
                </a:schemeClr>
              </a:gs>
              <a:gs pos="10000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a:extLst>
              <a:ext uri="{FF2B5EF4-FFF2-40B4-BE49-F238E27FC236}">
                <a16:creationId xmlns:a16="http://schemas.microsoft.com/office/drawing/2014/main" id="{597DFBDC-1F82-4A45-997B-4567E6A43E54}"/>
              </a:ext>
            </a:extLst>
          </p:cNvPr>
          <p:cNvPicPr>
            <a:picLocks noChangeAspect="1"/>
          </p:cNvPicPr>
          <p:nvPr userDrawn="1"/>
        </p:nvPicPr>
        <p:blipFill>
          <a:blip r:embed="rId2" cstate="email">
            <a:lum bright="70000" contrast="-70000"/>
            <a:alphaModFix amt="25000"/>
            <a:extLst>
              <a:ext uri="{28A0092B-C50C-407E-A947-70E740481C1C}">
                <a14:useLocalDpi xmlns:a14="http://schemas.microsoft.com/office/drawing/2010/main"/>
              </a:ext>
            </a:extLst>
          </a:blip>
          <a:stretch>
            <a:fillRect/>
          </a:stretch>
        </p:blipFill>
        <p:spPr>
          <a:xfrm flipH="1">
            <a:off x="-5" y="1"/>
            <a:ext cx="12191999" cy="6417072"/>
          </a:xfrm>
          <a:prstGeom prst="rect">
            <a:avLst/>
          </a:prstGeom>
        </p:spPr>
      </p:pic>
      <p:sp>
        <p:nvSpPr>
          <p:cNvPr id="3" name="Content Placeholder 2"/>
          <p:cNvSpPr>
            <a:spLocks noGrp="1"/>
          </p:cNvSpPr>
          <p:nvPr>
            <p:ph idx="1"/>
          </p:nvPr>
        </p:nvSpPr>
        <p:spPr>
          <a:xfrm>
            <a:off x="1809750" y="2750345"/>
            <a:ext cx="9620251" cy="2193130"/>
          </a:xfrm>
        </p:spPr>
        <p:txBody>
          <a:bodyPr>
            <a:normAutofit/>
          </a:bodyPr>
          <a:lstStyle>
            <a:lvl1pPr marL="0" indent="0">
              <a:lnSpc>
                <a:spcPts val="3400"/>
              </a:lnSpc>
              <a:buNone/>
              <a:defRPr sz="3000" b="1" i="0">
                <a:solidFill>
                  <a:schemeClr val="bg1"/>
                </a:solidFill>
                <a:latin typeface="Montserrat" pitchFamily="2" charset="77"/>
              </a:defRPr>
            </a:lvl1pPr>
            <a:lvl2pPr marL="320040" indent="0">
              <a:lnSpc>
                <a:spcPts val="3400"/>
              </a:lnSpc>
              <a:buNone/>
              <a:defRPr sz="2400"/>
            </a:lvl2pPr>
            <a:lvl3pPr marL="548640" indent="0">
              <a:lnSpc>
                <a:spcPts val="3400"/>
              </a:lnSpc>
              <a:buNone/>
              <a:defRPr sz="2400"/>
            </a:lvl3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US"/>
              <a:t>0</a:t>
            </a:r>
            <a:fld id="{EF22529A-D98A-3644-905A-8E0938C418C9}" type="slidenum">
              <a:rPr lang="en-US" smtClean="0"/>
              <a:pPr/>
              <a:t>‹#›</a:t>
            </a:fld>
            <a:endParaRPr lang="en-US" dirty="0"/>
          </a:p>
        </p:txBody>
      </p:sp>
      <p:sp>
        <p:nvSpPr>
          <p:cNvPr id="12" name="Footer Placeholder 4">
            <a:extLst>
              <a:ext uri="{FF2B5EF4-FFF2-40B4-BE49-F238E27FC236}">
                <a16:creationId xmlns:a16="http://schemas.microsoft.com/office/drawing/2014/main" id="{C43B43DB-97E0-F84C-BEFF-78AE019BC51B}"/>
              </a:ext>
            </a:extLst>
          </p:cNvPr>
          <p:cNvSpPr txBox="1">
            <a:spLocks/>
          </p:cNvSpPr>
          <p:nvPr userDrawn="1"/>
        </p:nvSpPr>
        <p:spPr>
          <a:xfrm>
            <a:off x="186255" y="6417073"/>
            <a:ext cx="2099747"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spc="4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bg1"/>
                </a:solidFill>
                <a:latin typeface="Montserrat" pitchFamily="2" charset="77"/>
              </a:rPr>
              <a:t>KATANA GRAPH  </a:t>
            </a:r>
            <a:r>
              <a:rPr lang="en-US" sz="900" dirty="0">
                <a:solidFill>
                  <a:schemeClr val="bg1"/>
                </a:solidFill>
                <a:latin typeface="Montserrat Medium" pitchFamily="2" charset="77"/>
              </a:rPr>
              <a:t>|</a:t>
            </a:r>
          </a:p>
        </p:txBody>
      </p:sp>
      <p:pic>
        <p:nvPicPr>
          <p:cNvPr id="15" name="Picture 14">
            <a:extLst>
              <a:ext uri="{FF2B5EF4-FFF2-40B4-BE49-F238E27FC236}">
                <a16:creationId xmlns:a16="http://schemas.microsoft.com/office/drawing/2014/main" id="{A8B17C29-FF50-5B47-B210-A570EA441A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0084" y="233046"/>
            <a:ext cx="474133" cy="355600"/>
          </a:xfrm>
          <a:prstGeom prst="rect">
            <a:avLst/>
          </a:prstGeom>
        </p:spPr>
      </p:pic>
      <p:pic>
        <p:nvPicPr>
          <p:cNvPr id="10" name="Picture 9">
            <a:extLst>
              <a:ext uri="{FF2B5EF4-FFF2-40B4-BE49-F238E27FC236}">
                <a16:creationId xmlns:a16="http://schemas.microsoft.com/office/drawing/2014/main" id="{C164CA74-2176-054F-99A6-5AE246180B0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0399776" y="-9144"/>
            <a:ext cx="1792224" cy="1371600"/>
          </a:xfrm>
          <a:prstGeom prst="rect">
            <a:avLst/>
          </a:prstGeom>
        </p:spPr>
      </p:pic>
      <p:sp>
        <p:nvSpPr>
          <p:cNvPr id="13" name="Footer Placeholder 4">
            <a:extLst>
              <a:ext uri="{FF2B5EF4-FFF2-40B4-BE49-F238E27FC236}">
                <a16:creationId xmlns:a16="http://schemas.microsoft.com/office/drawing/2014/main" id="{2206C464-930B-C84E-9F4A-ECBC8296C9BA}"/>
              </a:ext>
            </a:extLst>
          </p:cNvPr>
          <p:cNvSpPr>
            <a:spLocks noGrp="1"/>
          </p:cNvSpPr>
          <p:nvPr>
            <p:ph type="ftr" sz="quarter" idx="11"/>
          </p:nvPr>
        </p:nvSpPr>
        <p:spPr>
          <a:xfrm>
            <a:off x="1809749" y="6417073"/>
            <a:ext cx="4504253" cy="365125"/>
          </a:xfrm>
          <a:prstGeom prst="rect">
            <a:avLst/>
          </a:prstGeom>
        </p:spPr>
        <p:txBody>
          <a:bodyPr/>
          <a:lstStyle>
            <a:lvl1pPr>
              <a:defRPr b="0" i="0">
                <a:solidFill>
                  <a:schemeClr val="bg1"/>
                </a:solidFill>
                <a:latin typeface="Montserrat Medium" pitchFamily="2" charset="77"/>
              </a:defRPr>
            </a:lvl1pPr>
          </a:lstStyle>
          <a:p>
            <a:endParaRPr lang="en-US" dirty="0">
              <a:latin typeface="Montserrat Medium" pitchFamily="2" charset="77"/>
            </a:endParaRPr>
          </a:p>
        </p:txBody>
      </p:sp>
    </p:spTree>
    <p:extLst>
      <p:ext uri="{BB962C8B-B14F-4D97-AF65-F5344CB8AC3E}">
        <p14:creationId xmlns:p14="http://schemas.microsoft.com/office/powerpoint/2010/main" val="17026869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6976BA-8601-9640-8C58-130915D10294}"/>
              </a:ext>
            </a:extLst>
          </p:cNvPr>
          <p:cNvSpPr/>
          <p:nvPr userDrawn="1"/>
        </p:nvSpPr>
        <p:spPr>
          <a:xfrm>
            <a:off x="0" y="0"/>
            <a:ext cx="12192000" cy="6858000"/>
          </a:xfrm>
          <a:prstGeom prst="rect">
            <a:avLst/>
          </a:prstGeom>
          <a:gradFill>
            <a:gsLst>
              <a:gs pos="0">
                <a:srgbClr val="186DB3"/>
              </a:gs>
              <a:gs pos="100000">
                <a:srgbClr val="24205F"/>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918B0A77-21DB-4044-933F-ED36EF6FFA1E}"/>
              </a:ext>
            </a:extLst>
          </p:cNvPr>
          <p:cNvPicPr>
            <a:picLocks noChangeAspect="1"/>
          </p:cNvPicPr>
          <p:nvPr userDrawn="1"/>
        </p:nvPicPr>
        <p:blipFill>
          <a:blip r:embed="rId2" cstate="email">
            <a:lum bright="70000" contrast="-70000"/>
            <a:alphaModFix amt="25000"/>
            <a:extLst>
              <a:ext uri="{28A0092B-C50C-407E-A947-70E740481C1C}">
                <a14:useLocalDpi xmlns:a14="http://schemas.microsoft.com/office/drawing/2010/main"/>
              </a:ext>
            </a:extLst>
          </a:blip>
          <a:stretch>
            <a:fillRect/>
          </a:stretch>
        </p:blipFill>
        <p:spPr>
          <a:xfrm flipH="1">
            <a:off x="-5" y="1"/>
            <a:ext cx="12191999" cy="6417072"/>
          </a:xfrm>
          <a:prstGeom prst="rect">
            <a:avLst/>
          </a:prstGeom>
        </p:spPr>
      </p:pic>
      <p:sp>
        <p:nvSpPr>
          <p:cNvPr id="3" name="Content Placeholder 2"/>
          <p:cNvSpPr>
            <a:spLocks noGrp="1"/>
          </p:cNvSpPr>
          <p:nvPr>
            <p:ph idx="1"/>
          </p:nvPr>
        </p:nvSpPr>
        <p:spPr>
          <a:xfrm>
            <a:off x="1809750" y="2750345"/>
            <a:ext cx="9620251" cy="2193130"/>
          </a:xfrm>
        </p:spPr>
        <p:txBody>
          <a:bodyPr>
            <a:normAutofit/>
          </a:bodyPr>
          <a:lstStyle>
            <a:lvl1pPr marL="0" indent="0">
              <a:lnSpc>
                <a:spcPts val="3400"/>
              </a:lnSpc>
              <a:buNone/>
              <a:defRPr sz="3000" b="1" i="0">
                <a:solidFill>
                  <a:schemeClr val="bg1"/>
                </a:solidFill>
                <a:latin typeface="Montserrat" pitchFamily="2" charset="77"/>
              </a:defRPr>
            </a:lvl1pPr>
            <a:lvl2pPr marL="320040" indent="0">
              <a:lnSpc>
                <a:spcPts val="3400"/>
              </a:lnSpc>
              <a:buNone/>
              <a:defRPr sz="2400"/>
            </a:lvl2pPr>
            <a:lvl3pPr marL="548640" indent="0">
              <a:lnSpc>
                <a:spcPts val="3400"/>
              </a:lnSpc>
              <a:buNone/>
              <a:defRPr sz="2400"/>
            </a:lvl3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US"/>
              <a:t>0</a:t>
            </a:r>
            <a:fld id="{EF22529A-D98A-3644-905A-8E0938C418C9}" type="slidenum">
              <a:rPr lang="en-US" smtClean="0"/>
              <a:pPr/>
              <a:t>‹#›</a:t>
            </a:fld>
            <a:endParaRPr lang="en-US" dirty="0"/>
          </a:p>
        </p:txBody>
      </p:sp>
      <p:sp>
        <p:nvSpPr>
          <p:cNvPr id="12" name="Footer Placeholder 4">
            <a:extLst>
              <a:ext uri="{FF2B5EF4-FFF2-40B4-BE49-F238E27FC236}">
                <a16:creationId xmlns:a16="http://schemas.microsoft.com/office/drawing/2014/main" id="{C43B43DB-97E0-F84C-BEFF-78AE019BC51B}"/>
              </a:ext>
            </a:extLst>
          </p:cNvPr>
          <p:cNvSpPr txBox="1">
            <a:spLocks/>
          </p:cNvSpPr>
          <p:nvPr userDrawn="1"/>
        </p:nvSpPr>
        <p:spPr>
          <a:xfrm>
            <a:off x="186255" y="6417073"/>
            <a:ext cx="2099747"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spc="4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bg1"/>
                </a:solidFill>
                <a:latin typeface="Montserrat" pitchFamily="2" charset="77"/>
              </a:rPr>
              <a:t>KATANA GRAPH  </a:t>
            </a:r>
            <a:r>
              <a:rPr lang="en-US" sz="900" dirty="0">
                <a:solidFill>
                  <a:schemeClr val="bg1"/>
                </a:solidFill>
                <a:latin typeface="Montserrat Medium" pitchFamily="2" charset="77"/>
              </a:rPr>
              <a:t>|</a:t>
            </a:r>
          </a:p>
        </p:txBody>
      </p:sp>
      <p:pic>
        <p:nvPicPr>
          <p:cNvPr id="15" name="Picture 14">
            <a:extLst>
              <a:ext uri="{FF2B5EF4-FFF2-40B4-BE49-F238E27FC236}">
                <a16:creationId xmlns:a16="http://schemas.microsoft.com/office/drawing/2014/main" id="{A8B17C29-FF50-5B47-B210-A570EA441A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0084" y="233046"/>
            <a:ext cx="474133" cy="355600"/>
          </a:xfrm>
          <a:prstGeom prst="rect">
            <a:avLst/>
          </a:prstGeom>
        </p:spPr>
      </p:pic>
      <p:pic>
        <p:nvPicPr>
          <p:cNvPr id="9" name="Picture 8">
            <a:extLst>
              <a:ext uri="{FF2B5EF4-FFF2-40B4-BE49-F238E27FC236}">
                <a16:creationId xmlns:a16="http://schemas.microsoft.com/office/drawing/2014/main" id="{4CCDD1F2-D3CD-2345-94FD-474CD8E974A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0399776" y="-9144"/>
            <a:ext cx="1792224" cy="1371600"/>
          </a:xfrm>
          <a:prstGeom prst="rect">
            <a:avLst/>
          </a:prstGeom>
        </p:spPr>
      </p:pic>
      <p:sp>
        <p:nvSpPr>
          <p:cNvPr id="10" name="Footer Placeholder 4">
            <a:extLst>
              <a:ext uri="{FF2B5EF4-FFF2-40B4-BE49-F238E27FC236}">
                <a16:creationId xmlns:a16="http://schemas.microsoft.com/office/drawing/2014/main" id="{E09E0851-AA3C-7446-9F3B-456F85114BE4}"/>
              </a:ext>
            </a:extLst>
          </p:cNvPr>
          <p:cNvSpPr>
            <a:spLocks noGrp="1"/>
          </p:cNvSpPr>
          <p:nvPr>
            <p:ph type="ftr" sz="quarter" idx="11"/>
          </p:nvPr>
        </p:nvSpPr>
        <p:spPr>
          <a:xfrm>
            <a:off x="1809749" y="6417073"/>
            <a:ext cx="4504253" cy="365125"/>
          </a:xfrm>
          <a:prstGeom prst="rect">
            <a:avLst/>
          </a:prstGeom>
        </p:spPr>
        <p:txBody>
          <a:bodyPr/>
          <a:lstStyle>
            <a:lvl1pPr>
              <a:defRPr b="0" i="0">
                <a:solidFill>
                  <a:schemeClr val="bg1"/>
                </a:solidFill>
                <a:latin typeface="Montserrat Medium" pitchFamily="2" charset="77"/>
              </a:defRPr>
            </a:lvl1pPr>
          </a:lstStyle>
          <a:p>
            <a:endParaRPr lang="en-US" dirty="0">
              <a:latin typeface="Montserrat Medium" pitchFamily="2" charset="77"/>
            </a:endParaRPr>
          </a:p>
        </p:txBody>
      </p:sp>
    </p:spTree>
    <p:extLst>
      <p:ext uri="{BB962C8B-B14F-4D97-AF65-F5344CB8AC3E}">
        <p14:creationId xmlns:p14="http://schemas.microsoft.com/office/powerpoint/2010/main" val="267395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Magneta 1">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E195FA-605A-C049-8559-A8C0B24F7D46}"/>
              </a:ext>
            </a:extLst>
          </p:cNvPr>
          <p:cNvSpPr/>
          <p:nvPr userDrawn="1"/>
        </p:nvSpPr>
        <p:spPr>
          <a:xfrm>
            <a:off x="0" y="0"/>
            <a:ext cx="12192000" cy="6858000"/>
          </a:xfrm>
          <a:prstGeom prst="rect">
            <a:avLst/>
          </a:prstGeom>
          <a:gradFill>
            <a:gsLst>
              <a:gs pos="0">
                <a:srgbClr val="B72C68"/>
              </a:gs>
              <a:gs pos="100000">
                <a:srgbClr val="74235F"/>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99B7B381-3A94-914D-815A-9DF1F3AC6800}"/>
              </a:ext>
            </a:extLst>
          </p:cNvPr>
          <p:cNvPicPr>
            <a:picLocks noChangeAspect="1"/>
          </p:cNvPicPr>
          <p:nvPr userDrawn="1"/>
        </p:nvPicPr>
        <p:blipFill>
          <a:blip r:embed="rId2" cstate="email">
            <a:lum bright="70000" contrast="-70000"/>
            <a:alphaModFix amt="25000"/>
            <a:extLst>
              <a:ext uri="{28A0092B-C50C-407E-A947-70E740481C1C}">
                <a14:useLocalDpi xmlns:a14="http://schemas.microsoft.com/office/drawing/2010/main"/>
              </a:ext>
            </a:extLst>
          </a:blip>
          <a:stretch>
            <a:fillRect/>
          </a:stretch>
        </p:blipFill>
        <p:spPr>
          <a:xfrm flipH="1">
            <a:off x="-5" y="1"/>
            <a:ext cx="12191999" cy="6417072"/>
          </a:xfrm>
          <a:prstGeom prst="rect">
            <a:avLst/>
          </a:prstGeom>
        </p:spPr>
      </p:pic>
      <p:sp>
        <p:nvSpPr>
          <p:cNvPr id="3" name="Content Placeholder 2"/>
          <p:cNvSpPr>
            <a:spLocks noGrp="1"/>
          </p:cNvSpPr>
          <p:nvPr>
            <p:ph idx="1"/>
          </p:nvPr>
        </p:nvSpPr>
        <p:spPr>
          <a:xfrm>
            <a:off x="1809750" y="2750345"/>
            <a:ext cx="9620251" cy="2193130"/>
          </a:xfrm>
        </p:spPr>
        <p:txBody>
          <a:bodyPr>
            <a:normAutofit/>
          </a:bodyPr>
          <a:lstStyle>
            <a:lvl1pPr marL="0" indent="0">
              <a:lnSpc>
                <a:spcPts val="3400"/>
              </a:lnSpc>
              <a:buNone/>
              <a:defRPr sz="3000" b="1" i="0">
                <a:solidFill>
                  <a:schemeClr val="bg1"/>
                </a:solidFill>
                <a:latin typeface="Montserrat" pitchFamily="2" charset="77"/>
              </a:defRPr>
            </a:lvl1pPr>
            <a:lvl2pPr marL="320040" indent="0">
              <a:lnSpc>
                <a:spcPts val="3400"/>
              </a:lnSpc>
              <a:buNone/>
              <a:defRPr sz="2400"/>
            </a:lvl2pPr>
            <a:lvl3pPr marL="548640" indent="0">
              <a:lnSpc>
                <a:spcPts val="3400"/>
              </a:lnSpc>
              <a:buNone/>
              <a:defRPr sz="2400"/>
            </a:lvl3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US"/>
              <a:t>0</a:t>
            </a:r>
            <a:fld id="{EF22529A-D98A-3644-905A-8E0938C418C9}" type="slidenum">
              <a:rPr lang="en-US" smtClean="0"/>
              <a:pPr/>
              <a:t>‹#›</a:t>
            </a:fld>
            <a:endParaRPr lang="en-US" dirty="0"/>
          </a:p>
        </p:txBody>
      </p:sp>
      <p:pic>
        <p:nvPicPr>
          <p:cNvPr id="9" name="Picture 8">
            <a:extLst>
              <a:ext uri="{FF2B5EF4-FFF2-40B4-BE49-F238E27FC236}">
                <a16:creationId xmlns:a16="http://schemas.microsoft.com/office/drawing/2014/main" id="{8193C2C3-DB77-7A47-AA64-092F8767A6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399776" y="-9144"/>
            <a:ext cx="1792224" cy="1371600"/>
          </a:xfrm>
          <a:prstGeom prst="rect">
            <a:avLst/>
          </a:prstGeom>
        </p:spPr>
      </p:pic>
      <p:sp>
        <p:nvSpPr>
          <p:cNvPr id="10" name="Footer Placeholder 4">
            <a:extLst>
              <a:ext uri="{FF2B5EF4-FFF2-40B4-BE49-F238E27FC236}">
                <a16:creationId xmlns:a16="http://schemas.microsoft.com/office/drawing/2014/main" id="{B3C61E94-BEB8-4042-853A-B10176945FC6}"/>
              </a:ext>
            </a:extLst>
          </p:cNvPr>
          <p:cNvSpPr>
            <a:spLocks noGrp="1"/>
          </p:cNvSpPr>
          <p:nvPr>
            <p:ph type="ftr" sz="quarter" idx="11"/>
          </p:nvPr>
        </p:nvSpPr>
        <p:spPr>
          <a:xfrm>
            <a:off x="1809749" y="6417073"/>
            <a:ext cx="4504253" cy="365125"/>
          </a:xfrm>
          <a:prstGeom prst="rect">
            <a:avLst/>
          </a:prstGeom>
        </p:spPr>
        <p:txBody>
          <a:bodyPr/>
          <a:lstStyle>
            <a:lvl1pPr>
              <a:defRPr b="0" i="0">
                <a:solidFill>
                  <a:schemeClr val="bg1"/>
                </a:solidFill>
                <a:latin typeface="Montserrat Medium" pitchFamily="2" charset="77"/>
              </a:defRPr>
            </a:lvl1pPr>
          </a:lstStyle>
          <a:p>
            <a:endParaRPr lang="en-US" dirty="0">
              <a:latin typeface="Montserrat Medium" pitchFamily="2" charset="77"/>
            </a:endParaRPr>
          </a:p>
        </p:txBody>
      </p:sp>
    </p:spTree>
    <p:extLst>
      <p:ext uri="{BB962C8B-B14F-4D97-AF65-F5344CB8AC3E}">
        <p14:creationId xmlns:p14="http://schemas.microsoft.com/office/powerpoint/2010/main" val="2647917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Grey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7643E4-7D6E-CC44-B465-E573335E804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p:cNvSpPr>
            <a:spLocks noGrp="1"/>
          </p:cNvSpPr>
          <p:nvPr>
            <p:ph idx="1"/>
          </p:nvPr>
        </p:nvSpPr>
        <p:spPr>
          <a:xfrm>
            <a:off x="1809750" y="2750345"/>
            <a:ext cx="9620251" cy="2193130"/>
          </a:xfrm>
        </p:spPr>
        <p:txBody>
          <a:bodyPr>
            <a:normAutofit/>
          </a:bodyPr>
          <a:lstStyle>
            <a:lvl1pPr marL="0" indent="0">
              <a:lnSpc>
                <a:spcPts val="3400"/>
              </a:lnSpc>
              <a:buNone/>
              <a:defRPr sz="3000" b="1" i="0">
                <a:solidFill>
                  <a:schemeClr val="bg1"/>
                </a:solidFill>
                <a:latin typeface="Montserrat" pitchFamily="2" charset="77"/>
              </a:defRPr>
            </a:lvl1pPr>
            <a:lvl2pPr marL="320040" indent="0">
              <a:lnSpc>
                <a:spcPts val="3400"/>
              </a:lnSpc>
              <a:buNone/>
              <a:defRPr sz="2400"/>
            </a:lvl2pPr>
            <a:lvl3pPr marL="548640" indent="0">
              <a:lnSpc>
                <a:spcPts val="3400"/>
              </a:lnSpc>
              <a:buNone/>
              <a:defRPr sz="2400"/>
            </a:lvl3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US"/>
              <a:t>0</a:t>
            </a:r>
            <a:fld id="{EF22529A-D98A-3644-905A-8E0938C418C9}" type="slidenum">
              <a:rPr lang="en-US" smtClean="0"/>
              <a:pPr/>
              <a:t>‹#›</a:t>
            </a:fld>
            <a:endParaRPr lang="en-US" dirty="0"/>
          </a:p>
        </p:txBody>
      </p:sp>
      <p:sp>
        <p:nvSpPr>
          <p:cNvPr id="12" name="Footer Placeholder 4">
            <a:extLst>
              <a:ext uri="{FF2B5EF4-FFF2-40B4-BE49-F238E27FC236}">
                <a16:creationId xmlns:a16="http://schemas.microsoft.com/office/drawing/2014/main" id="{C43B43DB-97E0-F84C-BEFF-78AE019BC51B}"/>
              </a:ext>
            </a:extLst>
          </p:cNvPr>
          <p:cNvSpPr txBox="1">
            <a:spLocks/>
          </p:cNvSpPr>
          <p:nvPr userDrawn="1"/>
        </p:nvSpPr>
        <p:spPr>
          <a:xfrm>
            <a:off x="186255" y="6417073"/>
            <a:ext cx="2099747"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spc="4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bg1"/>
                </a:solidFill>
                <a:latin typeface="Montserrat" pitchFamily="2" charset="77"/>
              </a:rPr>
              <a:t>KATANA GRAPH  </a:t>
            </a:r>
            <a:r>
              <a:rPr lang="en-US" sz="900" dirty="0">
                <a:solidFill>
                  <a:schemeClr val="bg1"/>
                </a:solidFill>
                <a:latin typeface="Montserrat Medium" pitchFamily="2" charset="77"/>
              </a:rPr>
              <a:t>|</a:t>
            </a:r>
          </a:p>
        </p:txBody>
      </p:sp>
      <p:pic>
        <p:nvPicPr>
          <p:cNvPr id="15" name="Picture 14">
            <a:extLst>
              <a:ext uri="{FF2B5EF4-FFF2-40B4-BE49-F238E27FC236}">
                <a16:creationId xmlns:a16="http://schemas.microsoft.com/office/drawing/2014/main" id="{A8B17C29-FF50-5B47-B210-A570EA441A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0084" y="233046"/>
            <a:ext cx="474133" cy="355600"/>
          </a:xfrm>
          <a:prstGeom prst="rect">
            <a:avLst/>
          </a:prstGeom>
        </p:spPr>
      </p:pic>
      <p:sp>
        <p:nvSpPr>
          <p:cNvPr id="10" name="Footer Placeholder 4">
            <a:extLst>
              <a:ext uri="{FF2B5EF4-FFF2-40B4-BE49-F238E27FC236}">
                <a16:creationId xmlns:a16="http://schemas.microsoft.com/office/drawing/2014/main" id="{197B43F7-5B87-8C42-AF59-5FB9C1E1DD4B}"/>
              </a:ext>
            </a:extLst>
          </p:cNvPr>
          <p:cNvSpPr>
            <a:spLocks noGrp="1"/>
          </p:cNvSpPr>
          <p:nvPr>
            <p:ph type="ftr" sz="quarter" idx="11"/>
          </p:nvPr>
        </p:nvSpPr>
        <p:spPr>
          <a:xfrm>
            <a:off x="1809749" y="6417073"/>
            <a:ext cx="4504253" cy="365125"/>
          </a:xfrm>
          <a:prstGeom prst="rect">
            <a:avLst/>
          </a:prstGeom>
        </p:spPr>
        <p:txBody>
          <a:bodyPr/>
          <a:lstStyle>
            <a:lvl1pPr>
              <a:defRPr b="0" i="0">
                <a:solidFill>
                  <a:schemeClr val="bg1"/>
                </a:solidFill>
                <a:latin typeface="Montserrat Medium" pitchFamily="2" charset="77"/>
              </a:defRPr>
            </a:lvl1pPr>
          </a:lstStyle>
          <a:p>
            <a:endParaRPr lang="en-US" dirty="0">
              <a:latin typeface="Montserrat Medium" pitchFamily="2" charset="77"/>
            </a:endParaRPr>
          </a:p>
        </p:txBody>
      </p:sp>
    </p:spTree>
    <p:extLst>
      <p:ext uri="{BB962C8B-B14F-4D97-AF65-F5344CB8AC3E}">
        <p14:creationId xmlns:p14="http://schemas.microsoft.com/office/powerpoint/2010/main" val="32999729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Blu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D06FC2-F4D4-BE43-A659-0FA9E899F7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p:cNvSpPr>
            <a:spLocks noGrp="1"/>
          </p:cNvSpPr>
          <p:nvPr>
            <p:ph idx="1"/>
          </p:nvPr>
        </p:nvSpPr>
        <p:spPr>
          <a:xfrm>
            <a:off x="1809750" y="2750345"/>
            <a:ext cx="9620251" cy="2193130"/>
          </a:xfrm>
        </p:spPr>
        <p:txBody>
          <a:bodyPr>
            <a:normAutofit/>
          </a:bodyPr>
          <a:lstStyle>
            <a:lvl1pPr marL="0" indent="0">
              <a:lnSpc>
                <a:spcPts val="3400"/>
              </a:lnSpc>
              <a:buNone/>
              <a:defRPr sz="3000" b="1" i="0">
                <a:solidFill>
                  <a:schemeClr val="bg1"/>
                </a:solidFill>
                <a:latin typeface="Montserrat" pitchFamily="2" charset="77"/>
              </a:defRPr>
            </a:lvl1pPr>
            <a:lvl2pPr marL="320040" indent="0">
              <a:lnSpc>
                <a:spcPts val="3400"/>
              </a:lnSpc>
              <a:buNone/>
              <a:defRPr sz="2400"/>
            </a:lvl2pPr>
            <a:lvl3pPr marL="548640" indent="0">
              <a:lnSpc>
                <a:spcPts val="3400"/>
              </a:lnSpc>
              <a:buNone/>
              <a:defRPr sz="2400"/>
            </a:lvl3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US"/>
              <a:t>0</a:t>
            </a:r>
            <a:fld id="{EF22529A-D98A-3644-905A-8E0938C418C9}" type="slidenum">
              <a:rPr lang="en-US" smtClean="0"/>
              <a:pPr/>
              <a:t>‹#›</a:t>
            </a:fld>
            <a:endParaRPr lang="en-US" dirty="0"/>
          </a:p>
        </p:txBody>
      </p:sp>
      <p:sp>
        <p:nvSpPr>
          <p:cNvPr id="12" name="Footer Placeholder 4">
            <a:extLst>
              <a:ext uri="{FF2B5EF4-FFF2-40B4-BE49-F238E27FC236}">
                <a16:creationId xmlns:a16="http://schemas.microsoft.com/office/drawing/2014/main" id="{C43B43DB-97E0-F84C-BEFF-78AE019BC51B}"/>
              </a:ext>
            </a:extLst>
          </p:cNvPr>
          <p:cNvSpPr txBox="1">
            <a:spLocks/>
          </p:cNvSpPr>
          <p:nvPr userDrawn="1"/>
        </p:nvSpPr>
        <p:spPr>
          <a:xfrm>
            <a:off x="186255" y="6417073"/>
            <a:ext cx="2099747"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spc="4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bg1"/>
                </a:solidFill>
                <a:latin typeface="Montserrat" pitchFamily="2" charset="77"/>
              </a:rPr>
              <a:t>KATANA GRAPH  </a:t>
            </a:r>
            <a:r>
              <a:rPr lang="en-US" sz="900" dirty="0">
                <a:solidFill>
                  <a:schemeClr val="bg1"/>
                </a:solidFill>
                <a:latin typeface="Montserrat Medium" pitchFamily="2" charset="77"/>
              </a:rPr>
              <a:t>|</a:t>
            </a:r>
          </a:p>
        </p:txBody>
      </p:sp>
      <p:pic>
        <p:nvPicPr>
          <p:cNvPr id="15" name="Picture 14">
            <a:extLst>
              <a:ext uri="{FF2B5EF4-FFF2-40B4-BE49-F238E27FC236}">
                <a16:creationId xmlns:a16="http://schemas.microsoft.com/office/drawing/2014/main" id="{A8B17C29-FF50-5B47-B210-A570EA441A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0084" y="233046"/>
            <a:ext cx="474133" cy="355600"/>
          </a:xfrm>
          <a:prstGeom prst="rect">
            <a:avLst/>
          </a:prstGeom>
        </p:spPr>
      </p:pic>
      <p:sp>
        <p:nvSpPr>
          <p:cNvPr id="10" name="Footer Placeholder 4">
            <a:extLst>
              <a:ext uri="{FF2B5EF4-FFF2-40B4-BE49-F238E27FC236}">
                <a16:creationId xmlns:a16="http://schemas.microsoft.com/office/drawing/2014/main" id="{D425B58D-A343-FF46-886B-D59F41594AB6}"/>
              </a:ext>
            </a:extLst>
          </p:cNvPr>
          <p:cNvSpPr>
            <a:spLocks noGrp="1"/>
          </p:cNvSpPr>
          <p:nvPr>
            <p:ph type="ftr" sz="quarter" idx="11"/>
          </p:nvPr>
        </p:nvSpPr>
        <p:spPr>
          <a:xfrm>
            <a:off x="1809749" y="6417073"/>
            <a:ext cx="4504253" cy="365125"/>
          </a:xfrm>
          <a:prstGeom prst="rect">
            <a:avLst/>
          </a:prstGeom>
        </p:spPr>
        <p:txBody>
          <a:bodyPr/>
          <a:lstStyle>
            <a:lvl1pPr>
              <a:defRPr b="0" i="0">
                <a:solidFill>
                  <a:schemeClr val="bg1"/>
                </a:solidFill>
                <a:latin typeface="Montserrat Medium" pitchFamily="2" charset="77"/>
              </a:defRPr>
            </a:lvl1pPr>
          </a:lstStyle>
          <a:p>
            <a:endParaRPr lang="en-US" dirty="0"/>
          </a:p>
        </p:txBody>
      </p:sp>
    </p:spTree>
    <p:extLst>
      <p:ext uri="{BB962C8B-B14F-4D97-AF65-F5344CB8AC3E}">
        <p14:creationId xmlns:p14="http://schemas.microsoft.com/office/powerpoint/2010/main" val="1855962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Magenta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25A200-6345-D944-A0FC-67B633183FC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p:cNvSpPr>
            <a:spLocks noGrp="1"/>
          </p:cNvSpPr>
          <p:nvPr>
            <p:ph idx="1"/>
          </p:nvPr>
        </p:nvSpPr>
        <p:spPr>
          <a:xfrm>
            <a:off x="1809750" y="2750345"/>
            <a:ext cx="9620251" cy="2193130"/>
          </a:xfrm>
        </p:spPr>
        <p:txBody>
          <a:bodyPr>
            <a:normAutofit/>
          </a:bodyPr>
          <a:lstStyle>
            <a:lvl1pPr marL="0" indent="0">
              <a:lnSpc>
                <a:spcPts val="3400"/>
              </a:lnSpc>
              <a:buNone/>
              <a:defRPr sz="3000" b="1" i="0">
                <a:solidFill>
                  <a:schemeClr val="bg1"/>
                </a:solidFill>
                <a:latin typeface="Montserrat" pitchFamily="2" charset="77"/>
              </a:defRPr>
            </a:lvl1pPr>
            <a:lvl2pPr marL="320040" indent="0">
              <a:lnSpc>
                <a:spcPts val="3400"/>
              </a:lnSpc>
              <a:buNone/>
              <a:defRPr sz="2400"/>
            </a:lvl2pPr>
            <a:lvl3pPr marL="548640" indent="0">
              <a:lnSpc>
                <a:spcPts val="3400"/>
              </a:lnSpc>
              <a:buNone/>
              <a:defRPr sz="2400"/>
            </a:lvl3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US"/>
              <a:t>0</a:t>
            </a:r>
            <a:fld id="{EF22529A-D98A-3644-905A-8E0938C418C9}" type="slidenum">
              <a:rPr lang="en-US" smtClean="0"/>
              <a:pPr/>
              <a:t>‹#›</a:t>
            </a:fld>
            <a:endParaRPr lang="en-US" dirty="0"/>
          </a:p>
        </p:txBody>
      </p:sp>
      <p:sp>
        <p:nvSpPr>
          <p:cNvPr id="12" name="Footer Placeholder 4">
            <a:extLst>
              <a:ext uri="{FF2B5EF4-FFF2-40B4-BE49-F238E27FC236}">
                <a16:creationId xmlns:a16="http://schemas.microsoft.com/office/drawing/2014/main" id="{C43B43DB-97E0-F84C-BEFF-78AE019BC51B}"/>
              </a:ext>
            </a:extLst>
          </p:cNvPr>
          <p:cNvSpPr txBox="1">
            <a:spLocks/>
          </p:cNvSpPr>
          <p:nvPr userDrawn="1"/>
        </p:nvSpPr>
        <p:spPr>
          <a:xfrm>
            <a:off x="186255" y="6417073"/>
            <a:ext cx="2099747"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spc="4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bg1"/>
                </a:solidFill>
                <a:latin typeface="Montserrat" pitchFamily="2" charset="77"/>
              </a:rPr>
              <a:t>KATANA GRAPH  </a:t>
            </a:r>
            <a:r>
              <a:rPr lang="en-US" sz="900" dirty="0">
                <a:solidFill>
                  <a:schemeClr val="bg1"/>
                </a:solidFill>
                <a:latin typeface="Montserrat Medium" pitchFamily="2" charset="77"/>
              </a:rPr>
              <a:t>|</a:t>
            </a:r>
          </a:p>
        </p:txBody>
      </p:sp>
      <p:pic>
        <p:nvPicPr>
          <p:cNvPr id="15" name="Picture 14">
            <a:extLst>
              <a:ext uri="{FF2B5EF4-FFF2-40B4-BE49-F238E27FC236}">
                <a16:creationId xmlns:a16="http://schemas.microsoft.com/office/drawing/2014/main" id="{A8B17C29-FF50-5B47-B210-A570EA441A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0084" y="233046"/>
            <a:ext cx="474133" cy="355600"/>
          </a:xfrm>
          <a:prstGeom prst="rect">
            <a:avLst/>
          </a:prstGeom>
        </p:spPr>
      </p:pic>
      <p:sp>
        <p:nvSpPr>
          <p:cNvPr id="10" name="Footer Placeholder 4">
            <a:extLst>
              <a:ext uri="{FF2B5EF4-FFF2-40B4-BE49-F238E27FC236}">
                <a16:creationId xmlns:a16="http://schemas.microsoft.com/office/drawing/2014/main" id="{614FC1CA-4A78-AD41-AD38-3E5FF174C79A}"/>
              </a:ext>
            </a:extLst>
          </p:cNvPr>
          <p:cNvSpPr>
            <a:spLocks noGrp="1"/>
          </p:cNvSpPr>
          <p:nvPr>
            <p:ph type="ftr" sz="quarter" idx="11"/>
          </p:nvPr>
        </p:nvSpPr>
        <p:spPr>
          <a:xfrm>
            <a:off x="1809749" y="6417073"/>
            <a:ext cx="4504253" cy="365125"/>
          </a:xfrm>
          <a:prstGeom prst="rect">
            <a:avLst/>
          </a:prstGeom>
        </p:spPr>
        <p:txBody>
          <a:bodyPr/>
          <a:lstStyle>
            <a:lvl1pPr>
              <a:defRPr b="0" i="0">
                <a:solidFill>
                  <a:schemeClr val="bg1"/>
                </a:solidFill>
                <a:latin typeface="Montserrat Medium" pitchFamily="2" charset="77"/>
              </a:defRPr>
            </a:lvl1pPr>
          </a:lstStyle>
          <a:p>
            <a:endParaRPr lang="en-US" dirty="0"/>
          </a:p>
        </p:txBody>
      </p:sp>
    </p:spTree>
    <p:extLst>
      <p:ext uri="{BB962C8B-B14F-4D97-AF65-F5344CB8AC3E}">
        <p14:creationId xmlns:p14="http://schemas.microsoft.com/office/powerpoint/2010/main" val="1914158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Al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EF0B2C-9BB0-F84F-8A99-71159018770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76955570-1E21-0441-99F0-26B886A45639}"/>
              </a:ext>
            </a:extLst>
          </p:cNvPr>
          <p:cNvPicPr>
            <a:picLocks noChangeAspect="1"/>
          </p:cNvPicPr>
          <p:nvPr userDrawn="1"/>
        </p:nvPicPr>
        <p:blipFill>
          <a:blip r:embed="rId3" cstate="email">
            <a:lum bright="70000" contrast="-70000"/>
            <a:alphaModFix amt="25000"/>
            <a:extLst>
              <a:ext uri="{28A0092B-C50C-407E-A947-70E740481C1C}">
                <a14:useLocalDpi xmlns:a14="http://schemas.microsoft.com/office/drawing/2010/main"/>
              </a:ext>
            </a:extLst>
          </a:blip>
          <a:stretch>
            <a:fillRect/>
          </a:stretch>
        </p:blipFill>
        <p:spPr>
          <a:xfrm flipH="1">
            <a:off x="-5" y="1"/>
            <a:ext cx="12191999" cy="6417072"/>
          </a:xfrm>
          <a:prstGeom prst="rect">
            <a:avLst/>
          </a:prstGeom>
        </p:spPr>
      </p:pic>
      <p:sp>
        <p:nvSpPr>
          <p:cNvPr id="3" name="Content Placeholder 2"/>
          <p:cNvSpPr>
            <a:spLocks noGrp="1"/>
          </p:cNvSpPr>
          <p:nvPr>
            <p:ph idx="1"/>
          </p:nvPr>
        </p:nvSpPr>
        <p:spPr>
          <a:xfrm>
            <a:off x="1809750" y="2750345"/>
            <a:ext cx="9620251" cy="2193130"/>
          </a:xfrm>
        </p:spPr>
        <p:txBody>
          <a:bodyPr>
            <a:normAutofit/>
          </a:bodyPr>
          <a:lstStyle>
            <a:lvl1pPr marL="0" indent="0">
              <a:lnSpc>
                <a:spcPts val="3400"/>
              </a:lnSpc>
              <a:buNone/>
              <a:defRPr sz="3000" b="1" i="0">
                <a:solidFill>
                  <a:schemeClr val="bg1"/>
                </a:solidFill>
                <a:latin typeface="Montserrat" pitchFamily="2" charset="77"/>
              </a:defRPr>
            </a:lvl1pPr>
            <a:lvl2pPr marL="320040" indent="0">
              <a:lnSpc>
                <a:spcPts val="3400"/>
              </a:lnSpc>
              <a:buNone/>
              <a:defRPr sz="2400"/>
            </a:lvl2pPr>
            <a:lvl3pPr marL="548640" indent="0">
              <a:lnSpc>
                <a:spcPts val="3400"/>
              </a:lnSpc>
              <a:buNone/>
              <a:defRPr sz="2400"/>
            </a:lvl3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US"/>
              <a:t>0</a:t>
            </a:r>
            <a:fld id="{EF22529A-D98A-3644-905A-8E0938C418C9}" type="slidenum">
              <a:rPr lang="en-US" smtClean="0"/>
              <a:pPr/>
              <a:t>‹#›</a:t>
            </a:fld>
            <a:endParaRPr lang="en-US" dirty="0"/>
          </a:p>
        </p:txBody>
      </p:sp>
      <p:sp>
        <p:nvSpPr>
          <p:cNvPr id="12" name="Footer Placeholder 4">
            <a:extLst>
              <a:ext uri="{FF2B5EF4-FFF2-40B4-BE49-F238E27FC236}">
                <a16:creationId xmlns:a16="http://schemas.microsoft.com/office/drawing/2014/main" id="{C43B43DB-97E0-F84C-BEFF-78AE019BC51B}"/>
              </a:ext>
            </a:extLst>
          </p:cNvPr>
          <p:cNvSpPr txBox="1">
            <a:spLocks/>
          </p:cNvSpPr>
          <p:nvPr userDrawn="1"/>
        </p:nvSpPr>
        <p:spPr>
          <a:xfrm>
            <a:off x="186255" y="6417073"/>
            <a:ext cx="2099747"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spc="4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bg1"/>
                </a:solidFill>
                <a:latin typeface="Montserrat" pitchFamily="2" charset="77"/>
              </a:rPr>
              <a:t>KATANA GRAPH  </a:t>
            </a:r>
            <a:r>
              <a:rPr lang="en-US" sz="900" dirty="0">
                <a:solidFill>
                  <a:schemeClr val="bg1"/>
                </a:solidFill>
                <a:latin typeface="Montserrat Medium" pitchFamily="2" charset="77"/>
              </a:rPr>
              <a:t>|</a:t>
            </a:r>
          </a:p>
        </p:txBody>
      </p:sp>
      <p:pic>
        <p:nvPicPr>
          <p:cNvPr id="15" name="Picture 14">
            <a:extLst>
              <a:ext uri="{FF2B5EF4-FFF2-40B4-BE49-F238E27FC236}">
                <a16:creationId xmlns:a16="http://schemas.microsoft.com/office/drawing/2014/main" id="{A8B17C29-FF50-5B47-B210-A570EA441A5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0084" y="233046"/>
            <a:ext cx="474133" cy="355600"/>
          </a:xfrm>
          <a:prstGeom prst="rect">
            <a:avLst/>
          </a:prstGeom>
        </p:spPr>
      </p:pic>
      <p:pic>
        <p:nvPicPr>
          <p:cNvPr id="10" name="Picture 9">
            <a:extLst>
              <a:ext uri="{FF2B5EF4-FFF2-40B4-BE49-F238E27FC236}">
                <a16:creationId xmlns:a16="http://schemas.microsoft.com/office/drawing/2014/main" id="{6886A60F-93B6-6043-AD5A-1BD5FEDD4DB4}"/>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0399776" y="-9144"/>
            <a:ext cx="1792224" cy="1371600"/>
          </a:xfrm>
          <a:prstGeom prst="rect">
            <a:avLst/>
          </a:prstGeom>
        </p:spPr>
      </p:pic>
      <p:sp>
        <p:nvSpPr>
          <p:cNvPr id="13" name="Footer Placeholder 4">
            <a:extLst>
              <a:ext uri="{FF2B5EF4-FFF2-40B4-BE49-F238E27FC236}">
                <a16:creationId xmlns:a16="http://schemas.microsoft.com/office/drawing/2014/main" id="{303C4689-2F22-9F48-8511-021AD6D0AD5A}"/>
              </a:ext>
            </a:extLst>
          </p:cNvPr>
          <p:cNvSpPr>
            <a:spLocks noGrp="1"/>
          </p:cNvSpPr>
          <p:nvPr>
            <p:ph type="ftr" sz="quarter" idx="11"/>
          </p:nvPr>
        </p:nvSpPr>
        <p:spPr>
          <a:xfrm>
            <a:off x="1809749" y="6417073"/>
            <a:ext cx="4504253" cy="365125"/>
          </a:xfrm>
          <a:prstGeom prst="rect">
            <a:avLst/>
          </a:prstGeom>
        </p:spPr>
        <p:txBody>
          <a:bodyPr/>
          <a:lstStyle>
            <a:lvl1pPr>
              <a:defRPr b="0" i="0">
                <a:solidFill>
                  <a:schemeClr val="bg1"/>
                </a:solidFill>
                <a:latin typeface="Montserrat Medium" pitchFamily="2" charset="77"/>
              </a:defRPr>
            </a:lvl1pPr>
          </a:lstStyle>
          <a:p>
            <a:endParaRPr lang="en-US" dirty="0"/>
          </a:p>
        </p:txBody>
      </p:sp>
    </p:spTree>
    <p:extLst>
      <p:ext uri="{BB962C8B-B14F-4D97-AF65-F5344CB8AC3E}">
        <p14:creationId xmlns:p14="http://schemas.microsoft.com/office/powerpoint/2010/main" val="1915917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19284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Alt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9849CCD-A1E9-604C-B880-40D50B7102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2"/>
          <a:stretch/>
        </p:blipFill>
        <p:spPr>
          <a:xfrm>
            <a:off x="-1" y="-1"/>
            <a:ext cx="12192001" cy="6858001"/>
          </a:xfrm>
          <a:prstGeom prst="rect">
            <a:avLst/>
          </a:prstGeom>
        </p:spPr>
      </p:pic>
      <p:pic>
        <p:nvPicPr>
          <p:cNvPr id="14" name="Picture 13">
            <a:extLst>
              <a:ext uri="{FF2B5EF4-FFF2-40B4-BE49-F238E27FC236}">
                <a16:creationId xmlns:a16="http://schemas.microsoft.com/office/drawing/2014/main" id="{D249E990-734F-4049-9158-B813327A1C42}"/>
              </a:ext>
            </a:extLst>
          </p:cNvPr>
          <p:cNvPicPr>
            <a:picLocks noChangeAspect="1"/>
          </p:cNvPicPr>
          <p:nvPr userDrawn="1"/>
        </p:nvPicPr>
        <p:blipFill>
          <a:blip r:embed="rId3" cstate="email">
            <a:lum bright="70000" contrast="-70000"/>
            <a:alphaModFix amt="25000"/>
            <a:extLst>
              <a:ext uri="{28A0092B-C50C-407E-A947-70E740481C1C}">
                <a14:useLocalDpi xmlns:a14="http://schemas.microsoft.com/office/drawing/2010/main"/>
              </a:ext>
            </a:extLst>
          </a:blip>
          <a:stretch>
            <a:fillRect/>
          </a:stretch>
        </p:blipFill>
        <p:spPr>
          <a:xfrm flipH="1">
            <a:off x="-5" y="1"/>
            <a:ext cx="12191999" cy="6417072"/>
          </a:xfrm>
          <a:prstGeom prst="rect">
            <a:avLst/>
          </a:prstGeom>
        </p:spPr>
      </p:pic>
      <p:sp>
        <p:nvSpPr>
          <p:cNvPr id="5" name="Footer Placeholder 4"/>
          <p:cNvSpPr>
            <a:spLocks noGrp="1"/>
          </p:cNvSpPr>
          <p:nvPr>
            <p:ph type="ftr" sz="quarter" idx="11"/>
          </p:nvPr>
        </p:nvSpPr>
        <p:spPr>
          <a:xfrm>
            <a:off x="1809749" y="6417073"/>
            <a:ext cx="4504253" cy="365125"/>
          </a:xfrm>
          <a:prstGeom prst="rect">
            <a:avLst/>
          </a:prstGeom>
        </p:spPr>
        <p:txBody>
          <a:bodyPr/>
          <a:lstStyle>
            <a:lvl1pPr>
              <a:defRPr b="0" i="0">
                <a:solidFill>
                  <a:schemeClr val="bg1"/>
                </a:solidFill>
                <a:latin typeface="Montserrat Medium" pitchFamily="2" charset="77"/>
              </a:defRPr>
            </a:lvl1pPr>
          </a:lstStyle>
          <a:p>
            <a:endParaRPr lang="en-US" dirty="0"/>
          </a:p>
        </p:txBody>
      </p:sp>
      <p:sp>
        <p:nvSpPr>
          <p:cNvPr id="3" name="Content Placeholder 2"/>
          <p:cNvSpPr>
            <a:spLocks noGrp="1"/>
          </p:cNvSpPr>
          <p:nvPr>
            <p:ph idx="1"/>
          </p:nvPr>
        </p:nvSpPr>
        <p:spPr>
          <a:xfrm>
            <a:off x="1809750" y="2750345"/>
            <a:ext cx="9620251" cy="2193130"/>
          </a:xfrm>
        </p:spPr>
        <p:txBody>
          <a:bodyPr>
            <a:normAutofit/>
          </a:bodyPr>
          <a:lstStyle>
            <a:lvl1pPr marL="0" indent="0">
              <a:lnSpc>
                <a:spcPts val="3400"/>
              </a:lnSpc>
              <a:buNone/>
              <a:defRPr sz="3000" b="1" i="0">
                <a:solidFill>
                  <a:schemeClr val="bg1"/>
                </a:solidFill>
                <a:latin typeface="Montserrat" pitchFamily="2" charset="77"/>
              </a:defRPr>
            </a:lvl1pPr>
            <a:lvl2pPr marL="320040" indent="0">
              <a:lnSpc>
                <a:spcPts val="3400"/>
              </a:lnSpc>
              <a:buNone/>
              <a:defRPr sz="2400"/>
            </a:lvl2pPr>
            <a:lvl3pPr marL="548640" indent="0">
              <a:lnSpc>
                <a:spcPts val="3400"/>
              </a:lnSpc>
              <a:buNone/>
              <a:defRPr sz="2400"/>
            </a:lvl3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US"/>
              <a:t>0</a:t>
            </a:r>
            <a:fld id="{EF22529A-D98A-3644-905A-8E0938C418C9}" type="slidenum">
              <a:rPr lang="en-US" smtClean="0"/>
              <a:pPr/>
              <a:t>‹#›</a:t>
            </a:fld>
            <a:endParaRPr lang="en-US" dirty="0"/>
          </a:p>
        </p:txBody>
      </p:sp>
      <p:sp>
        <p:nvSpPr>
          <p:cNvPr id="12" name="Footer Placeholder 4">
            <a:extLst>
              <a:ext uri="{FF2B5EF4-FFF2-40B4-BE49-F238E27FC236}">
                <a16:creationId xmlns:a16="http://schemas.microsoft.com/office/drawing/2014/main" id="{C43B43DB-97E0-F84C-BEFF-78AE019BC51B}"/>
              </a:ext>
            </a:extLst>
          </p:cNvPr>
          <p:cNvSpPr txBox="1">
            <a:spLocks/>
          </p:cNvSpPr>
          <p:nvPr userDrawn="1"/>
        </p:nvSpPr>
        <p:spPr>
          <a:xfrm>
            <a:off x="186255" y="6417073"/>
            <a:ext cx="2099747"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spc="4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bg1"/>
                </a:solidFill>
                <a:latin typeface="Montserrat" pitchFamily="2" charset="77"/>
              </a:rPr>
              <a:t>KATANA GRAPH  </a:t>
            </a:r>
            <a:r>
              <a:rPr lang="en-US" sz="900" dirty="0">
                <a:solidFill>
                  <a:schemeClr val="bg1"/>
                </a:solidFill>
                <a:latin typeface="Montserrat Medium" pitchFamily="2" charset="77"/>
              </a:rPr>
              <a:t>|</a:t>
            </a:r>
          </a:p>
        </p:txBody>
      </p:sp>
      <p:pic>
        <p:nvPicPr>
          <p:cNvPr id="15" name="Picture 14">
            <a:extLst>
              <a:ext uri="{FF2B5EF4-FFF2-40B4-BE49-F238E27FC236}">
                <a16:creationId xmlns:a16="http://schemas.microsoft.com/office/drawing/2014/main" id="{A8B17C29-FF50-5B47-B210-A570EA441A5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0084" y="233046"/>
            <a:ext cx="474133" cy="355600"/>
          </a:xfrm>
          <a:prstGeom prst="rect">
            <a:avLst/>
          </a:prstGeom>
        </p:spPr>
      </p:pic>
      <p:pic>
        <p:nvPicPr>
          <p:cNvPr id="10" name="Picture 9">
            <a:extLst>
              <a:ext uri="{FF2B5EF4-FFF2-40B4-BE49-F238E27FC236}">
                <a16:creationId xmlns:a16="http://schemas.microsoft.com/office/drawing/2014/main" id="{6886A60F-93B6-6043-AD5A-1BD5FEDD4DB4}"/>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0399776" y="-9144"/>
            <a:ext cx="1792224" cy="1371600"/>
          </a:xfrm>
          <a:prstGeom prst="rect">
            <a:avLst/>
          </a:prstGeom>
        </p:spPr>
      </p:pic>
    </p:spTree>
    <p:extLst>
      <p:ext uri="{BB962C8B-B14F-4D97-AF65-F5344CB8AC3E}">
        <p14:creationId xmlns:p14="http://schemas.microsoft.com/office/powerpoint/2010/main" val="36961720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100"/>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r>
              <a:rPr lang="en-US" dirty="0"/>
              <a:t>0</a:t>
            </a:r>
            <a:fld id="{EF22529A-D98A-3644-905A-8E0938C418C9}" type="slidenum">
              <a:rPr lang="en-US" smtClean="0"/>
              <a:t>‹#›</a:t>
            </a:fld>
            <a:endParaRPr lang="en-US" dirty="0"/>
          </a:p>
        </p:txBody>
      </p:sp>
      <p:sp>
        <p:nvSpPr>
          <p:cNvPr id="6" name="Footer Placeholder 4">
            <a:extLst>
              <a:ext uri="{FF2B5EF4-FFF2-40B4-BE49-F238E27FC236}">
                <a16:creationId xmlns:a16="http://schemas.microsoft.com/office/drawing/2014/main" id="{1EAA25FD-C731-6D4A-8D3B-EC14B24533E0}"/>
              </a:ext>
            </a:extLst>
          </p:cNvPr>
          <p:cNvSpPr>
            <a:spLocks noGrp="1"/>
          </p:cNvSpPr>
          <p:nvPr>
            <p:ph type="ftr" sz="quarter" idx="11"/>
          </p:nvPr>
        </p:nvSpPr>
        <p:spPr>
          <a:xfrm>
            <a:off x="1809749" y="6417073"/>
            <a:ext cx="4496179" cy="365125"/>
          </a:xfrm>
          <a:prstGeom prst="rect">
            <a:avLst/>
          </a:prstGeom>
        </p:spPr>
        <p:txBody>
          <a:bodyPr/>
          <a:lstStyle>
            <a:lvl1pPr>
              <a:defRPr b="0" i="0">
                <a:latin typeface="Montserrat Medium" pitchFamily="2" charset="77"/>
              </a:defRPr>
            </a:lvl1pPr>
          </a:lstStyle>
          <a:p>
            <a:endParaRPr lang="en-US" dirty="0"/>
          </a:p>
        </p:txBody>
      </p:sp>
    </p:spTree>
    <p:extLst>
      <p:ext uri="{BB962C8B-B14F-4D97-AF65-F5344CB8AC3E}">
        <p14:creationId xmlns:p14="http://schemas.microsoft.com/office/powerpoint/2010/main" val="839576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eft Image + Copy 1">
    <p:spTree>
      <p:nvGrpSpPr>
        <p:cNvPr id="1" name=""/>
        <p:cNvGrpSpPr/>
        <p:nvPr/>
      </p:nvGrpSpPr>
      <p:grpSpPr>
        <a:xfrm>
          <a:off x="0" y="0"/>
          <a:ext cx="0" cy="0"/>
          <a:chOff x="0" y="0"/>
          <a:chExt cx="0" cy="0"/>
        </a:xfrm>
      </p:grpSpPr>
      <p:sp>
        <p:nvSpPr>
          <p:cNvPr id="2" name="Title 1"/>
          <p:cNvSpPr>
            <a:spLocks noGrp="1"/>
          </p:cNvSpPr>
          <p:nvPr>
            <p:ph type="title"/>
          </p:nvPr>
        </p:nvSpPr>
        <p:spPr>
          <a:xfrm>
            <a:off x="6334126" y="814389"/>
            <a:ext cx="5095876" cy="1574403"/>
          </a:xfrm>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r>
              <a:rPr lang="en-US" dirty="0"/>
              <a:t>0</a:t>
            </a:r>
            <a:fld id="{EF22529A-D98A-3644-905A-8E0938C418C9}" type="slidenum">
              <a:rPr lang="en-US" smtClean="0"/>
              <a:t>‹#›</a:t>
            </a:fld>
            <a:endParaRPr lang="en-US" dirty="0"/>
          </a:p>
        </p:txBody>
      </p:sp>
      <p:sp>
        <p:nvSpPr>
          <p:cNvPr id="8" name="Content Placeholder 2">
            <a:extLst>
              <a:ext uri="{FF2B5EF4-FFF2-40B4-BE49-F238E27FC236}">
                <a16:creationId xmlns:a16="http://schemas.microsoft.com/office/drawing/2014/main" id="{F33209AB-7DAC-0341-930F-7DC94F47B051}"/>
              </a:ext>
            </a:extLst>
          </p:cNvPr>
          <p:cNvSpPr>
            <a:spLocks noGrp="1"/>
          </p:cNvSpPr>
          <p:nvPr>
            <p:ph idx="1"/>
          </p:nvPr>
        </p:nvSpPr>
        <p:spPr>
          <a:xfrm>
            <a:off x="6334124" y="2529347"/>
            <a:ext cx="5095877" cy="3591234"/>
          </a:xfrm>
        </p:spPr>
        <p:txBody>
          <a:bodyPr>
            <a:normAutofit/>
          </a:bodyPr>
          <a:lstStyle>
            <a:lvl1pPr>
              <a:lnSpc>
                <a:spcPct val="95000"/>
              </a:lnSpc>
              <a:defRPr sz="1600"/>
            </a:lvl1pPr>
            <a:lvl2pPr>
              <a:lnSpc>
                <a:spcPct val="105000"/>
              </a:lnSpc>
              <a:defRPr sz="1400"/>
            </a:lvl2pPr>
            <a:lvl3pPr>
              <a:lnSpc>
                <a:spcPct val="105000"/>
              </a:lnSpc>
              <a:defRPr sz="1400"/>
            </a:lvl3pPr>
          </a:lstStyle>
          <a:p>
            <a:pPr lvl="0"/>
            <a:r>
              <a:rPr lang="en-US"/>
              <a:t>Click to edit Master text styles</a:t>
            </a:r>
          </a:p>
          <a:p>
            <a:pPr lvl="1"/>
            <a:r>
              <a:rPr lang="en-US"/>
              <a:t>Second level</a:t>
            </a:r>
          </a:p>
          <a:p>
            <a:pPr lvl="2"/>
            <a:r>
              <a:rPr lang="en-US"/>
              <a:t>Third level</a:t>
            </a:r>
          </a:p>
        </p:txBody>
      </p:sp>
      <p:pic>
        <p:nvPicPr>
          <p:cNvPr id="7" name="Picture 6" descr="A picture containing sunset, light&#10;&#10;Description automatically generated">
            <a:extLst>
              <a:ext uri="{FF2B5EF4-FFF2-40B4-BE49-F238E27FC236}">
                <a16:creationId xmlns:a16="http://schemas.microsoft.com/office/drawing/2014/main" id="{9ED61B9D-680A-A449-B1A7-992DB93A8F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6067427" cy="6858001"/>
          </a:xfrm>
          <a:prstGeom prst="rect">
            <a:avLst/>
          </a:prstGeom>
        </p:spPr>
      </p:pic>
      <p:pic>
        <p:nvPicPr>
          <p:cNvPr id="10" name="Picture 9" descr="A picture containing white, looking, photo, ball&#10;&#10;Description automatically generated">
            <a:extLst>
              <a:ext uri="{FF2B5EF4-FFF2-40B4-BE49-F238E27FC236}">
                <a16:creationId xmlns:a16="http://schemas.microsoft.com/office/drawing/2014/main" id="{75376387-09B6-E644-9F45-557F73A160DB}"/>
              </a:ext>
            </a:extLst>
          </p:cNvPr>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1" y="0"/>
            <a:ext cx="6067429" cy="6858000"/>
          </a:xfrm>
          <a:prstGeom prst="rect">
            <a:avLst/>
          </a:prstGeom>
        </p:spPr>
      </p:pic>
      <p:pic>
        <p:nvPicPr>
          <p:cNvPr id="11" name="Picture 10">
            <a:extLst>
              <a:ext uri="{FF2B5EF4-FFF2-40B4-BE49-F238E27FC236}">
                <a16:creationId xmlns:a16="http://schemas.microsoft.com/office/drawing/2014/main" id="{B74875B9-05FC-0A4C-A0C6-43C507D5612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0084" y="233046"/>
            <a:ext cx="474133" cy="355600"/>
          </a:xfrm>
          <a:prstGeom prst="rect">
            <a:avLst/>
          </a:prstGeom>
        </p:spPr>
      </p:pic>
    </p:spTree>
    <p:extLst>
      <p:ext uri="{BB962C8B-B14F-4D97-AF65-F5344CB8AC3E}">
        <p14:creationId xmlns:p14="http://schemas.microsoft.com/office/powerpoint/2010/main" val="11251384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eft Image + Copy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E961274-1AAE-8741-AA24-53D8A3FFAB34}"/>
              </a:ext>
            </a:extLst>
          </p:cNvPr>
          <p:cNvSpPr>
            <a:spLocks noGrp="1"/>
          </p:cNvSpPr>
          <p:nvPr>
            <p:ph type="pic" sz="quarter" idx="13"/>
          </p:nvPr>
        </p:nvSpPr>
        <p:spPr>
          <a:xfrm>
            <a:off x="0" y="0"/>
            <a:ext cx="6067427" cy="6858000"/>
          </a:xfrm>
          <a:solidFill>
            <a:schemeClr val="bg2"/>
          </a:solidFill>
        </p:spPr>
        <p:txBody>
          <a:bodyPr anchor="ctr">
            <a:normAutofit/>
          </a:bodyPr>
          <a:lstStyle>
            <a:lvl1pPr marL="0" indent="0" algn="ctr">
              <a:buNone/>
              <a:defRPr sz="900">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6334126" y="814389"/>
            <a:ext cx="5095876" cy="1574403"/>
          </a:xfrm>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r>
              <a:rPr lang="en-US" dirty="0"/>
              <a:t>0</a:t>
            </a:r>
            <a:fld id="{EF22529A-D98A-3644-905A-8E0938C418C9}" type="slidenum">
              <a:rPr lang="en-US" smtClean="0"/>
              <a:t>‹#›</a:t>
            </a:fld>
            <a:endParaRPr lang="en-US" dirty="0"/>
          </a:p>
        </p:txBody>
      </p:sp>
      <p:sp>
        <p:nvSpPr>
          <p:cNvPr id="8" name="Content Placeholder 2">
            <a:extLst>
              <a:ext uri="{FF2B5EF4-FFF2-40B4-BE49-F238E27FC236}">
                <a16:creationId xmlns:a16="http://schemas.microsoft.com/office/drawing/2014/main" id="{F33209AB-7DAC-0341-930F-7DC94F47B051}"/>
              </a:ext>
            </a:extLst>
          </p:cNvPr>
          <p:cNvSpPr>
            <a:spLocks noGrp="1"/>
          </p:cNvSpPr>
          <p:nvPr>
            <p:ph idx="1"/>
          </p:nvPr>
        </p:nvSpPr>
        <p:spPr>
          <a:xfrm>
            <a:off x="6334124" y="2529347"/>
            <a:ext cx="5095877" cy="3591234"/>
          </a:xfrm>
        </p:spPr>
        <p:txBody>
          <a:bodyPr>
            <a:normAutofit/>
          </a:bodyPr>
          <a:lstStyle>
            <a:lvl1pPr>
              <a:lnSpc>
                <a:spcPct val="95000"/>
              </a:lnSpc>
              <a:defRPr sz="1600"/>
            </a:lvl1pPr>
            <a:lvl2pPr>
              <a:lnSpc>
                <a:spcPct val="105000"/>
              </a:lnSpc>
              <a:defRPr sz="1400"/>
            </a:lvl2pPr>
            <a:lvl3pPr>
              <a:lnSpc>
                <a:spcPct val="105000"/>
              </a:lnSpc>
              <a:defRPr sz="14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5236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ight Image + Copy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A9F2C2-1D89-BA4A-8435-DFA2B56FCE6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67435" y="-16565"/>
            <a:ext cx="6024565" cy="6874565"/>
          </a:xfrm>
          <a:prstGeom prst="rect">
            <a:avLst/>
          </a:prstGeom>
        </p:spPr>
      </p:pic>
      <p:pic>
        <p:nvPicPr>
          <p:cNvPr id="8" name="Picture 7">
            <a:extLst>
              <a:ext uri="{FF2B5EF4-FFF2-40B4-BE49-F238E27FC236}">
                <a16:creationId xmlns:a16="http://schemas.microsoft.com/office/drawing/2014/main" id="{8BC7DA53-D839-F241-867D-AE1C71459C45}"/>
              </a:ext>
            </a:extLst>
          </p:cNvPr>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6124573" y="418886"/>
            <a:ext cx="6067427" cy="6439114"/>
          </a:xfrm>
          <a:prstGeom prst="rect">
            <a:avLst/>
          </a:prstGeom>
        </p:spPr>
      </p:pic>
      <p:sp>
        <p:nvSpPr>
          <p:cNvPr id="2" name="Title 1"/>
          <p:cNvSpPr>
            <a:spLocks noGrp="1"/>
          </p:cNvSpPr>
          <p:nvPr>
            <p:ph type="title"/>
          </p:nvPr>
        </p:nvSpPr>
        <p:spPr>
          <a:xfrm>
            <a:off x="500063" y="814389"/>
            <a:ext cx="5095876" cy="1574403"/>
          </a:xfrm>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US" dirty="0"/>
              <a:t>0</a:t>
            </a:r>
            <a:fld id="{EF22529A-D98A-3644-905A-8E0938C418C9}" type="slidenum">
              <a:rPr lang="en-US" smtClean="0"/>
              <a:pPr/>
              <a:t>‹#›</a:t>
            </a:fld>
            <a:endParaRPr lang="en-US" dirty="0"/>
          </a:p>
        </p:txBody>
      </p:sp>
      <p:sp>
        <p:nvSpPr>
          <p:cNvPr id="9" name="Content Placeholder 2">
            <a:extLst>
              <a:ext uri="{FF2B5EF4-FFF2-40B4-BE49-F238E27FC236}">
                <a16:creationId xmlns:a16="http://schemas.microsoft.com/office/drawing/2014/main" id="{41C7D9D4-ED51-F944-B0C7-D1859C4F0EA5}"/>
              </a:ext>
            </a:extLst>
          </p:cNvPr>
          <p:cNvSpPr>
            <a:spLocks noGrp="1"/>
          </p:cNvSpPr>
          <p:nvPr>
            <p:ph idx="1"/>
          </p:nvPr>
        </p:nvSpPr>
        <p:spPr>
          <a:xfrm>
            <a:off x="500062" y="2529347"/>
            <a:ext cx="5095877" cy="3591234"/>
          </a:xfrm>
        </p:spPr>
        <p:txBody>
          <a:bodyPr>
            <a:normAutofit/>
          </a:bodyPr>
          <a:lstStyle>
            <a:lvl1pPr>
              <a:lnSpc>
                <a:spcPct val="95000"/>
              </a:lnSpc>
              <a:defRPr sz="1600"/>
            </a:lvl1pPr>
            <a:lvl2pPr>
              <a:lnSpc>
                <a:spcPct val="105000"/>
              </a:lnSpc>
              <a:defRPr sz="1400"/>
            </a:lvl2pPr>
            <a:lvl3pPr>
              <a:lnSpc>
                <a:spcPct val="105000"/>
              </a:lnSpc>
              <a:defRPr sz="1400"/>
            </a:lvl3pPr>
          </a:lstStyle>
          <a:p>
            <a:pPr lvl="0"/>
            <a:r>
              <a:rPr lang="en-US"/>
              <a:t>Click to edit Master text styles</a:t>
            </a:r>
          </a:p>
          <a:p>
            <a:pPr lvl="1"/>
            <a:r>
              <a:rPr lang="en-US"/>
              <a:t>Second level</a:t>
            </a:r>
          </a:p>
          <a:p>
            <a:pPr lvl="2"/>
            <a:r>
              <a:rPr lang="en-US"/>
              <a:t>Third level</a:t>
            </a:r>
          </a:p>
        </p:txBody>
      </p:sp>
      <p:sp>
        <p:nvSpPr>
          <p:cNvPr id="10" name="Footer Placeholder 4">
            <a:extLst>
              <a:ext uri="{FF2B5EF4-FFF2-40B4-BE49-F238E27FC236}">
                <a16:creationId xmlns:a16="http://schemas.microsoft.com/office/drawing/2014/main" id="{878C9317-4848-C441-BC2A-34A3320E3E54}"/>
              </a:ext>
            </a:extLst>
          </p:cNvPr>
          <p:cNvSpPr>
            <a:spLocks noGrp="1"/>
          </p:cNvSpPr>
          <p:nvPr>
            <p:ph type="ftr" sz="quarter" idx="11"/>
          </p:nvPr>
        </p:nvSpPr>
        <p:spPr>
          <a:xfrm>
            <a:off x="1809749" y="6417073"/>
            <a:ext cx="4357685" cy="365125"/>
          </a:xfrm>
          <a:prstGeom prst="rect">
            <a:avLst/>
          </a:prstGeom>
        </p:spPr>
        <p:txBody>
          <a:bodyPr/>
          <a:lstStyle>
            <a:lvl1pPr>
              <a:defRPr b="0" i="0">
                <a:latin typeface="Montserrat Medium" pitchFamily="2" charset="77"/>
              </a:defRPr>
            </a:lvl1pPr>
          </a:lstStyle>
          <a:p>
            <a:endParaRPr lang="en-US" dirty="0"/>
          </a:p>
        </p:txBody>
      </p:sp>
    </p:spTree>
    <p:extLst>
      <p:ext uri="{BB962C8B-B14F-4D97-AF65-F5344CB8AC3E}">
        <p14:creationId xmlns:p14="http://schemas.microsoft.com/office/powerpoint/2010/main" val="42300668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ight Image + Copy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E961274-1AAE-8741-AA24-53D8A3FFAB34}"/>
              </a:ext>
            </a:extLst>
          </p:cNvPr>
          <p:cNvSpPr>
            <a:spLocks noGrp="1"/>
          </p:cNvSpPr>
          <p:nvPr>
            <p:ph type="pic" sz="quarter" idx="13"/>
          </p:nvPr>
        </p:nvSpPr>
        <p:spPr>
          <a:xfrm>
            <a:off x="6124573" y="0"/>
            <a:ext cx="6067427" cy="6858000"/>
          </a:xfrm>
          <a:solidFill>
            <a:schemeClr val="bg2"/>
          </a:solidFill>
        </p:spPr>
        <p:txBody>
          <a:bodyPr anchor="ctr">
            <a:normAutofit/>
          </a:bodyPr>
          <a:lstStyle>
            <a:lvl1pPr marL="0" indent="0" algn="ctr">
              <a:buNone/>
              <a:defRPr sz="900">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500063" y="814389"/>
            <a:ext cx="5095876" cy="1574403"/>
          </a:xfrm>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r>
              <a:rPr lang="en-US" dirty="0"/>
              <a:t>0</a:t>
            </a:r>
            <a:fld id="{EF22529A-D98A-3644-905A-8E0938C418C9}" type="slidenum">
              <a:rPr lang="en-US" smtClean="0"/>
              <a:t>‹#›</a:t>
            </a:fld>
            <a:endParaRPr lang="en-US" dirty="0"/>
          </a:p>
        </p:txBody>
      </p:sp>
      <p:sp>
        <p:nvSpPr>
          <p:cNvPr id="7" name="Content Placeholder 2">
            <a:extLst>
              <a:ext uri="{FF2B5EF4-FFF2-40B4-BE49-F238E27FC236}">
                <a16:creationId xmlns:a16="http://schemas.microsoft.com/office/drawing/2014/main" id="{1A9BF082-0895-9B48-A11F-5293B0AE9259}"/>
              </a:ext>
            </a:extLst>
          </p:cNvPr>
          <p:cNvSpPr>
            <a:spLocks noGrp="1"/>
          </p:cNvSpPr>
          <p:nvPr>
            <p:ph idx="1"/>
          </p:nvPr>
        </p:nvSpPr>
        <p:spPr>
          <a:xfrm>
            <a:off x="500062" y="2529347"/>
            <a:ext cx="5095877" cy="3591234"/>
          </a:xfrm>
        </p:spPr>
        <p:txBody>
          <a:bodyPr>
            <a:normAutofit/>
          </a:bodyPr>
          <a:lstStyle>
            <a:lvl1pPr>
              <a:lnSpc>
                <a:spcPct val="95000"/>
              </a:lnSpc>
              <a:defRPr sz="1600"/>
            </a:lvl1pPr>
            <a:lvl2pPr>
              <a:lnSpc>
                <a:spcPct val="105000"/>
              </a:lnSpc>
              <a:defRPr sz="1400"/>
            </a:lvl2pPr>
            <a:lvl3pPr>
              <a:lnSpc>
                <a:spcPct val="105000"/>
              </a:lnSpc>
              <a:defRPr sz="1400"/>
            </a:lvl3pPr>
          </a:lstStyle>
          <a:p>
            <a:pPr lvl="0"/>
            <a:r>
              <a:rPr lang="en-US"/>
              <a:t>Click to edit Master text styles</a:t>
            </a:r>
          </a:p>
          <a:p>
            <a:pPr lvl="1"/>
            <a:r>
              <a:rPr lang="en-US"/>
              <a:t>Second level</a:t>
            </a:r>
          </a:p>
          <a:p>
            <a:pPr lvl="2"/>
            <a:r>
              <a:rPr lang="en-US"/>
              <a:t>Third level</a:t>
            </a:r>
          </a:p>
        </p:txBody>
      </p:sp>
      <p:sp>
        <p:nvSpPr>
          <p:cNvPr id="8" name="Footer Placeholder 4">
            <a:extLst>
              <a:ext uri="{FF2B5EF4-FFF2-40B4-BE49-F238E27FC236}">
                <a16:creationId xmlns:a16="http://schemas.microsoft.com/office/drawing/2014/main" id="{FB25485D-CEE9-C84B-B93D-AFD355098DE2}"/>
              </a:ext>
            </a:extLst>
          </p:cNvPr>
          <p:cNvSpPr>
            <a:spLocks noGrp="1"/>
          </p:cNvSpPr>
          <p:nvPr>
            <p:ph type="ftr" sz="quarter" idx="11"/>
          </p:nvPr>
        </p:nvSpPr>
        <p:spPr>
          <a:xfrm>
            <a:off x="1809749" y="6417073"/>
            <a:ext cx="4314824" cy="365125"/>
          </a:xfrm>
          <a:prstGeom prst="rect">
            <a:avLst/>
          </a:prstGeom>
        </p:spPr>
        <p:txBody>
          <a:bodyPr/>
          <a:lstStyle>
            <a:lvl1pPr>
              <a:defRPr b="0" i="0">
                <a:latin typeface="Montserrat Medium" pitchFamily="2" charset="77"/>
              </a:defRPr>
            </a:lvl1pPr>
          </a:lstStyle>
          <a:p>
            <a:endParaRPr lang="en-US" dirty="0"/>
          </a:p>
        </p:txBody>
      </p:sp>
    </p:spTree>
    <p:extLst>
      <p:ext uri="{BB962C8B-B14F-4D97-AF65-F5344CB8AC3E}">
        <p14:creationId xmlns:p14="http://schemas.microsoft.com/office/powerpoint/2010/main" val="40714962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B0A660-6B1E-C042-BEE9-834E8210C7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1019" y="686198"/>
            <a:ext cx="10650960" cy="5028803"/>
          </a:xfrm>
          <a:prstGeom prst="rect">
            <a:avLst/>
          </a:prstGeom>
        </p:spPr>
      </p:pic>
      <p:sp>
        <p:nvSpPr>
          <p:cNvPr id="3" name="Content Placeholder 2"/>
          <p:cNvSpPr>
            <a:spLocks noGrp="1"/>
          </p:cNvSpPr>
          <p:nvPr>
            <p:ph idx="1"/>
          </p:nvPr>
        </p:nvSpPr>
        <p:spPr>
          <a:xfrm>
            <a:off x="724451" y="5811078"/>
            <a:ext cx="10768204" cy="515904"/>
          </a:xfrm>
        </p:spPr>
        <p:txBody>
          <a:bodyPr>
            <a:normAutofit/>
          </a:bodyPr>
          <a:lstStyle>
            <a:lvl1pPr marL="0" indent="0">
              <a:lnSpc>
                <a:spcPct val="105000"/>
              </a:lnSpc>
              <a:buNone/>
              <a:defRPr sz="900"/>
            </a:lvl1pPr>
            <a:lvl2pPr marL="320040" indent="0">
              <a:buNone/>
              <a:defRPr/>
            </a:lvl2pPr>
            <a:lvl3pPr marL="548640" indent="0">
              <a:buNone/>
              <a:defRPr/>
            </a:lvl3pPr>
          </a:lstStyle>
          <a:p>
            <a:pPr lvl="0"/>
            <a:r>
              <a:rPr lang="en-US"/>
              <a:t>Click to edit Master text styles</a:t>
            </a:r>
          </a:p>
        </p:txBody>
      </p:sp>
      <p:sp>
        <p:nvSpPr>
          <p:cNvPr id="6" name="Slide Number Placeholder 5"/>
          <p:cNvSpPr>
            <a:spLocks noGrp="1"/>
          </p:cNvSpPr>
          <p:nvPr>
            <p:ph type="sldNum" sz="quarter" idx="12"/>
          </p:nvPr>
        </p:nvSpPr>
        <p:spPr/>
        <p:txBody>
          <a:bodyPr/>
          <a:lstStyle/>
          <a:p>
            <a:r>
              <a:rPr lang="en-US" dirty="0"/>
              <a:t>0</a:t>
            </a:r>
            <a:fld id="{EF22529A-D98A-3644-905A-8E0938C418C9}" type="slidenum">
              <a:rPr lang="en-US" smtClean="0"/>
              <a:t>‹#›</a:t>
            </a:fld>
            <a:endParaRPr lang="en-US" dirty="0"/>
          </a:p>
        </p:txBody>
      </p:sp>
      <p:sp>
        <p:nvSpPr>
          <p:cNvPr id="7" name="Footer Placeholder 4">
            <a:extLst>
              <a:ext uri="{FF2B5EF4-FFF2-40B4-BE49-F238E27FC236}">
                <a16:creationId xmlns:a16="http://schemas.microsoft.com/office/drawing/2014/main" id="{F50008BE-ED7E-E64A-804F-89F177050041}"/>
              </a:ext>
            </a:extLst>
          </p:cNvPr>
          <p:cNvSpPr>
            <a:spLocks noGrp="1"/>
          </p:cNvSpPr>
          <p:nvPr>
            <p:ph type="ftr" sz="quarter" idx="11"/>
          </p:nvPr>
        </p:nvSpPr>
        <p:spPr>
          <a:xfrm>
            <a:off x="1809749" y="6417073"/>
            <a:ext cx="4496179" cy="365125"/>
          </a:xfrm>
          <a:prstGeom prst="rect">
            <a:avLst/>
          </a:prstGeom>
        </p:spPr>
        <p:txBody>
          <a:bodyPr/>
          <a:lstStyle>
            <a:lvl1pPr>
              <a:defRPr b="0" i="0">
                <a:latin typeface="Montserrat Medium" pitchFamily="2" charset="77"/>
              </a:defRPr>
            </a:lvl1pPr>
          </a:lstStyle>
          <a:p>
            <a:endParaRPr lang="en-US" dirty="0"/>
          </a:p>
        </p:txBody>
      </p:sp>
    </p:spTree>
    <p:extLst>
      <p:ext uri="{BB962C8B-B14F-4D97-AF65-F5344CB8AC3E}">
        <p14:creationId xmlns:p14="http://schemas.microsoft.com/office/powerpoint/2010/main" val="7849798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Imag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E961274-1AAE-8741-AA24-53D8A3FFAB34}"/>
              </a:ext>
            </a:extLst>
          </p:cNvPr>
          <p:cNvSpPr>
            <a:spLocks noGrp="1"/>
          </p:cNvSpPr>
          <p:nvPr>
            <p:ph type="pic" sz="quarter" idx="13"/>
          </p:nvPr>
        </p:nvSpPr>
        <p:spPr>
          <a:xfrm>
            <a:off x="771019" y="700590"/>
            <a:ext cx="10650960" cy="5014411"/>
          </a:xfrm>
          <a:solidFill>
            <a:schemeClr val="bg2"/>
          </a:solidFill>
        </p:spPr>
        <p:txBody>
          <a:bodyPr anchor="ctr">
            <a:normAutofit/>
          </a:bodyPr>
          <a:lstStyle>
            <a:lvl1pPr marL="0" indent="0" algn="ctr">
              <a:buNone/>
              <a:defRPr sz="900">
                <a:solidFill>
                  <a:schemeClr val="tx1"/>
                </a:solidFill>
              </a:defRPr>
            </a:lvl1pPr>
          </a:lstStyle>
          <a:p>
            <a:r>
              <a:rPr lang="en-US"/>
              <a:t>Click icon to add picture</a:t>
            </a:r>
            <a:endParaRPr lang="en-US" dirty="0"/>
          </a:p>
        </p:txBody>
      </p:sp>
      <p:sp>
        <p:nvSpPr>
          <p:cNvPr id="3" name="Content Placeholder 2"/>
          <p:cNvSpPr>
            <a:spLocks noGrp="1"/>
          </p:cNvSpPr>
          <p:nvPr>
            <p:ph idx="1"/>
          </p:nvPr>
        </p:nvSpPr>
        <p:spPr>
          <a:xfrm>
            <a:off x="724451" y="5811078"/>
            <a:ext cx="10768204" cy="515904"/>
          </a:xfrm>
        </p:spPr>
        <p:txBody>
          <a:bodyPr>
            <a:normAutofit/>
          </a:bodyPr>
          <a:lstStyle>
            <a:lvl1pPr marL="0" indent="0">
              <a:lnSpc>
                <a:spcPct val="105000"/>
              </a:lnSpc>
              <a:buNone/>
              <a:defRPr sz="900"/>
            </a:lvl1pPr>
            <a:lvl2pPr marL="320040" indent="0">
              <a:buNone/>
              <a:defRPr/>
            </a:lvl2pPr>
            <a:lvl3pPr marL="548640" indent="0">
              <a:buNone/>
              <a:defRPr/>
            </a:lvl3pPr>
          </a:lstStyle>
          <a:p>
            <a:pPr lvl="0"/>
            <a:r>
              <a:rPr lang="en-US"/>
              <a:t>Click to edit Master text styles</a:t>
            </a:r>
          </a:p>
        </p:txBody>
      </p:sp>
      <p:sp>
        <p:nvSpPr>
          <p:cNvPr id="6" name="Slide Number Placeholder 5"/>
          <p:cNvSpPr>
            <a:spLocks noGrp="1"/>
          </p:cNvSpPr>
          <p:nvPr>
            <p:ph type="sldNum" sz="quarter" idx="12"/>
          </p:nvPr>
        </p:nvSpPr>
        <p:spPr/>
        <p:txBody>
          <a:bodyPr/>
          <a:lstStyle/>
          <a:p>
            <a:r>
              <a:rPr lang="en-US" dirty="0"/>
              <a:t>0</a:t>
            </a:r>
            <a:fld id="{EF22529A-D98A-3644-905A-8E0938C418C9}" type="slidenum">
              <a:rPr lang="en-US" smtClean="0"/>
              <a:t>‹#›</a:t>
            </a:fld>
            <a:endParaRPr lang="en-US" dirty="0"/>
          </a:p>
        </p:txBody>
      </p:sp>
      <p:sp>
        <p:nvSpPr>
          <p:cNvPr id="7" name="Footer Placeholder 4">
            <a:extLst>
              <a:ext uri="{FF2B5EF4-FFF2-40B4-BE49-F238E27FC236}">
                <a16:creationId xmlns:a16="http://schemas.microsoft.com/office/drawing/2014/main" id="{F868AFE8-5D24-C84E-87DD-D00A329C4664}"/>
              </a:ext>
            </a:extLst>
          </p:cNvPr>
          <p:cNvSpPr>
            <a:spLocks noGrp="1"/>
          </p:cNvSpPr>
          <p:nvPr>
            <p:ph type="ftr" sz="quarter" idx="11"/>
          </p:nvPr>
        </p:nvSpPr>
        <p:spPr>
          <a:xfrm>
            <a:off x="1809749" y="6417073"/>
            <a:ext cx="4496179" cy="365125"/>
          </a:xfrm>
          <a:prstGeom prst="rect">
            <a:avLst/>
          </a:prstGeom>
        </p:spPr>
        <p:txBody>
          <a:bodyPr/>
          <a:lstStyle>
            <a:lvl1pPr>
              <a:defRPr b="0" i="0">
                <a:latin typeface="Montserrat Medium" pitchFamily="2" charset="77"/>
              </a:defRPr>
            </a:lvl1pPr>
          </a:lstStyle>
          <a:p>
            <a:endParaRPr lang="en-US" dirty="0"/>
          </a:p>
        </p:txBody>
      </p:sp>
    </p:spTree>
    <p:extLst>
      <p:ext uri="{BB962C8B-B14F-4D97-AF65-F5344CB8AC3E}">
        <p14:creationId xmlns:p14="http://schemas.microsoft.com/office/powerpoint/2010/main" val="5405132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ircle pho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974E5E-D620-424A-B024-05A23B714734}"/>
              </a:ext>
            </a:extLst>
          </p:cNvPr>
          <p:cNvSpPr/>
          <p:nvPr userDrawn="1"/>
        </p:nvSpPr>
        <p:spPr>
          <a:xfrm>
            <a:off x="0" y="1073425"/>
            <a:ext cx="12192000" cy="434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962991" y="4323681"/>
            <a:ext cx="10768204" cy="1030197"/>
          </a:xfrm>
        </p:spPr>
        <p:txBody>
          <a:bodyPr>
            <a:normAutofit/>
          </a:bodyPr>
          <a:lstStyle>
            <a:lvl1pPr marL="0" indent="0">
              <a:lnSpc>
                <a:spcPct val="105000"/>
              </a:lnSpc>
              <a:buNone/>
              <a:defRPr sz="1600"/>
            </a:lvl1pPr>
            <a:lvl2pPr marL="320040" indent="0">
              <a:buNone/>
              <a:defRPr/>
            </a:lvl2pPr>
            <a:lvl3pPr marL="548640" indent="0">
              <a:buNone/>
              <a:defRPr/>
            </a:lvl3pPr>
          </a:lstStyle>
          <a:p>
            <a:pPr lvl="0"/>
            <a:r>
              <a:rPr lang="en-US"/>
              <a:t>Click to edit Master text styles</a:t>
            </a:r>
          </a:p>
        </p:txBody>
      </p:sp>
      <p:sp>
        <p:nvSpPr>
          <p:cNvPr id="6" name="Slide Number Placeholder 5"/>
          <p:cNvSpPr>
            <a:spLocks noGrp="1"/>
          </p:cNvSpPr>
          <p:nvPr>
            <p:ph type="sldNum" sz="quarter" idx="12"/>
          </p:nvPr>
        </p:nvSpPr>
        <p:spPr/>
        <p:txBody>
          <a:bodyPr/>
          <a:lstStyle/>
          <a:p>
            <a:r>
              <a:rPr lang="en-US" dirty="0"/>
              <a:t>0</a:t>
            </a:r>
            <a:fld id="{EF22529A-D98A-3644-905A-8E0938C418C9}" type="slidenum">
              <a:rPr lang="en-US" smtClean="0"/>
              <a:t>‹#›</a:t>
            </a:fld>
            <a:endParaRPr lang="en-US" dirty="0"/>
          </a:p>
        </p:txBody>
      </p:sp>
      <p:sp>
        <p:nvSpPr>
          <p:cNvPr id="11" name="Picture Placeholder 10">
            <a:extLst>
              <a:ext uri="{FF2B5EF4-FFF2-40B4-BE49-F238E27FC236}">
                <a16:creationId xmlns:a16="http://schemas.microsoft.com/office/drawing/2014/main" id="{8457E8FD-E8C4-A449-993F-A0283736CA67}"/>
              </a:ext>
            </a:extLst>
          </p:cNvPr>
          <p:cNvSpPr>
            <a:spLocks noGrp="1"/>
          </p:cNvSpPr>
          <p:nvPr>
            <p:ph type="pic" sz="quarter" idx="13"/>
          </p:nvPr>
        </p:nvSpPr>
        <p:spPr>
          <a:xfrm>
            <a:off x="1121372" y="1835425"/>
            <a:ext cx="2624576" cy="2053782"/>
          </a:xfrm>
          <a:prstGeom prst="ellipse">
            <a:avLst/>
          </a:prstGeom>
          <a:solidFill>
            <a:schemeClr val="bg1"/>
          </a:solidFill>
        </p:spPr>
        <p:txBody>
          <a:bodyPr anchor="ctr">
            <a:normAutofit/>
          </a:bodyPr>
          <a:lstStyle>
            <a:lvl1pPr marL="0" indent="0" algn="ctr">
              <a:buNone/>
              <a:defRPr sz="900"/>
            </a:lvl1pPr>
          </a:lstStyle>
          <a:p>
            <a:r>
              <a:rPr lang="en-US"/>
              <a:t>Click icon to add picture</a:t>
            </a:r>
            <a:endParaRPr lang="en-US" dirty="0"/>
          </a:p>
        </p:txBody>
      </p:sp>
      <p:sp>
        <p:nvSpPr>
          <p:cNvPr id="12" name="Picture Placeholder 10">
            <a:extLst>
              <a:ext uri="{FF2B5EF4-FFF2-40B4-BE49-F238E27FC236}">
                <a16:creationId xmlns:a16="http://schemas.microsoft.com/office/drawing/2014/main" id="{D6460073-6A26-394A-91FD-B6E4DC556C3C}"/>
              </a:ext>
            </a:extLst>
          </p:cNvPr>
          <p:cNvSpPr>
            <a:spLocks noGrp="1"/>
          </p:cNvSpPr>
          <p:nvPr>
            <p:ph type="pic" sz="quarter" idx="14"/>
          </p:nvPr>
        </p:nvSpPr>
        <p:spPr>
          <a:xfrm>
            <a:off x="4717129" y="1835425"/>
            <a:ext cx="2624576" cy="2053782"/>
          </a:xfrm>
          <a:prstGeom prst="ellipse">
            <a:avLst/>
          </a:prstGeom>
          <a:solidFill>
            <a:schemeClr val="bg1"/>
          </a:solidFill>
        </p:spPr>
        <p:txBody>
          <a:bodyPr anchor="ctr">
            <a:normAutofit/>
          </a:bodyP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4B7A1EB4-1608-564C-9FBA-A8896A540300}"/>
              </a:ext>
            </a:extLst>
          </p:cNvPr>
          <p:cNvSpPr>
            <a:spLocks noGrp="1"/>
          </p:cNvSpPr>
          <p:nvPr>
            <p:ph type="pic" sz="quarter" idx="15"/>
          </p:nvPr>
        </p:nvSpPr>
        <p:spPr>
          <a:xfrm>
            <a:off x="8312885" y="1835425"/>
            <a:ext cx="2624576" cy="2053782"/>
          </a:xfrm>
          <a:prstGeom prst="ellipse">
            <a:avLst/>
          </a:prstGeom>
          <a:solidFill>
            <a:schemeClr val="bg1"/>
          </a:solidFill>
        </p:spPr>
        <p:txBody>
          <a:bodyPr anchor="ctr">
            <a:normAutofit/>
          </a:bodyPr>
          <a:lstStyle>
            <a:lvl1pPr marL="0" indent="0" algn="ctr">
              <a:buNone/>
              <a:defRPr sz="900"/>
            </a:lvl1pPr>
          </a:lstStyle>
          <a:p>
            <a:r>
              <a:rPr lang="en-US"/>
              <a:t>Click icon to add picture</a:t>
            </a:r>
            <a:endParaRPr lang="en-US" dirty="0"/>
          </a:p>
        </p:txBody>
      </p:sp>
      <p:sp>
        <p:nvSpPr>
          <p:cNvPr id="9" name="Footer Placeholder 4">
            <a:extLst>
              <a:ext uri="{FF2B5EF4-FFF2-40B4-BE49-F238E27FC236}">
                <a16:creationId xmlns:a16="http://schemas.microsoft.com/office/drawing/2014/main" id="{CEF7309D-B31B-454C-8C10-F81F5072E0BB}"/>
              </a:ext>
            </a:extLst>
          </p:cNvPr>
          <p:cNvSpPr>
            <a:spLocks noGrp="1"/>
          </p:cNvSpPr>
          <p:nvPr>
            <p:ph type="ftr" sz="quarter" idx="11"/>
          </p:nvPr>
        </p:nvSpPr>
        <p:spPr>
          <a:xfrm>
            <a:off x="1809749" y="6417073"/>
            <a:ext cx="4496179" cy="365125"/>
          </a:xfrm>
          <a:prstGeom prst="rect">
            <a:avLst/>
          </a:prstGeom>
        </p:spPr>
        <p:txBody>
          <a:bodyPr/>
          <a:lstStyle>
            <a:lvl1pPr>
              <a:defRPr b="0" i="0">
                <a:latin typeface="Montserrat Medium" pitchFamily="2" charset="77"/>
              </a:defRPr>
            </a:lvl1pPr>
          </a:lstStyle>
          <a:p>
            <a:endParaRPr lang="en-US" dirty="0"/>
          </a:p>
        </p:txBody>
      </p:sp>
    </p:spTree>
    <p:extLst>
      <p:ext uri="{BB962C8B-B14F-4D97-AF65-F5344CB8AC3E}">
        <p14:creationId xmlns:p14="http://schemas.microsoft.com/office/powerpoint/2010/main" val="23985028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Car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974E5E-D620-424A-B024-05A23B714734}"/>
              </a:ext>
            </a:extLst>
          </p:cNvPr>
          <p:cNvSpPr/>
          <p:nvPr userDrawn="1"/>
        </p:nvSpPr>
        <p:spPr>
          <a:xfrm>
            <a:off x="0" y="1073425"/>
            <a:ext cx="12192000" cy="434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Picture 14">
            <a:extLst>
              <a:ext uri="{FF2B5EF4-FFF2-40B4-BE49-F238E27FC236}">
                <a16:creationId xmlns:a16="http://schemas.microsoft.com/office/drawing/2014/main" id="{C893AABD-D44F-5D42-8A00-6C5037FCB7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50292" y="1437862"/>
            <a:ext cx="3832163" cy="2703443"/>
          </a:xfrm>
          <a:prstGeom prst="rect">
            <a:avLst/>
          </a:prstGeom>
        </p:spPr>
      </p:pic>
      <p:pic>
        <p:nvPicPr>
          <p:cNvPr id="16" name="Picture 15">
            <a:extLst>
              <a:ext uri="{FF2B5EF4-FFF2-40B4-BE49-F238E27FC236}">
                <a16:creationId xmlns:a16="http://schemas.microsoft.com/office/drawing/2014/main" id="{3373E555-659B-8A4E-98B1-DDD0291FCA6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23504" y="1437862"/>
            <a:ext cx="3832163" cy="2703443"/>
          </a:xfrm>
          <a:prstGeom prst="rect">
            <a:avLst/>
          </a:prstGeom>
        </p:spPr>
      </p:pic>
      <p:pic>
        <p:nvPicPr>
          <p:cNvPr id="4" name="Picture 3">
            <a:extLst>
              <a:ext uri="{FF2B5EF4-FFF2-40B4-BE49-F238E27FC236}">
                <a16:creationId xmlns:a16="http://schemas.microsoft.com/office/drawing/2014/main" id="{35489ACD-6AED-7F41-A932-774A83C573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77079" y="1437862"/>
            <a:ext cx="3832163" cy="2703443"/>
          </a:xfrm>
          <a:prstGeom prst="rect">
            <a:avLst/>
          </a:prstGeom>
        </p:spPr>
      </p:pic>
      <p:sp>
        <p:nvSpPr>
          <p:cNvPr id="3" name="Content Placeholder 2"/>
          <p:cNvSpPr>
            <a:spLocks noGrp="1"/>
          </p:cNvSpPr>
          <p:nvPr>
            <p:ph idx="1"/>
          </p:nvPr>
        </p:nvSpPr>
        <p:spPr>
          <a:xfrm>
            <a:off x="962991" y="4323681"/>
            <a:ext cx="10768204" cy="1030197"/>
          </a:xfrm>
        </p:spPr>
        <p:txBody>
          <a:bodyPr>
            <a:normAutofit/>
          </a:bodyPr>
          <a:lstStyle>
            <a:lvl1pPr marL="0" indent="0">
              <a:lnSpc>
                <a:spcPct val="105000"/>
              </a:lnSpc>
              <a:buNone/>
              <a:defRPr sz="1600"/>
            </a:lvl1pPr>
            <a:lvl2pPr marL="320040" indent="0">
              <a:buNone/>
              <a:defRPr/>
            </a:lvl2pPr>
            <a:lvl3pPr marL="548640" indent="0">
              <a:buNone/>
              <a:defRPr/>
            </a:lvl3pPr>
          </a:lstStyle>
          <a:p>
            <a:pPr lvl="0"/>
            <a:r>
              <a:rPr lang="en-US"/>
              <a:t>Click to edit Master text styles</a:t>
            </a:r>
          </a:p>
        </p:txBody>
      </p:sp>
      <p:sp>
        <p:nvSpPr>
          <p:cNvPr id="6" name="Slide Number Placeholder 5"/>
          <p:cNvSpPr>
            <a:spLocks noGrp="1"/>
          </p:cNvSpPr>
          <p:nvPr>
            <p:ph type="sldNum" sz="quarter" idx="12"/>
          </p:nvPr>
        </p:nvSpPr>
        <p:spPr/>
        <p:txBody>
          <a:bodyPr/>
          <a:lstStyle/>
          <a:p>
            <a:r>
              <a:rPr lang="en-US" dirty="0"/>
              <a:t>0</a:t>
            </a:r>
            <a:fld id="{EF22529A-D98A-3644-905A-8E0938C418C9}" type="slidenum">
              <a:rPr lang="en-US" smtClean="0"/>
              <a:t>‹#›</a:t>
            </a:fld>
            <a:endParaRPr lang="en-US" dirty="0"/>
          </a:p>
        </p:txBody>
      </p:sp>
      <p:sp>
        <p:nvSpPr>
          <p:cNvPr id="9" name="Content Placeholder 2">
            <a:extLst>
              <a:ext uri="{FF2B5EF4-FFF2-40B4-BE49-F238E27FC236}">
                <a16:creationId xmlns:a16="http://schemas.microsoft.com/office/drawing/2014/main" id="{4F0D0A40-28EB-A648-8FD0-C1C0CF2A5583}"/>
              </a:ext>
            </a:extLst>
          </p:cNvPr>
          <p:cNvSpPr>
            <a:spLocks noGrp="1"/>
          </p:cNvSpPr>
          <p:nvPr>
            <p:ph idx="13"/>
          </p:nvPr>
        </p:nvSpPr>
        <p:spPr>
          <a:xfrm>
            <a:off x="962991" y="1982503"/>
            <a:ext cx="2831244" cy="579394"/>
          </a:xfrm>
        </p:spPr>
        <p:txBody>
          <a:bodyPr>
            <a:normAutofit/>
          </a:bodyPr>
          <a:lstStyle>
            <a:lvl1pPr marL="0" indent="0">
              <a:lnSpc>
                <a:spcPts val="1650"/>
              </a:lnSpc>
              <a:spcBef>
                <a:spcPts val="1200"/>
              </a:spcBef>
              <a:buNone/>
              <a:defRPr sz="1150"/>
            </a:lvl1pPr>
            <a:lvl2pPr marL="320040" indent="0">
              <a:buNone/>
              <a:defRPr/>
            </a:lvl2pPr>
            <a:lvl3pPr marL="548640" indent="0">
              <a:buNone/>
              <a:defRPr/>
            </a:lvl3pPr>
          </a:lstStyle>
          <a:p>
            <a:pPr lvl="0"/>
            <a:r>
              <a:rPr lang="en-US"/>
              <a:t>Click to edit Master text styles</a:t>
            </a:r>
          </a:p>
        </p:txBody>
      </p:sp>
      <p:sp>
        <p:nvSpPr>
          <p:cNvPr id="10" name="Content Placeholder 2">
            <a:extLst>
              <a:ext uri="{FF2B5EF4-FFF2-40B4-BE49-F238E27FC236}">
                <a16:creationId xmlns:a16="http://schemas.microsoft.com/office/drawing/2014/main" id="{FB32CA77-FB0C-7C47-84A3-D4485D1A9750}"/>
              </a:ext>
            </a:extLst>
          </p:cNvPr>
          <p:cNvSpPr>
            <a:spLocks noGrp="1"/>
          </p:cNvSpPr>
          <p:nvPr>
            <p:ph idx="14"/>
          </p:nvPr>
        </p:nvSpPr>
        <p:spPr>
          <a:xfrm>
            <a:off x="962991" y="2534297"/>
            <a:ext cx="2831244" cy="1217896"/>
          </a:xfrm>
        </p:spPr>
        <p:txBody>
          <a:bodyPr>
            <a:normAutofit/>
          </a:bodyPr>
          <a:lstStyle>
            <a:lvl1pPr marL="0" indent="0">
              <a:lnSpc>
                <a:spcPts val="1200"/>
              </a:lnSpc>
              <a:spcBef>
                <a:spcPts val="1200"/>
              </a:spcBef>
              <a:buNone/>
              <a:defRPr sz="900"/>
            </a:lvl1pPr>
            <a:lvl2pPr marL="320040" indent="0">
              <a:buNone/>
              <a:defRPr/>
            </a:lvl2pPr>
            <a:lvl3pPr marL="548640" indent="0">
              <a:buNone/>
              <a:defRPr/>
            </a:lvl3pPr>
          </a:lstStyle>
          <a:p>
            <a:pPr lvl="0"/>
            <a:r>
              <a:rPr lang="en-US"/>
              <a:t>Click to edit Master text styles</a:t>
            </a:r>
          </a:p>
        </p:txBody>
      </p:sp>
      <p:sp>
        <p:nvSpPr>
          <p:cNvPr id="11" name="Content Placeholder 2">
            <a:extLst>
              <a:ext uri="{FF2B5EF4-FFF2-40B4-BE49-F238E27FC236}">
                <a16:creationId xmlns:a16="http://schemas.microsoft.com/office/drawing/2014/main" id="{E70D3A7A-527E-BA43-A837-1857B9D27695}"/>
              </a:ext>
            </a:extLst>
          </p:cNvPr>
          <p:cNvSpPr>
            <a:spLocks noGrp="1"/>
          </p:cNvSpPr>
          <p:nvPr>
            <p:ph idx="15"/>
          </p:nvPr>
        </p:nvSpPr>
        <p:spPr>
          <a:xfrm>
            <a:off x="4740239" y="1982503"/>
            <a:ext cx="2831244" cy="579394"/>
          </a:xfrm>
        </p:spPr>
        <p:txBody>
          <a:bodyPr>
            <a:normAutofit/>
          </a:bodyPr>
          <a:lstStyle>
            <a:lvl1pPr marL="0" indent="0">
              <a:lnSpc>
                <a:spcPts val="1650"/>
              </a:lnSpc>
              <a:spcBef>
                <a:spcPts val="1200"/>
              </a:spcBef>
              <a:buNone/>
              <a:defRPr sz="1150"/>
            </a:lvl1pPr>
            <a:lvl2pPr marL="320040" indent="0">
              <a:buNone/>
              <a:defRPr/>
            </a:lvl2pPr>
            <a:lvl3pPr marL="548640" indent="0">
              <a:buNone/>
              <a:defRPr/>
            </a:lvl3pPr>
          </a:lstStyle>
          <a:p>
            <a:pPr lvl="0"/>
            <a:r>
              <a:rPr lang="en-US"/>
              <a:t>Click to edit Master text styles</a:t>
            </a:r>
          </a:p>
        </p:txBody>
      </p:sp>
      <p:sp>
        <p:nvSpPr>
          <p:cNvPr id="12" name="Content Placeholder 2">
            <a:extLst>
              <a:ext uri="{FF2B5EF4-FFF2-40B4-BE49-F238E27FC236}">
                <a16:creationId xmlns:a16="http://schemas.microsoft.com/office/drawing/2014/main" id="{34934202-D2AA-5F4F-9560-DEEA3876E39C}"/>
              </a:ext>
            </a:extLst>
          </p:cNvPr>
          <p:cNvSpPr>
            <a:spLocks noGrp="1"/>
          </p:cNvSpPr>
          <p:nvPr>
            <p:ph idx="16"/>
          </p:nvPr>
        </p:nvSpPr>
        <p:spPr>
          <a:xfrm>
            <a:off x="4740239" y="2534297"/>
            <a:ext cx="2831244" cy="1217896"/>
          </a:xfrm>
        </p:spPr>
        <p:txBody>
          <a:bodyPr>
            <a:normAutofit/>
          </a:bodyPr>
          <a:lstStyle>
            <a:lvl1pPr marL="0" indent="0">
              <a:lnSpc>
                <a:spcPts val="1200"/>
              </a:lnSpc>
              <a:spcBef>
                <a:spcPts val="1200"/>
              </a:spcBef>
              <a:buNone/>
              <a:defRPr sz="900"/>
            </a:lvl1pPr>
            <a:lvl2pPr marL="320040" indent="0">
              <a:buNone/>
              <a:defRPr/>
            </a:lvl2pPr>
            <a:lvl3pPr marL="548640" indent="0">
              <a:buNone/>
              <a:defRPr/>
            </a:lvl3pPr>
          </a:lstStyle>
          <a:p>
            <a:pPr lvl="0"/>
            <a:r>
              <a:rPr lang="en-US"/>
              <a:t>Click to edit Master text styles</a:t>
            </a:r>
          </a:p>
        </p:txBody>
      </p:sp>
      <p:sp>
        <p:nvSpPr>
          <p:cNvPr id="13" name="Content Placeholder 2">
            <a:extLst>
              <a:ext uri="{FF2B5EF4-FFF2-40B4-BE49-F238E27FC236}">
                <a16:creationId xmlns:a16="http://schemas.microsoft.com/office/drawing/2014/main" id="{A7932256-9455-FE4A-8406-4CD36D93DAE1}"/>
              </a:ext>
            </a:extLst>
          </p:cNvPr>
          <p:cNvSpPr>
            <a:spLocks noGrp="1"/>
          </p:cNvSpPr>
          <p:nvPr>
            <p:ph idx="17"/>
          </p:nvPr>
        </p:nvSpPr>
        <p:spPr>
          <a:xfrm>
            <a:off x="8513453" y="1982503"/>
            <a:ext cx="2831244" cy="579394"/>
          </a:xfrm>
        </p:spPr>
        <p:txBody>
          <a:bodyPr>
            <a:normAutofit/>
          </a:bodyPr>
          <a:lstStyle>
            <a:lvl1pPr marL="0" indent="0">
              <a:lnSpc>
                <a:spcPts val="1650"/>
              </a:lnSpc>
              <a:spcBef>
                <a:spcPts val="1200"/>
              </a:spcBef>
              <a:buNone/>
              <a:defRPr sz="1150"/>
            </a:lvl1pPr>
            <a:lvl2pPr marL="320040" indent="0">
              <a:buNone/>
              <a:defRPr/>
            </a:lvl2pPr>
            <a:lvl3pPr marL="548640" indent="0">
              <a:buNone/>
              <a:defRPr/>
            </a:lvl3pPr>
          </a:lstStyle>
          <a:p>
            <a:pPr lvl="0"/>
            <a:r>
              <a:rPr lang="en-US"/>
              <a:t>Click to edit Master text styles</a:t>
            </a:r>
          </a:p>
        </p:txBody>
      </p:sp>
      <p:sp>
        <p:nvSpPr>
          <p:cNvPr id="14" name="Content Placeholder 2">
            <a:extLst>
              <a:ext uri="{FF2B5EF4-FFF2-40B4-BE49-F238E27FC236}">
                <a16:creationId xmlns:a16="http://schemas.microsoft.com/office/drawing/2014/main" id="{CC3D3A4B-B493-C04A-871C-B17DA3CA8C86}"/>
              </a:ext>
            </a:extLst>
          </p:cNvPr>
          <p:cNvSpPr>
            <a:spLocks noGrp="1"/>
          </p:cNvSpPr>
          <p:nvPr>
            <p:ph idx="18"/>
          </p:nvPr>
        </p:nvSpPr>
        <p:spPr>
          <a:xfrm>
            <a:off x="8513453" y="2534297"/>
            <a:ext cx="2831244" cy="1217896"/>
          </a:xfrm>
        </p:spPr>
        <p:txBody>
          <a:bodyPr>
            <a:normAutofit/>
          </a:bodyPr>
          <a:lstStyle>
            <a:lvl1pPr marL="0" indent="0">
              <a:lnSpc>
                <a:spcPts val="1200"/>
              </a:lnSpc>
              <a:spcBef>
                <a:spcPts val="1200"/>
              </a:spcBef>
              <a:buNone/>
              <a:defRPr sz="900"/>
            </a:lvl1pPr>
            <a:lvl2pPr marL="320040" indent="0">
              <a:buNone/>
              <a:defRPr/>
            </a:lvl2pPr>
            <a:lvl3pPr marL="548640" indent="0">
              <a:buNone/>
              <a:defRPr/>
            </a:lvl3pPr>
          </a:lstStyle>
          <a:p>
            <a:pPr lvl="0"/>
            <a:r>
              <a:rPr lang="en-US"/>
              <a:t>Click to edit Master text styles</a:t>
            </a:r>
          </a:p>
        </p:txBody>
      </p:sp>
      <p:sp>
        <p:nvSpPr>
          <p:cNvPr id="17" name="Footer Placeholder 4">
            <a:extLst>
              <a:ext uri="{FF2B5EF4-FFF2-40B4-BE49-F238E27FC236}">
                <a16:creationId xmlns:a16="http://schemas.microsoft.com/office/drawing/2014/main" id="{8ECE830E-B5AC-3B47-9CCB-16C104B3BDFD}"/>
              </a:ext>
            </a:extLst>
          </p:cNvPr>
          <p:cNvSpPr>
            <a:spLocks noGrp="1"/>
          </p:cNvSpPr>
          <p:nvPr>
            <p:ph type="ftr" sz="quarter" idx="11"/>
          </p:nvPr>
        </p:nvSpPr>
        <p:spPr>
          <a:xfrm>
            <a:off x="1809749" y="6417073"/>
            <a:ext cx="4496179" cy="365125"/>
          </a:xfrm>
          <a:prstGeom prst="rect">
            <a:avLst/>
          </a:prstGeom>
        </p:spPr>
        <p:txBody>
          <a:bodyPr/>
          <a:lstStyle>
            <a:lvl1pPr>
              <a:defRPr b="0" i="0">
                <a:latin typeface="Montserrat Medium" pitchFamily="2" charset="77"/>
              </a:defRPr>
            </a:lvl1pPr>
          </a:lstStyle>
          <a:p>
            <a:endParaRPr lang="en-US" dirty="0"/>
          </a:p>
        </p:txBody>
      </p:sp>
    </p:spTree>
    <p:extLst>
      <p:ext uri="{BB962C8B-B14F-4D97-AF65-F5344CB8AC3E}">
        <p14:creationId xmlns:p14="http://schemas.microsoft.com/office/powerpoint/2010/main" val="2003699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802254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 Contac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B0B0250-0701-2649-90EF-4ECF5FB673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784217" y="2773994"/>
            <a:ext cx="10645784" cy="662886"/>
          </a:xfrm>
        </p:spPr>
        <p:txBody>
          <a:bodyPr>
            <a:normAutofit/>
          </a:bodyPr>
          <a:lstStyle>
            <a:lvl1pPr marL="0" indent="0" algn="ctr">
              <a:lnSpc>
                <a:spcPts val="2600"/>
              </a:lnSpc>
              <a:buNone/>
              <a:defRPr sz="2100" b="0" i="0">
                <a:solidFill>
                  <a:schemeClr val="bg1"/>
                </a:solidFill>
                <a:latin typeface="Montserrat Medium" pitchFamily="2" charset="77"/>
              </a:defRPr>
            </a:lvl1pPr>
            <a:lvl2pPr marL="320040" indent="0">
              <a:lnSpc>
                <a:spcPts val="3400"/>
              </a:lnSpc>
              <a:buNone/>
              <a:defRPr sz="2400"/>
            </a:lvl2pPr>
            <a:lvl3pPr marL="548640" indent="0">
              <a:lnSpc>
                <a:spcPts val="3400"/>
              </a:lnSpc>
              <a:buNone/>
              <a:defRPr sz="2400"/>
            </a:lvl3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r>
              <a:rPr lang="en-US"/>
              <a:t>0</a:t>
            </a:r>
            <a:fld id="{EF22529A-D98A-3644-905A-8E0938C418C9}" type="slidenum">
              <a:rPr lang="en-US" smtClean="0"/>
              <a:pPr/>
              <a:t>‹#›</a:t>
            </a:fld>
            <a:endParaRPr lang="en-US" dirty="0"/>
          </a:p>
        </p:txBody>
      </p:sp>
      <p:sp>
        <p:nvSpPr>
          <p:cNvPr id="12" name="Footer Placeholder 4">
            <a:extLst>
              <a:ext uri="{FF2B5EF4-FFF2-40B4-BE49-F238E27FC236}">
                <a16:creationId xmlns:a16="http://schemas.microsoft.com/office/drawing/2014/main" id="{C43B43DB-97E0-F84C-BEFF-78AE019BC51B}"/>
              </a:ext>
            </a:extLst>
          </p:cNvPr>
          <p:cNvSpPr txBox="1">
            <a:spLocks/>
          </p:cNvSpPr>
          <p:nvPr userDrawn="1"/>
        </p:nvSpPr>
        <p:spPr>
          <a:xfrm>
            <a:off x="186255" y="6417073"/>
            <a:ext cx="2099747"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spc="4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bg1"/>
                </a:solidFill>
                <a:latin typeface="Montserrat" pitchFamily="2" charset="77"/>
              </a:rPr>
              <a:t>KATANA GRAPH  </a:t>
            </a:r>
            <a:r>
              <a:rPr lang="en-US" sz="900" dirty="0">
                <a:solidFill>
                  <a:schemeClr val="bg1"/>
                </a:solidFill>
                <a:latin typeface="Montserrat Medium" pitchFamily="2" charset="77"/>
              </a:rPr>
              <a:t>|</a:t>
            </a:r>
          </a:p>
        </p:txBody>
      </p:sp>
      <p:pic>
        <p:nvPicPr>
          <p:cNvPr id="15" name="Picture 14">
            <a:extLst>
              <a:ext uri="{FF2B5EF4-FFF2-40B4-BE49-F238E27FC236}">
                <a16:creationId xmlns:a16="http://schemas.microsoft.com/office/drawing/2014/main" id="{A8B17C29-FF50-5B47-B210-A570EA441A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0084" y="233046"/>
            <a:ext cx="474133" cy="355600"/>
          </a:xfrm>
          <a:prstGeom prst="rect">
            <a:avLst/>
          </a:prstGeom>
        </p:spPr>
      </p:pic>
      <p:sp>
        <p:nvSpPr>
          <p:cNvPr id="8" name="Rectangle 7">
            <a:extLst>
              <a:ext uri="{FF2B5EF4-FFF2-40B4-BE49-F238E27FC236}">
                <a16:creationId xmlns:a16="http://schemas.microsoft.com/office/drawing/2014/main" id="{34C6751C-C748-FC47-A90D-10E1A9B41D90}"/>
              </a:ext>
            </a:extLst>
          </p:cNvPr>
          <p:cNvSpPr/>
          <p:nvPr userDrawn="1"/>
        </p:nvSpPr>
        <p:spPr>
          <a:xfrm rot="16200000">
            <a:off x="12288764" y="1271949"/>
            <a:ext cx="1103586" cy="230832"/>
          </a:xfrm>
          <a:prstGeom prst="rect">
            <a:avLst/>
          </a:prstGeom>
        </p:spPr>
        <p:txBody>
          <a:bodyPr wrap="square">
            <a:spAutoFit/>
          </a:bodyPr>
          <a:lstStyle/>
          <a:p>
            <a:r>
              <a:rPr kumimoji="0" lang="en-US" sz="900" b="1" i="0" u="none" strike="noStrike" kern="1200" cap="none" spc="40" normalizeH="0" baseline="0" noProof="0" dirty="0">
                <a:ln>
                  <a:noFill/>
                </a:ln>
                <a:solidFill>
                  <a:schemeClr val="bg1"/>
                </a:solidFill>
                <a:effectLst/>
                <a:uLnTx/>
                <a:uFillTx/>
                <a:latin typeface="Montserrat SemiBold" pitchFamily="2" charset="77"/>
                <a:ea typeface="+mj-ea"/>
                <a:cs typeface="+mj-cs"/>
              </a:rPr>
              <a:t>CONTACT</a:t>
            </a:r>
            <a:endParaRPr lang="en-US" sz="900" spc="40" baseline="0" dirty="0">
              <a:solidFill>
                <a:schemeClr val="bg1"/>
              </a:solidFill>
            </a:endParaRPr>
          </a:p>
        </p:txBody>
      </p:sp>
      <p:cxnSp>
        <p:nvCxnSpPr>
          <p:cNvPr id="10" name="Straight Connector 9">
            <a:extLst>
              <a:ext uri="{FF2B5EF4-FFF2-40B4-BE49-F238E27FC236}">
                <a16:creationId xmlns:a16="http://schemas.microsoft.com/office/drawing/2014/main" id="{85A3AB47-786A-DF4B-9BD3-C512BD0449A5}"/>
              </a:ext>
            </a:extLst>
          </p:cNvPr>
          <p:cNvCxnSpPr>
            <a:cxnSpLocks/>
          </p:cNvCxnSpPr>
          <p:nvPr userDrawn="1"/>
        </p:nvCxnSpPr>
        <p:spPr>
          <a:xfrm>
            <a:off x="5812221" y="3436880"/>
            <a:ext cx="45194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A8215FB4-A8B1-4C43-BC26-0D98BB95E2FD}"/>
              </a:ext>
            </a:extLst>
          </p:cNvPr>
          <p:cNvSpPr>
            <a:spLocks noGrp="1"/>
          </p:cNvSpPr>
          <p:nvPr>
            <p:ph idx="13" hasCustomPrompt="1"/>
          </p:nvPr>
        </p:nvSpPr>
        <p:spPr>
          <a:xfrm>
            <a:off x="784217" y="3593801"/>
            <a:ext cx="10645784" cy="410640"/>
          </a:xfrm>
        </p:spPr>
        <p:txBody>
          <a:bodyPr>
            <a:normAutofit/>
          </a:bodyPr>
          <a:lstStyle>
            <a:lvl1pPr marL="0" indent="0" algn="ctr">
              <a:lnSpc>
                <a:spcPts val="2700"/>
              </a:lnSpc>
              <a:buNone/>
              <a:defRPr sz="1400" b="1" i="0">
                <a:solidFill>
                  <a:schemeClr val="bg1"/>
                </a:solidFill>
                <a:latin typeface="Montserrat SemiBold" pitchFamily="2" charset="77"/>
              </a:defRPr>
            </a:lvl1pPr>
            <a:lvl2pPr marL="320040" indent="0">
              <a:lnSpc>
                <a:spcPts val="3400"/>
              </a:lnSpc>
              <a:buNone/>
              <a:defRPr sz="2400"/>
            </a:lvl2pPr>
            <a:lvl3pPr marL="548640" indent="0">
              <a:lnSpc>
                <a:spcPts val="3400"/>
              </a:lnSpc>
              <a:buNone/>
              <a:defRPr sz="2400"/>
            </a:lvl3pPr>
          </a:lstStyle>
          <a:p>
            <a:pPr lvl="0"/>
            <a:r>
              <a:rPr lang="en-US" dirty="0"/>
              <a:t>Name</a:t>
            </a:r>
          </a:p>
        </p:txBody>
      </p:sp>
      <p:sp>
        <p:nvSpPr>
          <p:cNvPr id="17" name="Content Placeholder 2">
            <a:extLst>
              <a:ext uri="{FF2B5EF4-FFF2-40B4-BE49-F238E27FC236}">
                <a16:creationId xmlns:a16="http://schemas.microsoft.com/office/drawing/2014/main" id="{01DBDC91-BFC9-004B-B92B-F70AE55B2637}"/>
              </a:ext>
            </a:extLst>
          </p:cNvPr>
          <p:cNvSpPr>
            <a:spLocks noGrp="1"/>
          </p:cNvSpPr>
          <p:nvPr>
            <p:ph idx="14" hasCustomPrompt="1"/>
          </p:nvPr>
        </p:nvSpPr>
        <p:spPr>
          <a:xfrm>
            <a:off x="784217" y="3940643"/>
            <a:ext cx="10645784" cy="1498460"/>
          </a:xfrm>
        </p:spPr>
        <p:txBody>
          <a:bodyPr>
            <a:normAutofit/>
          </a:bodyPr>
          <a:lstStyle>
            <a:lvl1pPr marL="0" indent="0" algn="ctr">
              <a:lnSpc>
                <a:spcPts val="2700"/>
              </a:lnSpc>
              <a:spcBef>
                <a:spcPts val="0"/>
              </a:spcBef>
              <a:buNone/>
              <a:defRPr sz="1400" b="0" i="0">
                <a:solidFill>
                  <a:schemeClr val="bg1"/>
                </a:solidFill>
                <a:latin typeface="Montserrat" pitchFamily="2" charset="77"/>
              </a:defRPr>
            </a:lvl1pPr>
            <a:lvl2pPr marL="320040" indent="0">
              <a:lnSpc>
                <a:spcPts val="3400"/>
              </a:lnSpc>
              <a:buNone/>
              <a:defRPr sz="2400"/>
            </a:lvl2pPr>
            <a:lvl3pPr marL="548640" indent="0">
              <a:lnSpc>
                <a:spcPts val="3400"/>
              </a:lnSpc>
              <a:buNone/>
              <a:defRPr sz="2400"/>
            </a:lvl3pPr>
          </a:lstStyle>
          <a:p>
            <a:pPr lvl="0"/>
            <a:r>
              <a:rPr lang="en-US" dirty="0"/>
              <a:t>(xxx) xxx-</a:t>
            </a:r>
            <a:r>
              <a:rPr lang="en-US" dirty="0" err="1"/>
              <a:t>xxxx</a:t>
            </a:r>
            <a:endParaRPr lang="en-US" dirty="0"/>
          </a:p>
          <a:p>
            <a:pPr lvl="0"/>
            <a:r>
              <a:rPr lang="en-US" dirty="0"/>
              <a:t>Email @ email . com</a:t>
            </a:r>
          </a:p>
        </p:txBody>
      </p:sp>
      <p:sp>
        <p:nvSpPr>
          <p:cNvPr id="13" name="Footer Placeholder 4">
            <a:extLst>
              <a:ext uri="{FF2B5EF4-FFF2-40B4-BE49-F238E27FC236}">
                <a16:creationId xmlns:a16="http://schemas.microsoft.com/office/drawing/2014/main" id="{73A11A98-B30C-B840-A5BD-D4CCB7F4F6F0}"/>
              </a:ext>
            </a:extLst>
          </p:cNvPr>
          <p:cNvSpPr>
            <a:spLocks noGrp="1"/>
          </p:cNvSpPr>
          <p:nvPr>
            <p:ph type="ftr" sz="quarter" idx="11"/>
          </p:nvPr>
        </p:nvSpPr>
        <p:spPr>
          <a:xfrm>
            <a:off x="1809749" y="6417073"/>
            <a:ext cx="4504253" cy="365125"/>
          </a:xfrm>
          <a:prstGeom prst="rect">
            <a:avLst/>
          </a:prstGeom>
        </p:spPr>
        <p:txBody>
          <a:bodyPr/>
          <a:lstStyle>
            <a:lvl1pPr>
              <a:defRPr b="0" i="0">
                <a:solidFill>
                  <a:schemeClr val="bg1"/>
                </a:solidFill>
                <a:latin typeface="Montserrat Medium" pitchFamily="2" charset="77"/>
              </a:defRPr>
            </a:lvl1pPr>
          </a:lstStyle>
          <a:p>
            <a:endParaRPr lang="en-US" dirty="0"/>
          </a:p>
        </p:txBody>
      </p:sp>
    </p:spTree>
    <p:extLst>
      <p:ext uri="{BB962C8B-B14F-4D97-AF65-F5344CB8AC3E}">
        <p14:creationId xmlns:p14="http://schemas.microsoft.com/office/powerpoint/2010/main" val="17608120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ark Color 1">
    <p:bg>
      <p:bgPr>
        <a:solidFill>
          <a:schemeClr val="tx2">
            <a:lumMod val="75000"/>
          </a:schemeClr>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A336672E-23A3-7348-BBD1-75580A24CDE6}"/>
              </a:ext>
            </a:extLst>
          </p:cNvPr>
          <p:cNvPicPr>
            <a:picLocks noChangeAspect="1"/>
          </p:cNvPicPr>
          <p:nvPr userDrawn="1"/>
        </p:nvPicPr>
        <p:blipFill>
          <a:blip r:embed="rId2">
            <a:alphaModFix amt="80000"/>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lvl1pPr>
              <a:defRPr sz="210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E5C1EF54-B8B6-B546-A4CB-852811B25A16}"/>
              </a:ext>
            </a:extLst>
          </p:cNvPr>
          <p:cNvSpPr>
            <a:spLocks noGrp="1"/>
          </p:cNvSpPr>
          <p:nvPr>
            <p:ph type="sldNum" sz="quarter" idx="12"/>
          </p:nvPr>
        </p:nvSpPr>
        <p:spPr>
          <a:xfrm>
            <a:off x="9244532" y="6417072"/>
            <a:ext cx="2743200" cy="350838"/>
          </a:xfrm>
        </p:spPr>
        <p:txBody>
          <a:bodyPr/>
          <a:lstStyle>
            <a:lvl1pPr>
              <a:defRPr>
                <a:solidFill>
                  <a:schemeClr val="bg1"/>
                </a:solidFill>
              </a:defRPr>
            </a:lvl1pPr>
          </a:lstStyle>
          <a:p>
            <a:r>
              <a:rPr lang="en-US"/>
              <a:t>0</a:t>
            </a:r>
            <a:fld id="{EF22529A-D98A-3644-905A-8E0938C418C9}" type="slidenum">
              <a:rPr lang="en-US" smtClean="0"/>
              <a:pPr/>
              <a:t>‹#›</a:t>
            </a:fld>
            <a:endParaRPr lang="en-US" dirty="0"/>
          </a:p>
        </p:txBody>
      </p:sp>
      <p:sp>
        <p:nvSpPr>
          <p:cNvPr id="8" name="Footer Placeholder 4">
            <a:extLst>
              <a:ext uri="{FF2B5EF4-FFF2-40B4-BE49-F238E27FC236}">
                <a16:creationId xmlns:a16="http://schemas.microsoft.com/office/drawing/2014/main" id="{CD15FC43-D06D-C740-9303-519387DA4FBE}"/>
              </a:ext>
            </a:extLst>
          </p:cNvPr>
          <p:cNvSpPr txBox="1">
            <a:spLocks/>
          </p:cNvSpPr>
          <p:nvPr userDrawn="1"/>
        </p:nvSpPr>
        <p:spPr>
          <a:xfrm>
            <a:off x="186255" y="6417073"/>
            <a:ext cx="2099747"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spc="4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bg1"/>
                </a:solidFill>
                <a:latin typeface="Montserrat" pitchFamily="2" charset="77"/>
              </a:rPr>
              <a:t>KATANA GRAPH  </a:t>
            </a:r>
            <a:r>
              <a:rPr lang="en-US" sz="900" dirty="0">
                <a:solidFill>
                  <a:schemeClr val="bg1"/>
                </a:solidFill>
                <a:latin typeface="Montserrat Medium" pitchFamily="2" charset="77"/>
              </a:rPr>
              <a:t>|</a:t>
            </a:r>
          </a:p>
        </p:txBody>
      </p:sp>
      <p:sp>
        <p:nvSpPr>
          <p:cNvPr id="9" name="Footer Placeholder 4">
            <a:extLst>
              <a:ext uri="{FF2B5EF4-FFF2-40B4-BE49-F238E27FC236}">
                <a16:creationId xmlns:a16="http://schemas.microsoft.com/office/drawing/2014/main" id="{9BC42582-C564-DB4B-9CF6-D551B2377873}"/>
              </a:ext>
            </a:extLst>
          </p:cNvPr>
          <p:cNvSpPr>
            <a:spLocks noGrp="1"/>
          </p:cNvSpPr>
          <p:nvPr>
            <p:ph type="ftr" sz="quarter" idx="11"/>
          </p:nvPr>
        </p:nvSpPr>
        <p:spPr>
          <a:xfrm>
            <a:off x="1809749" y="6417073"/>
            <a:ext cx="4504253" cy="365125"/>
          </a:xfrm>
          <a:prstGeom prst="rect">
            <a:avLst/>
          </a:prstGeom>
        </p:spPr>
        <p:txBody>
          <a:bodyPr/>
          <a:lstStyle>
            <a:lvl1pPr>
              <a:defRPr b="0" i="0">
                <a:solidFill>
                  <a:schemeClr val="bg1"/>
                </a:solidFill>
                <a:latin typeface="Montserrat Medium" pitchFamily="2" charset="77"/>
              </a:defRPr>
            </a:lvl1pPr>
          </a:lstStyle>
          <a:p>
            <a:endParaRPr lang="en-US" dirty="0"/>
          </a:p>
        </p:txBody>
      </p:sp>
      <p:pic>
        <p:nvPicPr>
          <p:cNvPr id="10" name="Picture 9">
            <a:extLst>
              <a:ext uri="{FF2B5EF4-FFF2-40B4-BE49-F238E27FC236}">
                <a16:creationId xmlns:a16="http://schemas.microsoft.com/office/drawing/2014/main" id="{ECA13DD1-69FC-1A4D-9137-F15EC50931A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0084" y="233046"/>
            <a:ext cx="474133" cy="355600"/>
          </a:xfrm>
          <a:prstGeom prst="rect">
            <a:avLst/>
          </a:prstGeom>
        </p:spPr>
      </p:pic>
      <p:sp>
        <p:nvSpPr>
          <p:cNvPr id="11" name="Content Placeholder 2">
            <a:extLst>
              <a:ext uri="{FF2B5EF4-FFF2-40B4-BE49-F238E27FC236}">
                <a16:creationId xmlns:a16="http://schemas.microsoft.com/office/drawing/2014/main" id="{BBC45A44-EC0F-7541-821D-DEA49D57B25F}"/>
              </a:ext>
            </a:extLst>
          </p:cNvPr>
          <p:cNvSpPr>
            <a:spLocks noGrp="1"/>
          </p:cNvSpPr>
          <p:nvPr>
            <p:ph idx="1" hasCustomPrompt="1"/>
          </p:nvPr>
        </p:nvSpPr>
        <p:spPr>
          <a:xfrm>
            <a:off x="1190625" y="1832769"/>
            <a:ext cx="10239376" cy="4102948"/>
          </a:xfrm>
        </p:spPr>
        <p:txBody>
          <a:bodyPr>
            <a:normAutofit/>
          </a:bodyPr>
          <a:lstStyle>
            <a:lvl1pPr>
              <a:lnSpc>
                <a:spcPct val="95000"/>
              </a:lnSpc>
              <a:defRPr sz="1600">
                <a:solidFill>
                  <a:schemeClr val="bg1"/>
                </a:solidFill>
              </a:defRPr>
            </a:lvl1pPr>
            <a:lvl2pPr>
              <a:lnSpc>
                <a:spcPct val="105000"/>
              </a:lnSpc>
              <a:defRPr sz="1400">
                <a:solidFill>
                  <a:schemeClr val="bg1"/>
                </a:solidFill>
              </a:defRPr>
            </a:lvl2pPr>
            <a:lvl3pPr>
              <a:lnSpc>
                <a:spcPct val="105000"/>
              </a:lnSpc>
              <a:defRPr sz="1400">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349016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Left Image + Copy 1a">
    <p:spTree>
      <p:nvGrpSpPr>
        <p:cNvPr id="1" name=""/>
        <p:cNvGrpSpPr/>
        <p:nvPr/>
      </p:nvGrpSpPr>
      <p:grpSpPr>
        <a:xfrm>
          <a:off x="0" y="0"/>
          <a:ext cx="0" cy="0"/>
          <a:chOff x="0" y="0"/>
          <a:chExt cx="0" cy="0"/>
        </a:xfrm>
      </p:grpSpPr>
      <p:pic>
        <p:nvPicPr>
          <p:cNvPr id="7" name="Picture 6" descr="A picture containing sunset, light&#10;&#10;Description automatically generated">
            <a:extLst>
              <a:ext uri="{FF2B5EF4-FFF2-40B4-BE49-F238E27FC236}">
                <a16:creationId xmlns:a16="http://schemas.microsoft.com/office/drawing/2014/main" id="{9ED61B9D-680A-A449-B1A7-992DB93A8F9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24573" y="-1"/>
            <a:ext cx="6067427" cy="6858001"/>
          </a:xfrm>
          <a:prstGeom prst="rect">
            <a:avLst/>
          </a:prstGeom>
        </p:spPr>
      </p:pic>
      <p:pic>
        <p:nvPicPr>
          <p:cNvPr id="10" name="Picture 9" descr="A picture containing white, looking, photo, ball&#10;&#10;Description automatically generated">
            <a:extLst>
              <a:ext uri="{FF2B5EF4-FFF2-40B4-BE49-F238E27FC236}">
                <a16:creationId xmlns:a16="http://schemas.microsoft.com/office/drawing/2014/main" id="{75376387-09B6-E644-9F45-557F73A160DB}"/>
              </a:ext>
            </a:extLst>
          </p:cNvPr>
          <p:cNvPicPr>
            <a:picLocks noChangeAspect="1"/>
          </p:cNvPicPr>
          <p:nvPr userDrawn="1"/>
        </p:nvPicPr>
        <p:blipFill rotWithShape="1">
          <a:blip r:embed="rId3" cstate="print">
            <a:alphaModFix amt="20000"/>
            <a:extLst>
              <a:ext uri="{28A0092B-C50C-407E-A947-70E740481C1C}">
                <a14:useLocalDpi xmlns:a14="http://schemas.microsoft.com/office/drawing/2010/main"/>
              </a:ext>
            </a:extLst>
          </a:blip>
          <a:srcRect/>
          <a:stretch/>
        </p:blipFill>
        <p:spPr>
          <a:xfrm>
            <a:off x="6124571" y="0"/>
            <a:ext cx="6067429" cy="6858000"/>
          </a:xfrm>
          <a:prstGeom prst="rect">
            <a:avLst/>
          </a:prstGeom>
        </p:spPr>
      </p:pic>
      <p:sp>
        <p:nvSpPr>
          <p:cNvPr id="2" name="Title 1"/>
          <p:cNvSpPr>
            <a:spLocks noGrp="1"/>
          </p:cNvSpPr>
          <p:nvPr>
            <p:ph type="title"/>
          </p:nvPr>
        </p:nvSpPr>
        <p:spPr>
          <a:xfrm>
            <a:off x="498418" y="814389"/>
            <a:ext cx="5095876" cy="1574403"/>
          </a:xfrm>
        </p:spPr>
        <p:txBody>
          <a:bodyPr/>
          <a:lstStyle/>
          <a:p>
            <a:r>
              <a:rPr lang="en-US" dirty="0"/>
              <a:t>Click to edit Master title style</a:t>
            </a:r>
          </a:p>
        </p:txBody>
      </p:sp>
      <p:sp>
        <p:nvSpPr>
          <p:cNvPr id="6" name="Slide Number Placeholder 5"/>
          <p:cNvSpPr>
            <a:spLocks noGrp="1"/>
          </p:cNvSpPr>
          <p:nvPr>
            <p:ph type="sldNum" sz="quarter" idx="12"/>
          </p:nvPr>
        </p:nvSpPr>
        <p:spPr/>
        <p:txBody>
          <a:bodyPr/>
          <a:lstStyle/>
          <a:p>
            <a:r>
              <a:rPr lang="en-US" dirty="0"/>
              <a:t>0</a:t>
            </a:r>
            <a:fld id="{EF22529A-D98A-3644-905A-8E0938C418C9}" type="slidenum">
              <a:rPr lang="en-US" smtClean="0"/>
              <a:t>‹#›</a:t>
            </a:fld>
            <a:endParaRPr lang="en-US" dirty="0"/>
          </a:p>
        </p:txBody>
      </p:sp>
      <p:sp>
        <p:nvSpPr>
          <p:cNvPr id="8" name="Content Placeholder 2">
            <a:extLst>
              <a:ext uri="{FF2B5EF4-FFF2-40B4-BE49-F238E27FC236}">
                <a16:creationId xmlns:a16="http://schemas.microsoft.com/office/drawing/2014/main" id="{F33209AB-7DAC-0341-930F-7DC94F47B051}"/>
              </a:ext>
            </a:extLst>
          </p:cNvPr>
          <p:cNvSpPr>
            <a:spLocks noGrp="1"/>
          </p:cNvSpPr>
          <p:nvPr>
            <p:ph idx="1"/>
          </p:nvPr>
        </p:nvSpPr>
        <p:spPr>
          <a:xfrm>
            <a:off x="498416" y="2529347"/>
            <a:ext cx="5095877" cy="3591234"/>
          </a:xfrm>
        </p:spPr>
        <p:txBody>
          <a:bodyPr>
            <a:normAutofit/>
          </a:bodyPr>
          <a:lstStyle>
            <a:lvl1pPr>
              <a:lnSpc>
                <a:spcPct val="95000"/>
              </a:lnSpc>
              <a:defRPr sz="1600"/>
            </a:lvl1pPr>
            <a:lvl2pPr>
              <a:lnSpc>
                <a:spcPct val="105000"/>
              </a:lnSpc>
              <a:defRPr sz="1400"/>
            </a:lvl2pPr>
            <a:lvl3pPr>
              <a:lnSpc>
                <a:spcPct val="105000"/>
              </a:lnSpc>
              <a:defRPr sz="1400"/>
            </a:lvl3pPr>
          </a:lstStyle>
          <a:p>
            <a:pPr lvl="0"/>
            <a:r>
              <a:rPr lang="en-US" dirty="0"/>
              <a:t>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E3CC054C-B15B-054F-AD93-5EE3D92AC40A}"/>
              </a:ext>
            </a:extLst>
          </p:cNvPr>
          <p:cNvPicPr>
            <a:picLocks noChangeAspect="1"/>
          </p:cNvPicPr>
          <p:nvPr userDrawn="1"/>
        </p:nvPicPr>
        <p:blipFill>
          <a:blip r:embed="rId4" cstate="screen">
            <a:alphaModFix/>
            <a:extLst>
              <a:ext uri="{28A0092B-C50C-407E-A947-70E740481C1C}">
                <a14:useLocalDpi xmlns:a14="http://schemas.microsoft.com/office/drawing/2010/main"/>
              </a:ext>
            </a:extLst>
          </a:blip>
          <a:stretch>
            <a:fillRect/>
          </a:stretch>
        </p:blipFill>
        <p:spPr>
          <a:xfrm>
            <a:off x="310084" y="233046"/>
            <a:ext cx="474133" cy="355600"/>
          </a:xfrm>
          <a:prstGeom prst="rect">
            <a:avLst/>
          </a:prstGeom>
        </p:spPr>
      </p:pic>
      <p:sp>
        <p:nvSpPr>
          <p:cNvPr id="12" name="Footer Placeholder 4">
            <a:extLst>
              <a:ext uri="{FF2B5EF4-FFF2-40B4-BE49-F238E27FC236}">
                <a16:creationId xmlns:a16="http://schemas.microsoft.com/office/drawing/2014/main" id="{F848958F-1AA0-6741-8A83-8BA252A545DB}"/>
              </a:ext>
            </a:extLst>
          </p:cNvPr>
          <p:cNvSpPr>
            <a:spLocks noGrp="1"/>
          </p:cNvSpPr>
          <p:nvPr>
            <p:ph type="ftr" sz="quarter" idx="3"/>
          </p:nvPr>
        </p:nvSpPr>
        <p:spPr>
          <a:xfrm>
            <a:off x="1809751" y="6417073"/>
            <a:ext cx="4504252" cy="365125"/>
          </a:xfrm>
          <a:prstGeom prst="rect">
            <a:avLst/>
          </a:prstGeom>
        </p:spPr>
        <p:txBody>
          <a:bodyPr vert="horz" lIns="91440" tIns="45720" rIns="91440" bIns="45720" rtlCol="0" anchor="ctr"/>
          <a:lstStyle>
            <a:lvl1pPr algn="l">
              <a:defRPr sz="900" spc="40" baseline="0">
                <a:solidFill>
                  <a:schemeClr val="accent1"/>
                </a:solidFill>
              </a:defRPr>
            </a:lvl1pPr>
          </a:lstStyle>
          <a:p>
            <a:endParaRPr lang="en-US" dirty="0">
              <a:latin typeface="Montserrat Medium" pitchFamily="2" charset="77"/>
            </a:endParaRPr>
          </a:p>
        </p:txBody>
      </p:sp>
    </p:spTree>
    <p:extLst>
      <p:ext uri="{BB962C8B-B14F-4D97-AF65-F5344CB8AC3E}">
        <p14:creationId xmlns:p14="http://schemas.microsoft.com/office/powerpoint/2010/main" val="4028185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4916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9125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97963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10876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40650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34" Type="http://schemas.openxmlformats.org/officeDocument/2006/relationships/theme" Target="../theme/theme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54360955"/>
      </p:ext>
    </p:extLst>
  </p:cSld>
  <p:clrMap bg1="lt1" tx1="dk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7B4ED3-2145-D654-36D8-8DE8ABA18E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2834C2-5806-F0D9-CC8A-F5EE07E042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27CAA-02D5-84F9-5A15-6C19D23439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05566C-E82F-418D-A580-4C39E2D69B94}" type="datetimeFigureOut">
              <a:rPr lang="en-US" smtClean="0"/>
              <a:t>4/27/25</a:t>
            </a:fld>
            <a:endParaRPr lang="en-US"/>
          </a:p>
        </p:txBody>
      </p:sp>
      <p:sp>
        <p:nvSpPr>
          <p:cNvPr id="5" name="Footer Placeholder 4">
            <a:extLst>
              <a:ext uri="{FF2B5EF4-FFF2-40B4-BE49-F238E27FC236}">
                <a16:creationId xmlns:a16="http://schemas.microsoft.com/office/drawing/2014/main" id="{9B93EE65-CBE0-85E8-E7C8-6F0A976EF7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ADBDD2A-CEC4-0892-10F6-ADAF373F69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000000-1234-1234-1234-123412341234}" type="slidenum">
              <a:rPr lang="en-GB" smtClean="0"/>
              <a:pPr/>
              <a:t>‹#›</a:t>
            </a:fld>
            <a:endParaRPr lang="en-GB"/>
          </a:p>
        </p:txBody>
      </p:sp>
    </p:spTree>
    <p:extLst>
      <p:ext uri="{BB962C8B-B14F-4D97-AF65-F5344CB8AC3E}">
        <p14:creationId xmlns:p14="http://schemas.microsoft.com/office/powerpoint/2010/main" val="4172748985"/>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754"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84"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33.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24.xml"/><Relationship Id="rId7" Type="http://schemas.openxmlformats.org/officeDocument/2006/relationships/image" Target="../media/image4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1.png"/><Relationship Id="rId5" Type="http://schemas.openxmlformats.org/officeDocument/2006/relationships/notesSlide" Target="../notesSlides/notesSlide3.xml"/><Relationship Id="rId4"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27.xml"/><Relationship Id="rId7" Type="http://schemas.openxmlformats.org/officeDocument/2006/relationships/image" Target="../media/image4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notesSlide" Target="../notesSlides/notesSlide4.xml"/><Relationship Id="rId4"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30.xml"/><Relationship Id="rId7" Type="http://schemas.openxmlformats.org/officeDocument/2006/relationships/image" Target="../media/image44.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41.png"/><Relationship Id="rId5" Type="http://schemas.openxmlformats.org/officeDocument/2006/relationships/notesSlide" Target="../notesSlides/notesSlide5.xml"/><Relationship Id="rId4"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35.xml"/><Relationship Id="rId7" Type="http://schemas.openxmlformats.org/officeDocument/2006/relationships/image" Target="../media/image48.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7.xml"/><Relationship Id="rId5" Type="http://schemas.openxmlformats.org/officeDocument/2006/relationships/slideLayout" Target="../slideLayouts/slideLayout11.xml"/><Relationship Id="rId10" Type="http://schemas.openxmlformats.org/officeDocument/2006/relationships/image" Target="../media/image51.png"/><Relationship Id="rId4" Type="http://schemas.openxmlformats.org/officeDocument/2006/relationships/tags" Target="../tags/tag36.xml"/><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3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2.png"/><Relationship Id="rId5" Type="http://schemas.openxmlformats.org/officeDocument/2006/relationships/image" Target="../media/image39.png"/><Relationship Id="rId4"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hyperlink" Target="https://danieltakeshi.github.io/2017/03/28/going-deeper-into-reinforcement-learning-fundamentals-of-policy-gradients/" TargetMode="External"/><Relationship Id="rId18" Type="http://schemas.openxmlformats.org/officeDocument/2006/relationships/image" Target="../media/image55.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53.png"/><Relationship Id="rId17" Type="http://schemas.openxmlformats.org/officeDocument/2006/relationships/image" Target="../media/image54.png"/><Relationship Id="rId2" Type="http://schemas.openxmlformats.org/officeDocument/2006/relationships/tags" Target="../tags/tag41.xml"/><Relationship Id="rId16" Type="http://schemas.openxmlformats.org/officeDocument/2006/relationships/image" Target="../media/image51.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slideLayout" Target="../slideLayouts/slideLayout11.xml"/><Relationship Id="rId5" Type="http://schemas.openxmlformats.org/officeDocument/2006/relationships/tags" Target="../tags/tag44.xml"/><Relationship Id="rId15" Type="http://schemas.openxmlformats.org/officeDocument/2006/relationships/image" Target="../media/image50.png"/><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52.xml"/><Relationship Id="rId7" Type="http://schemas.openxmlformats.org/officeDocument/2006/relationships/image" Target="../media/image39.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11.xml"/><Relationship Id="rId11" Type="http://schemas.openxmlformats.org/officeDocument/2006/relationships/image" Target="../media/image33.png"/><Relationship Id="rId5" Type="http://schemas.openxmlformats.org/officeDocument/2006/relationships/tags" Target="../tags/tag54.xml"/><Relationship Id="rId10" Type="http://schemas.openxmlformats.org/officeDocument/2006/relationships/image" Target="../media/image57.png"/><Relationship Id="rId4" Type="http://schemas.openxmlformats.org/officeDocument/2006/relationships/tags" Target="../tags/tag53.xml"/><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59.xml"/><Relationship Id="rId7" Type="http://schemas.openxmlformats.org/officeDocument/2006/relationships/image" Target="../media/image6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9.xml"/><Relationship Id="rId5" Type="http://schemas.openxmlformats.org/officeDocument/2006/relationships/slideLayout" Target="../slideLayouts/slideLayout11.xml"/><Relationship Id="rId10" Type="http://schemas.openxmlformats.org/officeDocument/2006/relationships/image" Target="../media/image55.png"/><Relationship Id="rId4" Type="http://schemas.openxmlformats.org/officeDocument/2006/relationships/tags" Target="../tags/tag60.xml"/><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5.xml"/><Relationship Id="rId7" Type="http://schemas.openxmlformats.org/officeDocument/2006/relationships/image" Target="../media/image2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6.png"/><Relationship Id="rId5" Type="http://schemas.openxmlformats.org/officeDocument/2006/relationships/slideLayout" Target="../slideLayouts/slideLayout15.xml"/><Relationship Id="rId4" Type="http://schemas.openxmlformats.org/officeDocument/2006/relationships/tags" Target="../tags/tag6.xm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9.xml"/><Relationship Id="rId7" Type="http://schemas.openxmlformats.org/officeDocument/2006/relationships/slideLayout" Target="../slideLayouts/slideLayout15.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31.png"/><Relationship Id="rId5" Type="http://schemas.openxmlformats.org/officeDocument/2006/relationships/tags" Target="../tags/tag11.xml"/><Relationship Id="rId10" Type="http://schemas.openxmlformats.org/officeDocument/2006/relationships/image" Target="../media/image29.png"/><Relationship Id="rId4" Type="http://schemas.openxmlformats.org/officeDocument/2006/relationships/tags" Target="../tags/tag10.xml"/><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dots and lines on a red background&#10;&#10;AI-generated content may be incorrect.">
            <a:extLst>
              <a:ext uri="{FF2B5EF4-FFF2-40B4-BE49-F238E27FC236}">
                <a16:creationId xmlns:a16="http://schemas.microsoft.com/office/drawing/2014/main" id="{B148877B-9D3C-7E84-85D7-7939920E1508}"/>
              </a:ext>
            </a:extLst>
          </p:cNvPr>
          <p:cNvPicPr>
            <a:picLocks noChangeAspect="1"/>
          </p:cNvPicPr>
          <p:nvPr/>
        </p:nvPicPr>
        <p:blipFill>
          <a:blip r:embed="rId2"/>
          <a:srcRect r="13818" b="9091"/>
          <a:stretch/>
        </p:blipFill>
        <p:spPr>
          <a:xfrm>
            <a:off x="3523488" y="10"/>
            <a:ext cx="8668512" cy="6857990"/>
          </a:xfrm>
          <a:prstGeom prst="rect">
            <a:avLst/>
          </a:prstGeom>
        </p:spPr>
      </p:pic>
      <p:sp>
        <p:nvSpPr>
          <p:cNvPr id="7" name="Rectangle 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B195C4-694E-86F9-3272-1619A02C4AE1}"/>
              </a:ext>
            </a:extLst>
          </p:cNvPr>
          <p:cNvSpPr>
            <a:spLocks noGrp="1"/>
          </p:cNvSpPr>
          <p:nvPr>
            <p:ph type="ctrTitle"/>
          </p:nvPr>
        </p:nvSpPr>
        <p:spPr>
          <a:xfrm>
            <a:off x="1909524" y="1726829"/>
            <a:ext cx="7528595" cy="3204134"/>
          </a:xfrm>
        </p:spPr>
        <p:txBody>
          <a:bodyPr anchor="b">
            <a:normAutofit/>
          </a:bodyPr>
          <a:lstStyle/>
          <a:p>
            <a:r>
              <a:rPr lang="en-US" sz="4800" dirty="0">
                <a:solidFill>
                  <a:schemeClr val="bg1"/>
                </a:solidFill>
              </a:rPr>
              <a:t>Policy Gradient Methods (I):</a:t>
            </a:r>
            <a:br>
              <a:rPr lang="en-US" sz="4800" dirty="0">
                <a:solidFill>
                  <a:schemeClr val="bg1"/>
                </a:solidFill>
              </a:rPr>
            </a:br>
            <a:r>
              <a:rPr lang="en-US" sz="4800" dirty="0">
                <a:solidFill>
                  <a:schemeClr val="bg1"/>
                </a:solidFill>
              </a:rPr>
              <a:t>Basics</a:t>
            </a:r>
            <a:br>
              <a:rPr lang="en-US" sz="4800" dirty="0">
                <a:solidFill>
                  <a:schemeClr val="bg1"/>
                </a:solidFill>
              </a:rPr>
            </a:br>
            <a:br>
              <a:rPr lang="en-US" sz="4800" dirty="0">
                <a:solidFill>
                  <a:schemeClr val="bg1"/>
                </a:solidFill>
              </a:rPr>
            </a:br>
            <a:r>
              <a:rPr lang="en-US" sz="4800" dirty="0">
                <a:solidFill>
                  <a:schemeClr val="bg1"/>
                </a:solidFill>
              </a:rPr>
              <a:t>Keshav Pingali</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2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82E64B0-27D0-3936-BECC-B08336A77D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FB089-CA26-D08C-8113-CD1A4BA206A4}"/>
              </a:ext>
            </a:extLst>
          </p:cNvPr>
          <p:cNvSpPr>
            <a:spLocks noGrp="1"/>
          </p:cNvSpPr>
          <p:nvPr>
            <p:ph type="title"/>
          </p:nvPr>
        </p:nvSpPr>
        <p:spPr>
          <a:xfrm>
            <a:off x="82296" y="-156937"/>
            <a:ext cx="11603736" cy="901084"/>
          </a:xfrm>
        </p:spPr>
        <p:txBody>
          <a:bodyPr>
            <a:normAutofit/>
          </a:bodyPr>
          <a:lstStyle/>
          <a:p>
            <a:r>
              <a:rPr lang="en-US" sz="4400" dirty="0"/>
              <a:t>Unrolling recursion (conceptual)</a:t>
            </a:r>
          </a:p>
        </p:txBody>
      </p:sp>
      <p:sp>
        <p:nvSpPr>
          <p:cNvPr id="60" name="Oval 59">
            <a:extLst>
              <a:ext uri="{FF2B5EF4-FFF2-40B4-BE49-F238E27FC236}">
                <a16:creationId xmlns:a16="http://schemas.microsoft.com/office/drawing/2014/main" id="{8F6ADA21-F78F-DB1B-FE77-6E13FFEC74A3}"/>
              </a:ext>
            </a:extLst>
          </p:cNvPr>
          <p:cNvSpPr/>
          <p:nvPr/>
        </p:nvSpPr>
        <p:spPr>
          <a:xfrm rot="5400000">
            <a:off x="11251321" y="3275258"/>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02A81F26-04C6-000D-BF9C-7DDB84124D7E}"/>
              </a:ext>
            </a:extLst>
          </p:cNvPr>
          <p:cNvSpPr/>
          <p:nvPr/>
        </p:nvSpPr>
        <p:spPr>
          <a:xfrm rot="5400000">
            <a:off x="10556104" y="3287048"/>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36ABDB66-A6F4-835D-2C0C-1CD8F5B3272E}"/>
              </a:ext>
            </a:extLst>
          </p:cNvPr>
          <p:cNvSpPr/>
          <p:nvPr/>
        </p:nvSpPr>
        <p:spPr>
          <a:xfrm rot="5400000">
            <a:off x="9772900" y="3275258"/>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BF8796AD-B947-CEBB-4E19-666FFE21E4E5}"/>
              </a:ext>
            </a:extLst>
          </p:cNvPr>
          <p:cNvSpPr/>
          <p:nvPr/>
        </p:nvSpPr>
        <p:spPr>
          <a:xfrm rot="5400000">
            <a:off x="9077684" y="3275258"/>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65547967-53E3-5942-23B6-708C12F921B1}"/>
              </a:ext>
            </a:extLst>
          </p:cNvPr>
          <p:cNvSpPr/>
          <p:nvPr/>
        </p:nvSpPr>
        <p:spPr>
          <a:xfrm rot="5400000">
            <a:off x="11214514" y="391066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22788603-3505-E47C-6F77-3B4D28296841}"/>
              </a:ext>
            </a:extLst>
          </p:cNvPr>
          <p:cNvSpPr/>
          <p:nvPr/>
        </p:nvSpPr>
        <p:spPr>
          <a:xfrm rot="5400000">
            <a:off x="10519298" y="392245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602CFC23-DE80-B773-1EDA-6CD76C886538}"/>
              </a:ext>
            </a:extLst>
          </p:cNvPr>
          <p:cNvSpPr/>
          <p:nvPr/>
        </p:nvSpPr>
        <p:spPr>
          <a:xfrm rot="5400000">
            <a:off x="9736094" y="391066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C05BDC21-C970-976D-6A27-855B761872D0}"/>
              </a:ext>
            </a:extLst>
          </p:cNvPr>
          <p:cNvSpPr/>
          <p:nvPr/>
        </p:nvSpPr>
        <p:spPr>
          <a:xfrm rot="5400000">
            <a:off x="9040877" y="391066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8DFD5BB7-75A0-2FFF-1478-1972C4A1FDD8}"/>
              </a:ext>
            </a:extLst>
          </p:cNvPr>
          <p:cNvCxnSpPr/>
          <p:nvPr/>
        </p:nvCxnSpPr>
        <p:spPr>
          <a:xfrm rot="5400000">
            <a:off x="10231667" y="1717706"/>
            <a:ext cx="28064" cy="3265184"/>
          </a:xfrm>
          <a:prstGeom prst="line">
            <a:avLst/>
          </a:prstGeom>
          <a:noFill/>
          <a:ln w="25400" cap="flat" cmpd="sng" algn="ctr">
            <a:solidFill>
              <a:srgbClr val="000000"/>
            </a:solidFill>
            <a:prstDash val="sysDash"/>
            <a:miter lim="800000"/>
          </a:ln>
          <a:effectLst/>
        </p:spPr>
      </p:cxnSp>
      <p:cxnSp>
        <p:nvCxnSpPr>
          <p:cNvPr id="82" name="Straight Connector 81">
            <a:extLst>
              <a:ext uri="{FF2B5EF4-FFF2-40B4-BE49-F238E27FC236}">
                <a16:creationId xmlns:a16="http://schemas.microsoft.com/office/drawing/2014/main" id="{3D4F8047-080B-C444-D497-A1D8C10E48B6}"/>
              </a:ext>
            </a:extLst>
          </p:cNvPr>
          <p:cNvCxnSpPr/>
          <p:nvPr/>
        </p:nvCxnSpPr>
        <p:spPr>
          <a:xfrm rot="5400000">
            <a:off x="10231667" y="2364145"/>
            <a:ext cx="28064" cy="3265184"/>
          </a:xfrm>
          <a:prstGeom prst="line">
            <a:avLst/>
          </a:prstGeom>
          <a:noFill/>
          <a:ln w="25400" cap="flat" cmpd="sng" algn="ctr">
            <a:solidFill>
              <a:srgbClr val="000000"/>
            </a:solidFill>
            <a:prstDash val="sysDash"/>
            <a:miter lim="800000"/>
          </a:ln>
          <a:effectLst/>
        </p:spPr>
      </p:cxnSp>
      <p:sp>
        <p:nvSpPr>
          <p:cNvPr id="87" name="TextBox 86">
            <a:extLst>
              <a:ext uri="{FF2B5EF4-FFF2-40B4-BE49-F238E27FC236}">
                <a16:creationId xmlns:a16="http://schemas.microsoft.com/office/drawing/2014/main" id="{784549C4-3716-BC28-1E80-C17B6194A13D}"/>
              </a:ext>
            </a:extLst>
          </p:cNvPr>
          <p:cNvSpPr txBox="1"/>
          <p:nvPr/>
        </p:nvSpPr>
        <p:spPr>
          <a:xfrm>
            <a:off x="10491966" y="2935734"/>
            <a:ext cx="324879" cy="369332"/>
          </a:xfrm>
          <a:prstGeom prst="rect">
            <a:avLst/>
          </a:prstGeom>
          <a:noFill/>
        </p:spPr>
        <p:txBody>
          <a:bodyPr wrap="none" rtlCol="0">
            <a:spAutoFit/>
          </a:bodyPr>
          <a:lstStyle/>
          <a:p>
            <a:r>
              <a:rPr lang="en-US" i="1" dirty="0"/>
              <a:t>Si</a:t>
            </a:r>
          </a:p>
        </p:txBody>
      </p:sp>
      <p:sp>
        <p:nvSpPr>
          <p:cNvPr id="88" name="TextBox 87">
            <a:extLst>
              <a:ext uri="{FF2B5EF4-FFF2-40B4-BE49-F238E27FC236}">
                <a16:creationId xmlns:a16="http://schemas.microsoft.com/office/drawing/2014/main" id="{5BDF1460-AF9B-1C99-3A69-2BBEE9CEACFC}"/>
              </a:ext>
            </a:extLst>
          </p:cNvPr>
          <p:cNvSpPr txBox="1"/>
          <p:nvPr/>
        </p:nvSpPr>
        <p:spPr>
          <a:xfrm rot="21429486">
            <a:off x="11190366" y="4047161"/>
            <a:ext cx="373413" cy="369332"/>
          </a:xfrm>
          <a:prstGeom prst="rect">
            <a:avLst/>
          </a:prstGeom>
          <a:noFill/>
        </p:spPr>
        <p:txBody>
          <a:bodyPr wrap="none" rtlCol="0">
            <a:spAutoFit/>
          </a:bodyPr>
          <a:lstStyle/>
          <a:p>
            <a:r>
              <a:rPr lang="en-US" i="1" dirty="0" err="1"/>
              <a:t>Sk</a:t>
            </a:r>
            <a:endParaRPr lang="en-US" i="1" dirty="0"/>
          </a:p>
        </p:txBody>
      </p:sp>
      <p:sp>
        <p:nvSpPr>
          <p:cNvPr id="97" name="TextBox 96">
            <a:extLst>
              <a:ext uri="{FF2B5EF4-FFF2-40B4-BE49-F238E27FC236}">
                <a16:creationId xmlns:a16="http://schemas.microsoft.com/office/drawing/2014/main" id="{A35CF92E-F9DF-2C00-3952-664D0AB693D5}"/>
              </a:ext>
            </a:extLst>
          </p:cNvPr>
          <p:cNvSpPr txBox="1"/>
          <p:nvPr/>
        </p:nvSpPr>
        <p:spPr>
          <a:xfrm>
            <a:off x="8037674" y="3233615"/>
            <a:ext cx="421948"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25000" dirty="0"/>
          </a:p>
        </p:txBody>
      </p:sp>
      <p:sp>
        <p:nvSpPr>
          <p:cNvPr id="102" name="TextBox 101">
            <a:extLst>
              <a:ext uri="{FF2B5EF4-FFF2-40B4-BE49-F238E27FC236}">
                <a16:creationId xmlns:a16="http://schemas.microsoft.com/office/drawing/2014/main" id="{76383054-9404-C7D3-C3C6-38132E9A9BBA}"/>
              </a:ext>
            </a:extLst>
          </p:cNvPr>
          <p:cNvSpPr txBox="1"/>
          <p:nvPr/>
        </p:nvSpPr>
        <p:spPr>
          <a:xfrm>
            <a:off x="8006916" y="3823083"/>
            <a:ext cx="603050"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sp>
        <p:nvSpPr>
          <p:cNvPr id="10" name="TextBox 9">
            <a:extLst>
              <a:ext uri="{FF2B5EF4-FFF2-40B4-BE49-F238E27FC236}">
                <a16:creationId xmlns:a16="http://schemas.microsoft.com/office/drawing/2014/main" id="{19C0245D-61AB-6866-98A5-9AE14C66F576}"/>
              </a:ext>
            </a:extLst>
          </p:cNvPr>
          <p:cNvSpPr txBox="1"/>
          <p:nvPr/>
        </p:nvSpPr>
        <p:spPr>
          <a:xfrm>
            <a:off x="7959395" y="2068066"/>
            <a:ext cx="474810" cy="369332"/>
          </a:xfrm>
          <a:prstGeom prst="rect">
            <a:avLst/>
          </a:prstGeom>
          <a:noFill/>
        </p:spPr>
        <p:txBody>
          <a:bodyPr wrap="none" rtlCol="0">
            <a:spAutoFit/>
          </a:bodyPr>
          <a:lstStyle/>
          <a:p>
            <a:r>
              <a:rPr lang="en-US" i="1" dirty="0"/>
              <a:t>V</a:t>
            </a:r>
            <a:r>
              <a:rPr lang="en-US" i="1" baseline="-25000" dirty="0"/>
              <a:t>1</a:t>
            </a:r>
            <a:r>
              <a:rPr lang="en-US" i="1" baseline="30000" dirty="0">
                <a:sym typeface="Symbol" panose="05050102010706020507" pitchFamily="18" charset="2"/>
              </a:rPr>
              <a:t></a:t>
            </a:r>
            <a:endParaRPr lang="en-US" i="1" baseline="-25000" dirty="0"/>
          </a:p>
        </p:txBody>
      </p:sp>
      <p:sp>
        <p:nvSpPr>
          <p:cNvPr id="17" name="TextBox 16">
            <a:extLst>
              <a:ext uri="{FF2B5EF4-FFF2-40B4-BE49-F238E27FC236}">
                <a16:creationId xmlns:a16="http://schemas.microsoft.com/office/drawing/2014/main" id="{F86A7C02-09A8-AE53-438F-F37CC4CD9FDA}"/>
              </a:ext>
            </a:extLst>
          </p:cNvPr>
          <p:cNvSpPr txBox="1"/>
          <p:nvPr/>
        </p:nvSpPr>
        <p:spPr>
          <a:xfrm>
            <a:off x="7959395" y="1554319"/>
            <a:ext cx="474810" cy="369332"/>
          </a:xfrm>
          <a:prstGeom prst="rect">
            <a:avLst/>
          </a:prstGeom>
          <a:noFill/>
        </p:spPr>
        <p:txBody>
          <a:bodyPr wrap="none" rtlCol="0">
            <a:spAutoFit/>
          </a:bodyPr>
          <a:lstStyle/>
          <a:p>
            <a:r>
              <a:rPr lang="en-US" i="1" dirty="0"/>
              <a:t>V</a:t>
            </a:r>
            <a:r>
              <a:rPr lang="en-US" i="1" baseline="-25000" dirty="0"/>
              <a:t>0</a:t>
            </a:r>
            <a:r>
              <a:rPr lang="en-US" i="1" baseline="30000" dirty="0">
                <a:sym typeface="Symbol" panose="05050102010706020507" pitchFamily="18" charset="2"/>
              </a:rPr>
              <a:t></a:t>
            </a:r>
            <a:endParaRPr lang="en-US" i="1" baseline="-25000" dirty="0"/>
          </a:p>
        </p:txBody>
      </p:sp>
      <p:sp>
        <p:nvSpPr>
          <p:cNvPr id="49" name="Freeform: Shape 48">
            <a:extLst>
              <a:ext uri="{FF2B5EF4-FFF2-40B4-BE49-F238E27FC236}">
                <a16:creationId xmlns:a16="http://schemas.microsoft.com/office/drawing/2014/main" id="{D45BE464-EB95-73DC-9031-846AC5689914}"/>
              </a:ext>
            </a:extLst>
          </p:cNvPr>
          <p:cNvSpPr/>
          <p:nvPr/>
        </p:nvSpPr>
        <p:spPr>
          <a:xfrm>
            <a:off x="9144000" y="3357127"/>
            <a:ext cx="36576" cy="530352"/>
          </a:xfrm>
          <a:custGeom>
            <a:avLst/>
            <a:gdLst>
              <a:gd name="connsiteX0" fmla="*/ 36576 w 36576"/>
              <a:gd name="connsiteY0" fmla="*/ 0 h 530352"/>
              <a:gd name="connsiteX1" fmla="*/ 0 w 36576"/>
              <a:gd name="connsiteY1" fmla="*/ 530352 h 530352"/>
            </a:gdLst>
            <a:ahLst/>
            <a:cxnLst>
              <a:cxn ang="0">
                <a:pos x="connsiteX0" y="connsiteY0"/>
              </a:cxn>
              <a:cxn ang="0">
                <a:pos x="connsiteX1" y="connsiteY1"/>
              </a:cxn>
            </a:cxnLst>
            <a:rect l="l" t="t" r="r" b="b"/>
            <a:pathLst>
              <a:path w="36576" h="530352">
                <a:moveTo>
                  <a:pt x="36576" y="0"/>
                </a:moveTo>
                <a:lnTo>
                  <a:pt x="0" y="53035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5B24F968-CEB8-032A-94F2-D6BBEC9738A1}"/>
              </a:ext>
            </a:extLst>
          </p:cNvPr>
          <p:cNvSpPr/>
          <p:nvPr/>
        </p:nvSpPr>
        <p:spPr>
          <a:xfrm>
            <a:off x="9153832" y="3421627"/>
            <a:ext cx="629265" cy="481780"/>
          </a:xfrm>
          <a:custGeom>
            <a:avLst/>
            <a:gdLst>
              <a:gd name="connsiteX0" fmla="*/ 0 w 629265"/>
              <a:gd name="connsiteY0" fmla="*/ 0 h 481780"/>
              <a:gd name="connsiteX1" fmla="*/ 629265 w 629265"/>
              <a:gd name="connsiteY1" fmla="*/ 481780 h 481780"/>
            </a:gdLst>
            <a:ahLst/>
            <a:cxnLst>
              <a:cxn ang="0">
                <a:pos x="connsiteX0" y="connsiteY0"/>
              </a:cxn>
              <a:cxn ang="0">
                <a:pos x="connsiteX1" y="connsiteY1"/>
              </a:cxn>
            </a:cxnLst>
            <a:rect l="l" t="t" r="r" b="b"/>
            <a:pathLst>
              <a:path w="629265" h="481780">
                <a:moveTo>
                  <a:pt x="0" y="0"/>
                </a:moveTo>
                <a:lnTo>
                  <a:pt x="629265" y="481780"/>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67F1B0D0-EB08-B150-BB87-B14C91E05108}"/>
              </a:ext>
            </a:extLst>
          </p:cNvPr>
          <p:cNvSpPr/>
          <p:nvPr/>
        </p:nvSpPr>
        <p:spPr>
          <a:xfrm>
            <a:off x="8799090" y="3421627"/>
            <a:ext cx="374407" cy="511277"/>
          </a:xfrm>
          <a:custGeom>
            <a:avLst/>
            <a:gdLst>
              <a:gd name="connsiteX0" fmla="*/ 374407 w 374407"/>
              <a:gd name="connsiteY0" fmla="*/ 0 h 511277"/>
              <a:gd name="connsiteX1" fmla="*/ 781 w 374407"/>
              <a:gd name="connsiteY1" fmla="*/ 314632 h 511277"/>
              <a:gd name="connsiteX2" fmla="*/ 295749 w 374407"/>
              <a:gd name="connsiteY2" fmla="*/ 511277 h 511277"/>
            </a:gdLst>
            <a:ahLst/>
            <a:cxnLst>
              <a:cxn ang="0">
                <a:pos x="connsiteX0" y="connsiteY0"/>
              </a:cxn>
              <a:cxn ang="0">
                <a:pos x="connsiteX1" y="connsiteY1"/>
              </a:cxn>
              <a:cxn ang="0">
                <a:pos x="connsiteX2" y="connsiteY2"/>
              </a:cxn>
            </a:cxnLst>
            <a:rect l="l" t="t" r="r" b="b"/>
            <a:pathLst>
              <a:path w="374407" h="511277">
                <a:moveTo>
                  <a:pt x="374407" y="0"/>
                </a:moveTo>
                <a:cubicBezTo>
                  <a:pt x="194149" y="114709"/>
                  <a:pt x="13891" y="229419"/>
                  <a:pt x="781" y="314632"/>
                </a:cubicBezTo>
                <a:cubicBezTo>
                  <a:pt x="-12329" y="399845"/>
                  <a:pt x="141710" y="455561"/>
                  <a:pt x="295749" y="511277"/>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78A0EBD8-96DC-E26D-F85A-1873D1F4D523}"/>
              </a:ext>
            </a:extLst>
          </p:cNvPr>
          <p:cNvSpPr/>
          <p:nvPr/>
        </p:nvSpPr>
        <p:spPr>
          <a:xfrm>
            <a:off x="9212826" y="3382298"/>
            <a:ext cx="1386348" cy="550606"/>
          </a:xfrm>
          <a:custGeom>
            <a:avLst/>
            <a:gdLst>
              <a:gd name="connsiteX0" fmla="*/ 0 w 1386348"/>
              <a:gd name="connsiteY0" fmla="*/ 0 h 550606"/>
              <a:gd name="connsiteX1" fmla="*/ 1386348 w 1386348"/>
              <a:gd name="connsiteY1" fmla="*/ 550606 h 550606"/>
            </a:gdLst>
            <a:ahLst/>
            <a:cxnLst>
              <a:cxn ang="0">
                <a:pos x="connsiteX0" y="connsiteY0"/>
              </a:cxn>
              <a:cxn ang="0">
                <a:pos x="connsiteX1" y="connsiteY1"/>
              </a:cxn>
            </a:cxnLst>
            <a:rect l="l" t="t" r="r" b="b"/>
            <a:pathLst>
              <a:path w="1386348" h="550606">
                <a:moveTo>
                  <a:pt x="0" y="0"/>
                </a:moveTo>
                <a:lnTo>
                  <a:pt x="1386348" y="55060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3C72692B-1D34-11EA-4B6F-B0F2A22E215C}"/>
              </a:ext>
            </a:extLst>
          </p:cNvPr>
          <p:cNvSpPr/>
          <p:nvPr/>
        </p:nvSpPr>
        <p:spPr>
          <a:xfrm>
            <a:off x="9802761" y="3362633"/>
            <a:ext cx="68826" cy="599768"/>
          </a:xfrm>
          <a:custGeom>
            <a:avLst/>
            <a:gdLst>
              <a:gd name="connsiteX0" fmla="*/ 68826 w 68826"/>
              <a:gd name="connsiteY0" fmla="*/ 0 h 599768"/>
              <a:gd name="connsiteX1" fmla="*/ 0 w 68826"/>
              <a:gd name="connsiteY1" fmla="*/ 599768 h 599768"/>
            </a:gdLst>
            <a:ahLst/>
            <a:cxnLst>
              <a:cxn ang="0">
                <a:pos x="connsiteX0" y="connsiteY0"/>
              </a:cxn>
              <a:cxn ang="0">
                <a:pos x="connsiteX1" y="connsiteY1"/>
              </a:cxn>
            </a:cxnLst>
            <a:rect l="l" t="t" r="r" b="b"/>
            <a:pathLst>
              <a:path w="68826" h="599768">
                <a:moveTo>
                  <a:pt x="68826" y="0"/>
                </a:moveTo>
                <a:lnTo>
                  <a:pt x="0" y="599768"/>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ECFC02F6-4610-6942-7627-5E6E6B353339}"/>
              </a:ext>
            </a:extLst>
          </p:cNvPr>
          <p:cNvSpPr/>
          <p:nvPr/>
        </p:nvSpPr>
        <p:spPr>
          <a:xfrm>
            <a:off x="9891252" y="3372465"/>
            <a:ext cx="717754" cy="530942"/>
          </a:xfrm>
          <a:custGeom>
            <a:avLst/>
            <a:gdLst>
              <a:gd name="connsiteX0" fmla="*/ 0 w 717754"/>
              <a:gd name="connsiteY0" fmla="*/ 0 h 530942"/>
              <a:gd name="connsiteX1" fmla="*/ 717754 w 717754"/>
              <a:gd name="connsiteY1" fmla="*/ 530942 h 530942"/>
            </a:gdLst>
            <a:ahLst/>
            <a:cxnLst>
              <a:cxn ang="0">
                <a:pos x="connsiteX0" y="connsiteY0"/>
              </a:cxn>
              <a:cxn ang="0">
                <a:pos x="connsiteX1" y="connsiteY1"/>
              </a:cxn>
            </a:cxnLst>
            <a:rect l="l" t="t" r="r" b="b"/>
            <a:pathLst>
              <a:path w="717754" h="530942">
                <a:moveTo>
                  <a:pt x="0" y="0"/>
                </a:moveTo>
                <a:lnTo>
                  <a:pt x="717754" y="53094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F258A0F4-7E5D-FE5A-B0F1-8A91FC83626D}"/>
              </a:ext>
            </a:extLst>
          </p:cNvPr>
          <p:cNvSpPr/>
          <p:nvPr/>
        </p:nvSpPr>
        <p:spPr>
          <a:xfrm>
            <a:off x="9920748" y="3352801"/>
            <a:ext cx="1406013" cy="639097"/>
          </a:xfrm>
          <a:custGeom>
            <a:avLst/>
            <a:gdLst>
              <a:gd name="connsiteX0" fmla="*/ 0 w 1406013"/>
              <a:gd name="connsiteY0" fmla="*/ 0 h 639097"/>
              <a:gd name="connsiteX1" fmla="*/ 1406013 w 1406013"/>
              <a:gd name="connsiteY1" fmla="*/ 639097 h 639097"/>
            </a:gdLst>
            <a:ahLst/>
            <a:cxnLst>
              <a:cxn ang="0">
                <a:pos x="connsiteX0" y="connsiteY0"/>
              </a:cxn>
              <a:cxn ang="0">
                <a:pos x="connsiteX1" y="connsiteY1"/>
              </a:cxn>
            </a:cxnLst>
            <a:rect l="l" t="t" r="r" b="b"/>
            <a:pathLst>
              <a:path w="1406013" h="639097">
                <a:moveTo>
                  <a:pt x="0" y="0"/>
                </a:moveTo>
                <a:lnTo>
                  <a:pt x="1406013" y="63909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C2D1FEF2-3F1C-02EA-FF07-A57C340A8CF6}"/>
              </a:ext>
            </a:extLst>
          </p:cNvPr>
          <p:cNvSpPr/>
          <p:nvPr/>
        </p:nvSpPr>
        <p:spPr>
          <a:xfrm>
            <a:off x="10638503" y="3333136"/>
            <a:ext cx="9832" cy="678426"/>
          </a:xfrm>
          <a:custGeom>
            <a:avLst/>
            <a:gdLst>
              <a:gd name="connsiteX0" fmla="*/ 0 w 9832"/>
              <a:gd name="connsiteY0" fmla="*/ 0 h 678426"/>
              <a:gd name="connsiteX1" fmla="*/ 9832 w 9832"/>
              <a:gd name="connsiteY1" fmla="*/ 678426 h 678426"/>
            </a:gdLst>
            <a:ahLst/>
            <a:cxnLst>
              <a:cxn ang="0">
                <a:pos x="connsiteX0" y="connsiteY0"/>
              </a:cxn>
              <a:cxn ang="0">
                <a:pos x="connsiteX1" y="connsiteY1"/>
              </a:cxn>
            </a:cxnLst>
            <a:rect l="l" t="t" r="r" b="b"/>
            <a:pathLst>
              <a:path w="9832" h="678426">
                <a:moveTo>
                  <a:pt x="0" y="0"/>
                </a:moveTo>
                <a:lnTo>
                  <a:pt x="9832" y="67842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E6AB3DA-F0BE-B651-80F0-69497002CB2F}"/>
              </a:ext>
            </a:extLst>
          </p:cNvPr>
          <p:cNvSpPr/>
          <p:nvPr/>
        </p:nvSpPr>
        <p:spPr>
          <a:xfrm>
            <a:off x="10599174" y="3401962"/>
            <a:ext cx="707923" cy="589936"/>
          </a:xfrm>
          <a:custGeom>
            <a:avLst/>
            <a:gdLst>
              <a:gd name="connsiteX0" fmla="*/ 0 w 707923"/>
              <a:gd name="connsiteY0" fmla="*/ 0 h 589936"/>
              <a:gd name="connsiteX1" fmla="*/ 707923 w 707923"/>
              <a:gd name="connsiteY1" fmla="*/ 589936 h 589936"/>
            </a:gdLst>
            <a:ahLst/>
            <a:cxnLst>
              <a:cxn ang="0">
                <a:pos x="connsiteX0" y="connsiteY0"/>
              </a:cxn>
              <a:cxn ang="0">
                <a:pos x="connsiteX1" y="connsiteY1"/>
              </a:cxn>
            </a:cxnLst>
            <a:rect l="l" t="t" r="r" b="b"/>
            <a:pathLst>
              <a:path w="707923" h="589936">
                <a:moveTo>
                  <a:pt x="0" y="0"/>
                </a:moveTo>
                <a:lnTo>
                  <a:pt x="707923" y="58993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5FCE8F2C-2D27-EC5C-8215-1AC8BA3CBCF1}"/>
              </a:ext>
            </a:extLst>
          </p:cNvPr>
          <p:cNvSpPr/>
          <p:nvPr/>
        </p:nvSpPr>
        <p:spPr>
          <a:xfrm>
            <a:off x="11336594" y="3392130"/>
            <a:ext cx="39329" cy="599768"/>
          </a:xfrm>
          <a:custGeom>
            <a:avLst/>
            <a:gdLst>
              <a:gd name="connsiteX0" fmla="*/ 39329 w 39329"/>
              <a:gd name="connsiteY0" fmla="*/ 0 h 599768"/>
              <a:gd name="connsiteX1" fmla="*/ 0 w 39329"/>
              <a:gd name="connsiteY1" fmla="*/ 599768 h 599768"/>
            </a:gdLst>
            <a:ahLst/>
            <a:cxnLst>
              <a:cxn ang="0">
                <a:pos x="connsiteX0" y="connsiteY0"/>
              </a:cxn>
              <a:cxn ang="0">
                <a:pos x="connsiteX1" y="connsiteY1"/>
              </a:cxn>
            </a:cxnLst>
            <a:rect l="l" t="t" r="r" b="b"/>
            <a:pathLst>
              <a:path w="39329" h="599768">
                <a:moveTo>
                  <a:pt x="39329" y="0"/>
                </a:moveTo>
                <a:cubicBezTo>
                  <a:pt x="34413" y="245806"/>
                  <a:pt x="29497" y="491613"/>
                  <a:pt x="0" y="599768"/>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320837BA-7014-DDAA-2E50-19D81DF93961}"/>
              </a:ext>
            </a:extLst>
          </p:cNvPr>
          <p:cNvSpPr/>
          <p:nvPr/>
        </p:nvSpPr>
        <p:spPr>
          <a:xfrm>
            <a:off x="10648335" y="3401962"/>
            <a:ext cx="668594" cy="550607"/>
          </a:xfrm>
          <a:custGeom>
            <a:avLst/>
            <a:gdLst>
              <a:gd name="connsiteX0" fmla="*/ 668594 w 668594"/>
              <a:gd name="connsiteY0" fmla="*/ 0 h 550607"/>
              <a:gd name="connsiteX1" fmla="*/ 0 w 668594"/>
              <a:gd name="connsiteY1" fmla="*/ 550607 h 550607"/>
              <a:gd name="connsiteX2" fmla="*/ 0 w 668594"/>
              <a:gd name="connsiteY2" fmla="*/ 550607 h 550607"/>
            </a:gdLst>
            <a:ahLst/>
            <a:cxnLst>
              <a:cxn ang="0">
                <a:pos x="connsiteX0" y="connsiteY0"/>
              </a:cxn>
              <a:cxn ang="0">
                <a:pos x="connsiteX1" y="connsiteY1"/>
              </a:cxn>
              <a:cxn ang="0">
                <a:pos x="connsiteX2" y="connsiteY2"/>
              </a:cxn>
            </a:cxnLst>
            <a:rect l="l" t="t" r="r" b="b"/>
            <a:pathLst>
              <a:path w="668594" h="550607">
                <a:moveTo>
                  <a:pt x="668594" y="0"/>
                </a:moveTo>
                <a:lnTo>
                  <a:pt x="0" y="550607"/>
                </a:lnTo>
                <a:lnTo>
                  <a:pt x="0" y="55060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F19D3693-4C19-59A2-9404-AB6D89FF7918}"/>
              </a:ext>
            </a:extLst>
          </p:cNvPr>
          <p:cNvSpPr/>
          <p:nvPr/>
        </p:nvSpPr>
        <p:spPr>
          <a:xfrm>
            <a:off x="9832258" y="3392130"/>
            <a:ext cx="1484671" cy="580103"/>
          </a:xfrm>
          <a:custGeom>
            <a:avLst/>
            <a:gdLst>
              <a:gd name="connsiteX0" fmla="*/ 1484671 w 1484671"/>
              <a:gd name="connsiteY0" fmla="*/ 0 h 580103"/>
              <a:gd name="connsiteX1" fmla="*/ 0 w 1484671"/>
              <a:gd name="connsiteY1" fmla="*/ 580103 h 580103"/>
            </a:gdLst>
            <a:ahLst/>
            <a:cxnLst>
              <a:cxn ang="0">
                <a:pos x="connsiteX0" y="connsiteY0"/>
              </a:cxn>
              <a:cxn ang="0">
                <a:pos x="connsiteX1" y="connsiteY1"/>
              </a:cxn>
            </a:cxnLst>
            <a:rect l="l" t="t" r="r" b="b"/>
            <a:pathLst>
              <a:path w="1484671" h="580103">
                <a:moveTo>
                  <a:pt x="1484671" y="0"/>
                </a:moveTo>
                <a:lnTo>
                  <a:pt x="0" y="58010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E76A9F2B-205D-93D0-5C58-58EB1B7C75BD}"/>
              </a:ext>
            </a:extLst>
          </p:cNvPr>
          <p:cNvSpPr/>
          <p:nvPr/>
        </p:nvSpPr>
        <p:spPr>
          <a:xfrm>
            <a:off x="10687665" y="3411794"/>
            <a:ext cx="648929" cy="570271"/>
          </a:xfrm>
          <a:custGeom>
            <a:avLst/>
            <a:gdLst>
              <a:gd name="connsiteX0" fmla="*/ 648929 w 648929"/>
              <a:gd name="connsiteY0" fmla="*/ 0 h 570271"/>
              <a:gd name="connsiteX1" fmla="*/ 462116 w 648929"/>
              <a:gd name="connsiteY1" fmla="*/ 344129 h 570271"/>
              <a:gd name="connsiteX2" fmla="*/ 0 w 648929"/>
              <a:gd name="connsiteY2" fmla="*/ 570271 h 570271"/>
            </a:gdLst>
            <a:ahLst/>
            <a:cxnLst>
              <a:cxn ang="0">
                <a:pos x="connsiteX0" y="connsiteY0"/>
              </a:cxn>
              <a:cxn ang="0">
                <a:pos x="connsiteX1" y="connsiteY1"/>
              </a:cxn>
              <a:cxn ang="0">
                <a:pos x="connsiteX2" y="connsiteY2"/>
              </a:cxn>
            </a:cxnLst>
            <a:rect l="l" t="t" r="r" b="b"/>
            <a:pathLst>
              <a:path w="648929" h="570271">
                <a:moveTo>
                  <a:pt x="648929" y="0"/>
                </a:moveTo>
                <a:cubicBezTo>
                  <a:pt x="609600" y="124542"/>
                  <a:pt x="570271" y="249084"/>
                  <a:pt x="462116" y="344129"/>
                </a:cubicBezTo>
                <a:cubicBezTo>
                  <a:pt x="353961" y="439174"/>
                  <a:pt x="176980" y="504722"/>
                  <a:pt x="0" y="570271"/>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6E324F8-350B-3F7B-08DE-5162BDD83468}"/>
              </a:ext>
            </a:extLst>
          </p:cNvPr>
          <p:cNvSpPr/>
          <p:nvPr/>
        </p:nvSpPr>
        <p:spPr>
          <a:xfrm rot="5400000">
            <a:off x="9722588" y="1598133"/>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A8817764-D78F-182E-FEDB-1358BE0C44A7}"/>
              </a:ext>
            </a:extLst>
          </p:cNvPr>
          <p:cNvSpPr/>
          <p:nvPr/>
        </p:nvSpPr>
        <p:spPr>
          <a:xfrm rot="5400000">
            <a:off x="11164202" y="2233541"/>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CBE08BF0-1493-76F4-AA21-D219455E38C2}"/>
              </a:ext>
            </a:extLst>
          </p:cNvPr>
          <p:cNvSpPr/>
          <p:nvPr/>
        </p:nvSpPr>
        <p:spPr>
          <a:xfrm rot="5400000">
            <a:off x="10468986" y="2245331"/>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7B3BD1CC-97CD-6FFC-9798-829F59CC4645}"/>
              </a:ext>
            </a:extLst>
          </p:cNvPr>
          <p:cNvSpPr/>
          <p:nvPr/>
        </p:nvSpPr>
        <p:spPr>
          <a:xfrm rot="5400000">
            <a:off x="9685782" y="2233541"/>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A1BC24C9-61CC-38B4-E653-289867F322E8}"/>
              </a:ext>
            </a:extLst>
          </p:cNvPr>
          <p:cNvSpPr/>
          <p:nvPr/>
        </p:nvSpPr>
        <p:spPr>
          <a:xfrm rot="5400000">
            <a:off x="8990565" y="2233541"/>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91" name="Straight Connector 90">
            <a:extLst>
              <a:ext uri="{FF2B5EF4-FFF2-40B4-BE49-F238E27FC236}">
                <a16:creationId xmlns:a16="http://schemas.microsoft.com/office/drawing/2014/main" id="{7FD688FD-945A-6E60-E3FA-0C958BB8E0DF}"/>
              </a:ext>
            </a:extLst>
          </p:cNvPr>
          <p:cNvCxnSpPr/>
          <p:nvPr/>
        </p:nvCxnSpPr>
        <p:spPr>
          <a:xfrm rot="5400000">
            <a:off x="10181355" y="687020"/>
            <a:ext cx="28064" cy="3265184"/>
          </a:xfrm>
          <a:prstGeom prst="line">
            <a:avLst/>
          </a:prstGeom>
          <a:noFill/>
          <a:ln w="25400" cap="flat" cmpd="sng" algn="ctr">
            <a:solidFill>
              <a:srgbClr val="000000"/>
            </a:solidFill>
            <a:prstDash val="sysDash"/>
            <a:miter lim="800000"/>
          </a:ln>
          <a:effectLst/>
        </p:spPr>
      </p:cxnSp>
      <p:sp>
        <p:nvSpPr>
          <p:cNvPr id="92" name="TextBox 91">
            <a:extLst>
              <a:ext uri="{FF2B5EF4-FFF2-40B4-BE49-F238E27FC236}">
                <a16:creationId xmlns:a16="http://schemas.microsoft.com/office/drawing/2014/main" id="{94057BC6-6C43-3ABB-5708-7333DCC26A4B}"/>
              </a:ext>
            </a:extLst>
          </p:cNvPr>
          <p:cNvSpPr txBox="1"/>
          <p:nvPr/>
        </p:nvSpPr>
        <p:spPr>
          <a:xfrm>
            <a:off x="9628726" y="1229775"/>
            <a:ext cx="405880" cy="369332"/>
          </a:xfrm>
          <a:prstGeom prst="rect">
            <a:avLst/>
          </a:prstGeom>
          <a:noFill/>
        </p:spPr>
        <p:txBody>
          <a:bodyPr wrap="none" rtlCol="0">
            <a:spAutoFit/>
          </a:bodyPr>
          <a:lstStyle/>
          <a:p>
            <a:r>
              <a:rPr lang="en-US" i="1" dirty="0"/>
              <a:t>S0</a:t>
            </a:r>
          </a:p>
        </p:txBody>
      </p:sp>
      <p:sp>
        <p:nvSpPr>
          <p:cNvPr id="93" name="TextBox 92">
            <a:extLst>
              <a:ext uri="{FF2B5EF4-FFF2-40B4-BE49-F238E27FC236}">
                <a16:creationId xmlns:a16="http://schemas.microsoft.com/office/drawing/2014/main" id="{0E6C49A2-4940-C744-41DB-110C0C21B5C7}"/>
              </a:ext>
            </a:extLst>
          </p:cNvPr>
          <p:cNvSpPr txBox="1"/>
          <p:nvPr/>
        </p:nvSpPr>
        <p:spPr>
          <a:xfrm rot="21429486">
            <a:off x="11140054" y="2370036"/>
            <a:ext cx="373413" cy="369332"/>
          </a:xfrm>
          <a:prstGeom prst="rect">
            <a:avLst/>
          </a:prstGeom>
          <a:noFill/>
        </p:spPr>
        <p:txBody>
          <a:bodyPr wrap="none" rtlCol="0">
            <a:spAutoFit/>
          </a:bodyPr>
          <a:lstStyle/>
          <a:p>
            <a:r>
              <a:rPr lang="en-US" i="1" dirty="0" err="1"/>
              <a:t>Sk</a:t>
            </a:r>
            <a:endParaRPr lang="en-US" i="1" dirty="0"/>
          </a:p>
        </p:txBody>
      </p:sp>
      <p:sp>
        <p:nvSpPr>
          <p:cNvPr id="100" name="Freeform: Shape 99">
            <a:extLst>
              <a:ext uri="{FF2B5EF4-FFF2-40B4-BE49-F238E27FC236}">
                <a16:creationId xmlns:a16="http://schemas.microsoft.com/office/drawing/2014/main" id="{16C3379E-CDAE-68F1-A0F7-81E92056F5D7}"/>
              </a:ext>
            </a:extLst>
          </p:cNvPr>
          <p:cNvSpPr/>
          <p:nvPr/>
        </p:nvSpPr>
        <p:spPr>
          <a:xfrm>
            <a:off x="9752449" y="1685508"/>
            <a:ext cx="68826" cy="599768"/>
          </a:xfrm>
          <a:custGeom>
            <a:avLst/>
            <a:gdLst>
              <a:gd name="connsiteX0" fmla="*/ 68826 w 68826"/>
              <a:gd name="connsiteY0" fmla="*/ 0 h 599768"/>
              <a:gd name="connsiteX1" fmla="*/ 0 w 68826"/>
              <a:gd name="connsiteY1" fmla="*/ 599768 h 599768"/>
            </a:gdLst>
            <a:ahLst/>
            <a:cxnLst>
              <a:cxn ang="0">
                <a:pos x="connsiteX0" y="connsiteY0"/>
              </a:cxn>
              <a:cxn ang="0">
                <a:pos x="connsiteX1" y="connsiteY1"/>
              </a:cxn>
            </a:cxnLst>
            <a:rect l="l" t="t" r="r" b="b"/>
            <a:pathLst>
              <a:path w="68826" h="599768">
                <a:moveTo>
                  <a:pt x="68826" y="0"/>
                </a:moveTo>
                <a:lnTo>
                  <a:pt x="0" y="599768"/>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E89818FD-EC69-F67B-C928-FAB6B1CA76A5}"/>
              </a:ext>
            </a:extLst>
          </p:cNvPr>
          <p:cNvSpPr/>
          <p:nvPr/>
        </p:nvSpPr>
        <p:spPr>
          <a:xfrm>
            <a:off x="9840940" y="1695340"/>
            <a:ext cx="717754" cy="530942"/>
          </a:xfrm>
          <a:custGeom>
            <a:avLst/>
            <a:gdLst>
              <a:gd name="connsiteX0" fmla="*/ 0 w 717754"/>
              <a:gd name="connsiteY0" fmla="*/ 0 h 530942"/>
              <a:gd name="connsiteX1" fmla="*/ 717754 w 717754"/>
              <a:gd name="connsiteY1" fmla="*/ 530942 h 530942"/>
            </a:gdLst>
            <a:ahLst/>
            <a:cxnLst>
              <a:cxn ang="0">
                <a:pos x="connsiteX0" y="connsiteY0"/>
              </a:cxn>
              <a:cxn ang="0">
                <a:pos x="connsiteX1" y="connsiteY1"/>
              </a:cxn>
            </a:cxnLst>
            <a:rect l="l" t="t" r="r" b="b"/>
            <a:pathLst>
              <a:path w="717754" h="530942">
                <a:moveTo>
                  <a:pt x="0" y="0"/>
                </a:moveTo>
                <a:lnTo>
                  <a:pt x="717754" y="53094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E2BD207A-F4D0-F7CD-AB40-6CF40553199D}"/>
              </a:ext>
            </a:extLst>
          </p:cNvPr>
          <p:cNvSpPr/>
          <p:nvPr/>
        </p:nvSpPr>
        <p:spPr>
          <a:xfrm>
            <a:off x="9870436" y="1675676"/>
            <a:ext cx="1406013" cy="639097"/>
          </a:xfrm>
          <a:custGeom>
            <a:avLst/>
            <a:gdLst>
              <a:gd name="connsiteX0" fmla="*/ 0 w 1406013"/>
              <a:gd name="connsiteY0" fmla="*/ 0 h 639097"/>
              <a:gd name="connsiteX1" fmla="*/ 1406013 w 1406013"/>
              <a:gd name="connsiteY1" fmla="*/ 639097 h 639097"/>
            </a:gdLst>
            <a:ahLst/>
            <a:cxnLst>
              <a:cxn ang="0">
                <a:pos x="connsiteX0" y="connsiteY0"/>
              </a:cxn>
              <a:cxn ang="0">
                <a:pos x="connsiteX1" y="connsiteY1"/>
              </a:cxn>
            </a:cxnLst>
            <a:rect l="l" t="t" r="r" b="b"/>
            <a:pathLst>
              <a:path w="1406013" h="639097">
                <a:moveTo>
                  <a:pt x="0" y="0"/>
                </a:moveTo>
                <a:lnTo>
                  <a:pt x="1406013" y="63909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BB87DAB0-3767-E3C4-8E1C-5DE61F844E9A}"/>
              </a:ext>
            </a:extLst>
          </p:cNvPr>
          <p:cNvSpPr/>
          <p:nvPr/>
        </p:nvSpPr>
        <p:spPr>
          <a:xfrm rot="5400000">
            <a:off x="11213364" y="4545950"/>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6" name="Oval 175">
            <a:extLst>
              <a:ext uri="{FF2B5EF4-FFF2-40B4-BE49-F238E27FC236}">
                <a16:creationId xmlns:a16="http://schemas.microsoft.com/office/drawing/2014/main" id="{9C51327E-7A53-3942-24DB-A5BD0E329A35}"/>
              </a:ext>
            </a:extLst>
          </p:cNvPr>
          <p:cNvSpPr/>
          <p:nvPr/>
        </p:nvSpPr>
        <p:spPr>
          <a:xfrm rot="5400000">
            <a:off x="10518148" y="4557740"/>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7" name="Oval 176">
            <a:extLst>
              <a:ext uri="{FF2B5EF4-FFF2-40B4-BE49-F238E27FC236}">
                <a16:creationId xmlns:a16="http://schemas.microsoft.com/office/drawing/2014/main" id="{ADC168C0-CF7E-F65C-D3CE-4027A3557FE2}"/>
              </a:ext>
            </a:extLst>
          </p:cNvPr>
          <p:cNvSpPr/>
          <p:nvPr/>
        </p:nvSpPr>
        <p:spPr>
          <a:xfrm rot="5400000">
            <a:off x="9734944" y="4545950"/>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49B99E37-4288-702B-2D16-28A67C2AF77E}"/>
              </a:ext>
            </a:extLst>
          </p:cNvPr>
          <p:cNvSpPr/>
          <p:nvPr/>
        </p:nvSpPr>
        <p:spPr>
          <a:xfrm rot="5400000">
            <a:off x="9039727" y="4545950"/>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79" name="Straight Connector 178">
            <a:extLst>
              <a:ext uri="{FF2B5EF4-FFF2-40B4-BE49-F238E27FC236}">
                <a16:creationId xmlns:a16="http://schemas.microsoft.com/office/drawing/2014/main" id="{84A5EB09-F877-C710-D981-BD188C824C58}"/>
              </a:ext>
            </a:extLst>
          </p:cNvPr>
          <p:cNvCxnSpPr/>
          <p:nvPr/>
        </p:nvCxnSpPr>
        <p:spPr>
          <a:xfrm rot="5400000">
            <a:off x="10230517" y="2352990"/>
            <a:ext cx="28064" cy="3265184"/>
          </a:xfrm>
          <a:prstGeom prst="line">
            <a:avLst/>
          </a:prstGeom>
          <a:noFill/>
          <a:ln w="25400" cap="flat" cmpd="sng" algn="ctr">
            <a:solidFill>
              <a:srgbClr val="000000"/>
            </a:solidFill>
            <a:prstDash val="sysDash"/>
            <a:miter lim="800000"/>
          </a:ln>
          <a:effectLst/>
        </p:spPr>
      </p:cxnSp>
      <p:cxnSp>
        <p:nvCxnSpPr>
          <p:cNvPr id="180" name="Straight Connector 179">
            <a:extLst>
              <a:ext uri="{FF2B5EF4-FFF2-40B4-BE49-F238E27FC236}">
                <a16:creationId xmlns:a16="http://schemas.microsoft.com/office/drawing/2014/main" id="{D16DE71E-6C6C-ADCE-C08C-59A465E638C9}"/>
              </a:ext>
            </a:extLst>
          </p:cNvPr>
          <p:cNvCxnSpPr/>
          <p:nvPr/>
        </p:nvCxnSpPr>
        <p:spPr>
          <a:xfrm rot="5400000">
            <a:off x="10230517" y="2999429"/>
            <a:ext cx="28064" cy="3265184"/>
          </a:xfrm>
          <a:prstGeom prst="line">
            <a:avLst/>
          </a:prstGeom>
          <a:noFill/>
          <a:ln w="25400" cap="flat" cmpd="sng" algn="ctr">
            <a:solidFill>
              <a:srgbClr val="000000"/>
            </a:solidFill>
            <a:prstDash val="sysDash"/>
            <a:miter lim="800000"/>
          </a:ln>
          <a:effectLst/>
        </p:spPr>
      </p:cxnSp>
      <p:sp>
        <p:nvSpPr>
          <p:cNvPr id="181" name="Freeform: Shape 180">
            <a:extLst>
              <a:ext uri="{FF2B5EF4-FFF2-40B4-BE49-F238E27FC236}">
                <a16:creationId xmlns:a16="http://schemas.microsoft.com/office/drawing/2014/main" id="{6D967FE0-9BB4-C40C-93FC-D5DD488C3FDB}"/>
              </a:ext>
            </a:extLst>
          </p:cNvPr>
          <p:cNvSpPr/>
          <p:nvPr/>
        </p:nvSpPr>
        <p:spPr>
          <a:xfrm>
            <a:off x="9142850" y="3992411"/>
            <a:ext cx="36576" cy="530352"/>
          </a:xfrm>
          <a:custGeom>
            <a:avLst/>
            <a:gdLst>
              <a:gd name="connsiteX0" fmla="*/ 36576 w 36576"/>
              <a:gd name="connsiteY0" fmla="*/ 0 h 530352"/>
              <a:gd name="connsiteX1" fmla="*/ 0 w 36576"/>
              <a:gd name="connsiteY1" fmla="*/ 530352 h 530352"/>
            </a:gdLst>
            <a:ahLst/>
            <a:cxnLst>
              <a:cxn ang="0">
                <a:pos x="connsiteX0" y="connsiteY0"/>
              </a:cxn>
              <a:cxn ang="0">
                <a:pos x="connsiteX1" y="connsiteY1"/>
              </a:cxn>
            </a:cxnLst>
            <a:rect l="l" t="t" r="r" b="b"/>
            <a:pathLst>
              <a:path w="36576" h="530352">
                <a:moveTo>
                  <a:pt x="36576" y="0"/>
                </a:moveTo>
                <a:lnTo>
                  <a:pt x="0" y="53035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Shape 181">
            <a:extLst>
              <a:ext uri="{FF2B5EF4-FFF2-40B4-BE49-F238E27FC236}">
                <a16:creationId xmlns:a16="http://schemas.microsoft.com/office/drawing/2014/main" id="{AEE5FABC-492F-D8AA-0764-334C9E146F16}"/>
              </a:ext>
            </a:extLst>
          </p:cNvPr>
          <p:cNvSpPr/>
          <p:nvPr/>
        </p:nvSpPr>
        <p:spPr>
          <a:xfrm>
            <a:off x="9152682" y="4056911"/>
            <a:ext cx="629265" cy="481780"/>
          </a:xfrm>
          <a:custGeom>
            <a:avLst/>
            <a:gdLst>
              <a:gd name="connsiteX0" fmla="*/ 0 w 629265"/>
              <a:gd name="connsiteY0" fmla="*/ 0 h 481780"/>
              <a:gd name="connsiteX1" fmla="*/ 629265 w 629265"/>
              <a:gd name="connsiteY1" fmla="*/ 481780 h 481780"/>
            </a:gdLst>
            <a:ahLst/>
            <a:cxnLst>
              <a:cxn ang="0">
                <a:pos x="connsiteX0" y="connsiteY0"/>
              </a:cxn>
              <a:cxn ang="0">
                <a:pos x="connsiteX1" y="connsiteY1"/>
              </a:cxn>
            </a:cxnLst>
            <a:rect l="l" t="t" r="r" b="b"/>
            <a:pathLst>
              <a:path w="629265" h="481780">
                <a:moveTo>
                  <a:pt x="0" y="0"/>
                </a:moveTo>
                <a:lnTo>
                  <a:pt x="629265" y="481780"/>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Shape 182">
            <a:extLst>
              <a:ext uri="{FF2B5EF4-FFF2-40B4-BE49-F238E27FC236}">
                <a16:creationId xmlns:a16="http://schemas.microsoft.com/office/drawing/2014/main" id="{5CF34E28-1A43-50C1-77BA-4CB08E18F014}"/>
              </a:ext>
            </a:extLst>
          </p:cNvPr>
          <p:cNvSpPr/>
          <p:nvPr/>
        </p:nvSpPr>
        <p:spPr>
          <a:xfrm>
            <a:off x="8797940" y="4056911"/>
            <a:ext cx="374407" cy="511277"/>
          </a:xfrm>
          <a:custGeom>
            <a:avLst/>
            <a:gdLst>
              <a:gd name="connsiteX0" fmla="*/ 374407 w 374407"/>
              <a:gd name="connsiteY0" fmla="*/ 0 h 511277"/>
              <a:gd name="connsiteX1" fmla="*/ 781 w 374407"/>
              <a:gd name="connsiteY1" fmla="*/ 314632 h 511277"/>
              <a:gd name="connsiteX2" fmla="*/ 295749 w 374407"/>
              <a:gd name="connsiteY2" fmla="*/ 511277 h 511277"/>
            </a:gdLst>
            <a:ahLst/>
            <a:cxnLst>
              <a:cxn ang="0">
                <a:pos x="connsiteX0" y="connsiteY0"/>
              </a:cxn>
              <a:cxn ang="0">
                <a:pos x="connsiteX1" y="connsiteY1"/>
              </a:cxn>
              <a:cxn ang="0">
                <a:pos x="connsiteX2" y="connsiteY2"/>
              </a:cxn>
            </a:cxnLst>
            <a:rect l="l" t="t" r="r" b="b"/>
            <a:pathLst>
              <a:path w="374407" h="511277">
                <a:moveTo>
                  <a:pt x="374407" y="0"/>
                </a:moveTo>
                <a:cubicBezTo>
                  <a:pt x="194149" y="114709"/>
                  <a:pt x="13891" y="229419"/>
                  <a:pt x="781" y="314632"/>
                </a:cubicBezTo>
                <a:cubicBezTo>
                  <a:pt x="-12329" y="399845"/>
                  <a:pt x="141710" y="455561"/>
                  <a:pt x="295749" y="511277"/>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Shape 183">
            <a:extLst>
              <a:ext uri="{FF2B5EF4-FFF2-40B4-BE49-F238E27FC236}">
                <a16:creationId xmlns:a16="http://schemas.microsoft.com/office/drawing/2014/main" id="{C2386D3F-9D46-3D89-30EC-6C8867CE4EFC}"/>
              </a:ext>
            </a:extLst>
          </p:cNvPr>
          <p:cNvSpPr/>
          <p:nvPr/>
        </p:nvSpPr>
        <p:spPr>
          <a:xfrm>
            <a:off x="9211676" y="4017582"/>
            <a:ext cx="1386348" cy="550606"/>
          </a:xfrm>
          <a:custGeom>
            <a:avLst/>
            <a:gdLst>
              <a:gd name="connsiteX0" fmla="*/ 0 w 1386348"/>
              <a:gd name="connsiteY0" fmla="*/ 0 h 550606"/>
              <a:gd name="connsiteX1" fmla="*/ 1386348 w 1386348"/>
              <a:gd name="connsiteY1" fmla="*/ 550606 h 550606"/>
            </a:gdLst>
            <a:ahLst/>
            <a:cxnLst>
              <a:cxn ang="0">
                <a:pos x="connsiteX0" y="connsiteY0"/>
              </a:cxn>
              <a:cxn ang="0">
                <a:pos x="connsiteX1" y="connsiteY1"/>
              </a:cxn>
            </a:cxnLst>
            <a:rect l="l" t="t" r="r" b="b"/>
            <a:pathLst>
              <a:path w="1386348" h="550606">
                <a:moveTo>
                  <a:pt x="0" y="0"/>
                </a:moveTo>
                <a:lnTo>
                  <a:pt x="1386348" y="55060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Shape 184">
            <a:extLst>
              <a:ext uri="{FF2B5EF4-FFF2-40B4-BE49-F238E27FC236}">
                <a16:creationId xmlns:a16="http://schemas.microsoft.com/office/drawing/2014/main" id="{92FDD166-C1D2-E865-05C6-A5A73326E774}"/>
              </a:ext>
            </a:extLst>
          </p:cNvPr>
          <p:cNvSpPr/>
          <p:nvPr/>
        </p:nvSpPr>
        <p:spPr>
          <a:xfrm>
            <a:off x="9801611" y="3997917"/>
            <a:ext cx="68826" cy="599768"/>
          </a:xfrm>
          <a:custGeom>
            <a:avLst/>
            <a:gdLst>
              <a:gd name="connsiteX0" fmla="*/ 68826 w 68826"/>
              <a:gd name="connsiteY0" fmla="*/ 0 h 599768"/>
              <a:gd name="connsiteX1" fmla="*/ 0 w 68826"/>
              <a:gd name="connsiteY1" fmla="*/ 599768 h 599768"/>
            </a:gdLst>
            <a:ahLst/>
            <a:cxnLst>
              <a:cxn ang="0">
                <a:pos x="connsiteX0" y="connsiteY0"/>
              </a:cxn>
              <a:cxn ang="0">
                <a:pos x="connsiteX1" y="connsiteY1"/>
              </a:cxn>
            </a:cxnLst>
            <a:rect l="l" t="t" r="r" b="b"/>
            <a:pathLst>
              <a:path w="68826" h="599768">
                <a:moveTo>
                  <a:pt x="68826" y="0"/>
                </a:moveTo>
                <a:lnTo>
                  <a:pt x="0" y="599768"/>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reeform: Shape 185">
            <a:extLst>
              <a:ext uri="{FF2B5EF4-FFF2-40B4-BE49-F238E27FC236}">
                <a16:creationId xmlns:a16="http://schemas.microsoft.com/office/drawing/2014/main" id="{32E73156-8E49-B1A8-7103-0C352B996B5A}"/>
              </a:ext>
            </a:extLst>
          </p:cNvPr>
          <p:cNvSpPr/>
          <p:nvPr/>
        </p:nvSpPr>
        <p:spPr>
          <a:xfrm>
            <a:off x="9890102" y="4007749"/>
            <a:ext cx="717754" cy="530942"/>
          </a:xfrm>
          <a:custGeom>
            <a:avLst/>
            <a:gdLst>
              <a:gd name="connsiteX0" fmla="*/ 0 w 717754"/>
              <a:gd name="connsiteY0" fmla="*/ 0 h 530942"/>
              <a:gd name="connsiteX1" fmla="*/ 717754 w 717754"/>
              <a:gd name="connsiteY1" fmla="*/ 530942 h 530942"/>
            </a:gdLst>
            <a:ahLst/>
            <a:cxnLst>
              <a:cxn ang="0">
                <a:pos x="connsiteX0" y="connsiteY0"/>
              </a:cxn>
              <a:cxn ang="0">
                <a:pos x="connsiteX1" y="connsiteY1"/>
              </a:cxn>
            </a:cxnLst>
            <a:rect l="l" t="t" r="r" b="b"/>
            <a:pathLst>
              <a:path w="717754" h="530942">
                <a:moveTo>
                  <a:pt x="0" y="0"/>
                </a:moveTo>
                <a:lnTo>
                  <a:pt x="717754" y="53094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Shape 186">
            <a:extLst>
              <a:ext uri="{FF2B5EF4-FFF2-40B4-BE49-F238E27FC236}">
                <a16:creationId xmlns:a16="http://schemas.microsoft.com/office/drawing/2014/main" id="{59ED9459-2819-BF89-3598-8823F0C75730}"/>
              </a:ext>
            </a:extLst>
          </p:cNvPr>
          <p:cNvSpPr/>
          <p:nvPr/>
        </p:nvSpPr>
        <p:spPr>
          <a:xfrm>
            <a:off x="9919598" y="3988085"/>
            <a:ext cx="1406013" cy="639097"/>
          </a:xfrm>
          <a:custGeom>
            <a:avLst/>
            <a:gdLst>
              <a:gd name="connsiteX0" fmla="*/ 0 w 1406013"/>
              <a:gd name="connsiteY0" fmla="*/ 0 h 639097"/>
              <a:gd name="connsiteX1" fmla="*/ 1406013 w 1406013"/>
              <a:gd name="connsiteY1" fmla="*/ 639097 h 639097"/>
            </a:gdLst>
            <a:ahLst/>
            <a:cxnLst>
              <a:cxn ang="0">
                <a:pos x="connsiteX0" y="connsiteY0"/>
              </a:cxn>
              <a:cxn ang="0">
                <a:pos x="connsiteX1" y="connsiteY1"/>
              </a:cxn>
            </a:cxnLst>
            <a:rect l="l" t="t" r="r" b="b"/>
            <a:pathLst>
              <a:path w="1406013" h="639097">
                <a:moveTo>
                  <a:pt x="0" y="0"/>
                </a:moveTo>
                <a:lnTo>
                  <a:pt x="1406013" y="63909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Shape 187">
            <a:extLst>
              <a:ext uri="{FF2B5EF4-FFF2-40B4-BE49-F238E27FC236}">
                <a16:creationId xmlns:a16="http://schemas.microsoft.com/office/drawing/2014/main" id="{FE1A1408-DC18-D64B-C319-C559B3BA8182}"/>
              </a:ext>
            </a:extLst>
          </p:cNvPr>
          <p:cNvSpPr/>
          <p:nvPr/>
        </p:nvSpPr>
        <p:spPr>
          <a:xfrm>
            <a:off x="10637353" y="3968420"/>
            <a:ext cx="9832" cy="678426"/>
          </a:xfrm>
          <a:custGeom>
            <a:avLst/>
            <a:gdLst>
              <a:gd name="connsiteX0" fmla="*/ 0 w 9832"/>
              <a:gd name="connsiteY0" fmla="*/ 0 h 678426"/>
              <a:gd name="connsiteX1" fmla="*/ 9832 w 9832"/>
              <a:gd name="connsiteY1" fmla="*/ 678426 h 678426"/>
            </a:gdLst>
            <a:ahLst/>
            <a:cxnLst>
              <a:cxn ang="0">
                <a:pos x="connsiteX0" y="connsiteY0"/>
              </a:cxn>
              <a:cxn ang="0">
                <a:pos x="connsiteX1" y="connsiteY1"/>
              </a:cxn>
            </a:cxnLst>
            <a:rect l="l" t="t" r="r" b="b"/>
            <a:pathLst>
              <a:path w="9832" h="678426">
                <a:moveTo>
                  <a:pt x="0" y="0"/>
                </a:moveTo>
                <a:lnTo>
                  <a:pt x="9832" y="67842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Shape 188">
            <a:extLst>
              <a:ext uri="{FF2B5EF4-FFF2-40B4-BE49-F238E27FC236}">
                <a16:creationId xmlns:a16="http://schemas.microsoft.com/office/drawing/2014/main" id="{F7727EDB-6F7B-ADD6-4779-51E9AC9E723C}"/>
              </a:ext>
            </a:extLst>
          </p:cNvPr>
          <p:cNvSpPr/>
          <p:nvPr/>
        </p:nvSpPr>
        <p:spPr>
          <a:xfrm>
            <a:off x="10598024" y="4037246"/>
            <a:ext cx="707923" cy="589936"/>
          </a:xfrm>
          <a:custGeom>
            <a:avLst/>
            <a:gdLst>
              <a:gd name="connsiteX0" fmla="*/ 0 w 707923"/>
              <a:gd name="connsiteY0" fmla="*/ 0 h 589936"/>
              <a:gd name="connsiteX1" fmla="*/ 707923 w 707923"/>
              <a:gd name="connsiteY1" fmla="*/ 589936 h 589936"/>
            </a:gdLst>
            <a:ahLst/>
            <a:cxnLst>
              <a:cxn ang="0">
                <a:pos x="connsiteX0" y="connsiteY0"/>
              </a:cxn>
              <a:cxn ang="0">
                <a:pos x="connsiteX1" y="connsiteY1"/>
              </a:cxn>
            </a:cxnLst>
            <a:rect l="l" t="t" r="r" b="b"/>
            <a:pathLst>
              <a:path w="707923" h="589936">
                <a:moveTo>
                  <a:pt x="0" y="0"/>
                </a:moveTo>
                <a:lnTo>
                  <a:pt x="707923" y="58993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Shape 189">
            <a:extLst>
              <a:ext uri="{FF2B5EF4-FFF2-40B4-BE49-F238E27FC236}">
                <a16:creationId xmlns:a16="http://schemas.microsoft.com/office/drawing/2014/main" id="{5C25070D-90F7-867E-4933-4D2E73C417B9}"/>
              </a:ext>
            </a:extLst>
          </p:cNvPr>
          <p:cNvSpPr/>
          <p:nvPr/>
        </p:nvSpPr>
        <p:spPr>
          <a:xfrm>
            <a:off x="11335444" y="4027414"/>
            <a:ext cx="39329" cy="599768"/>
          </a:xfrm>
          <a:custGeom>
            <a:avLst/>
            <a:gdLst>
              <a:gd name="connsiteX0" fmla="*/ 39329 w 39329"/>
              <a:gd name="connsiteY0" fmla="*/ 0 h 599768"/>
              <a:gd name="connsiteX1" fmla="*/ 0 w 39329"/>
              <a:gd name="connsiteY1" fmla="*/ 599768 h 599768"/>
            </a:gdLst>
            <a:ahLst/>
            <a:cxnLst>
              <a:cxn ang="0">
                <a:pos x="connsiteX0" y="connsiteY0"/>
              </a:cxn>
              <a:cxn ang="0">
                <a:pos x="connsiteX1" y="connsiteY1"/>
              </a:cxn>
            </a:cxnLst>
            <a:rect l="l" t="t" r="r" b="b"/>
            <a:pathLst>
              <a:path w="39329" h="599768">
                <a:moveTo>
                  <a:pt x="39329" y="0"/>
                </a:moveTo>
                <a:cubicBezTo>
                  <a:pt x="34413" y="245806"/>
                  <a:pt x="29497" y="491613"/>
                  <a:pt x="0" y="599768"/>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Shape 190">
            <a:extLst>
              <a:ext uri="{FF2B5EF4-FFF2-40B4-BE49-F238E27FC236}">
                <a16:creationId xmlns:a16="http://schemas.microsoft.com/office/drawing/2014/main" id="{BAC4C883-0BF1-A86A-4467-D831693C278E}"/>
              </a:ext>
            </a:extLst>
          </p:cNvPr>
          <p:cNvSpPr/>
          <p:nvPr/>
        </p:nvSpPr>
        <p:spPr>
          <a:xfrm>
            <a:off x="10647185" y="4037246"/>
            <a:ext cx="668594" cy="550607"/>
          </a:xfrm>
          <a:custGeom>
            <a:avLst/>
            <a:gdLst>
              <a:gd name="connsiteX0" fmla="*/ 668594 w 668594"/>
              <a:gd name="connsiteY0" fmla="*/ 0 h 550607"/>
              <a:gd name="connsiteX1" fmla="*/ 0 w 668594"/>
              <a:gd name="connsiteY1" fmla="*/ 550607 h 550607"/>
              <a:gd name="connsiteX2" fmla="*/ 0 w 668594"/>
              <a:gd name="connsiteY2" fmla="*/ 550607 h 550607"/>
            </a:gdLst>
            <a:ahLst/>
            <a:cxnLst>
              <a:cxn ang="0">
                <a:pos x="connsiteX0" y="connsiteY0"/>
              </a:cxn>
              <a:cxn ang="0">
                <a:pos x="connsiteX1" y="connsiteY1"/>
              </a:cxn>
              <a:cxn ang="0">
                <a:pos x="connsiteX2" y="connsiteY2"/>
              </a:cxn>
            </a:cxnLst>
            <a:rect l="l" t="t" r="r" b="b"/>
            <a:pathLst>
              <a:path w="668594" h="550607">
                <a:moveTo>
                  <a:pt x="668594" y="0"/>
                </a:moveTo>
                <a:lnTo>
                  <a:pt x="0" y="550607"/>
                </a:lnTo>
                <a:lnTo>
                  <a:pt x="0" y="55060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191">
            <a:extLst>
              <a:ext uri="{FF2B5EF4-FFF2-40B4-BE49-F238E27FC236}">
                <a16:creationId xmlns:a16="http://schemas.microsoft.com/office/drawing/2014/main" id="{A96A99CB-D16A-2DF3-DF18-93AB1A8B77EA}"/>
              </a:ext>
            </a:extLst>
          </p:cNvPr>
          <p:cNvSpPr/>
          <p:nvPr/>
        </p:nvSpPr>
        <p:spPr>
          <a:xfrm>
            <a:off x="9831108" y="4027414"/>
            <a:ext cx="1484671" cy="580103"/>
          </a:xfrm>
          <a:custGeom>
            <a:avLst/>
            <a:gdLst>
              <a:gd name="connsiteX0" fmla="*/ 1484671 w 1484671"/>
              <a:gd name="connsiteY0" fmla="*/ 0 h 580103"/>
              <a:gd name="connsiteX1" fmla="*/ 0 w 1484671"/>
              <a:gd name="connsiteY1" fmla="*/ 580103 h 580103"/>
            </a:gdLst>
            <a:ahLst/>
            <a:cxnLst>
              <a:cxn ang="0">
                <a:pos x="connsiteX0" y="connsiteY0"/>
              </a:cxn>
              <a:cxn ang="0">
                <a:pos x="connsiteX1" y="connsiteY1"/>
              </a:cxn>
            </a:cxnLst>
            <a:rect l="l" t="t" r="r" b="b"/>
            <a:pathLst>
              <a:path w="1484671" h="580103">
                <a:moveTo>
                  <a:pt x="1484671" y="0"/>
                </a:moveTo>
                <a:lnTo>
                  <a:pt x="0" y="58010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Shape 192">
            <a:extLst>
              <a:ext uri="{FF2B5EF4-FFF2-40B4-BE49-F238E27FC236}">
                <a16:creationId xmlns:a16="http://schemas.microsoft.com/office/drawing/2014/main" id="{CE3BF31F-E05A-058E-0413-CD00807655AE}"/>
              </a:ext>
            </a:extLst>
          </p:cNvPr>
          <p:cNvSpPr/>
          <p:nvPr/>
        </p:nvSpPr>
        <p:spPr>
          <a:xfrm>
            <a:off x="10686515" y="4047078"/>
            <a:ext cx="648929" cy="570271"/>
          </a:xfrm>
          <a:custGeom>
            <a:avLst/>
            <a:gdLst>
              <a:gd name="connsiteX0" fmla="*/ 648929 w 648929"/>
              <a:gd name="connsiteY0" fmla="*/ 0 h 570271"/>
              <a:gd name="connsiteX1" fmla="*/ 462116 w 648929"/>
              <a:gd name="connsiteY1" fmla="*/ 344129 h 570271"/>
              <a:gd name="connsiteX2" fmla="*/ 0 w 648929"/>
              <a:gd name="connsiteY2" fmla="*/ 570271 h 570271"/>
            </a:gdLst>
            <a:ahLst/>
            <a:cxnLst>
              <a:cxn ang="0">
                <a:pos x="connsiteX0" y="connsiteY0"/>
              </a:cxn>
              <a:cxn ang="0">
                <a:pos x="connsiteX1" y="connsiteY1"/>
              </a:cxn>
              <a:cxn ang="0">
                <a:pos x="connsiteX2" y="connsiteY2"/>
              </a:cxn>
            </a:cxnLst>
            <a:rect l="l" t="t" r="r" b="b"/>
            <a:pathLst>
              <a:path w="648929" h="570271">
                <a:moveTo>
                  <a:pt x="648929" y="0"/>
                </a:moveTo>
                <a:cubicBezTo>
                  <a:pt x="609600" y="124542"/>
                  <a:pt x="570271" y="249084"/>
                  <a:pt x="462116" y="344129"/>
                </a:cubicBezTo>
                <a:cubicBezTo>
                  <a:pt x="353961" y="439174"/>
                  <a:pt x="176980" y="504722"/>
                  <a:pt x="0" y="570271"/>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86409C41-4A59-84B4-E585-838C72E0415B}"/>
              </a:ext>
            </a:extLst>
          </p:cNvPr>
          <p:cNvSpPr/>
          <p:nvPr/>
        </p:nvSpPr>
        <p:spPr>
          <a:xfrm rot="5400000">
            <a:off x="11200778" y="6240767"/>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05E2C7EB-84A0-5950-EFC9-36A776559D3F}"/>
              </a:ext>
            </a:extLst>
          </p:cNvPr>
          <p:cNvSpPr/>
          <p:nvPr/>
        </p:nvSpPr>
        <p:spPr>
          <a:xfrm rot="5400000">
            <a:off x="10505562" y="6252557"/>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E2B4D20D-76E4-2371-720D-AD3A67567520}"/>
              </a:ext>
            </a:extLst>
          </p:cNvPr>
          <p:cNvSpPr/>
          <p:nvPr/>
        </p:nvSpPr>
        <p:spPr>
          <a:xfrm rot="5400000">
            <a:off x="9722358" y="6240767"/>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B5FC116C-2DDF-294E-1941-3B07FFCA8624}"/>
              </a:ext>
            </a:extLst>
          </p:cNvPr>
          <p:cNvSpPr/>
          <p:nvPr/>
        </p:nvSpPr>
        <p:spPr>
          <a:xfrm rot="5400000">
            <a:off x="9027141" y="6240767"/>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201" name="Straight Connector 200">
            <a:extLst>
              <a:ext uri="{FF2B5EF4-FFF2-40B4-BE49-F238E27FC236}">
                <a16:creationId xmlns:a16="http://schemas.microsoft.com/office/drawing/2014/main" id="{1ACCD5A3-5000-39A2-EEDD-83F4CE71D9CC}"/>
              </a:ext>
            </a:extLst>
          </p:cNvPr>
          <p:cNvCxnSpPr/>
          <p:nvPr/>
        </p:nvCxnSpPr>
        <p:spPr>
          <a:xfrm rot="5400000">
            <a:off x="10217931" y="4047807"/>
            <a:ext cx="28064" cy="3265184"/>
          </a:xfrm>
          <a:prstGeom prst="line">
            <a:avLst/>
          </a:prstGeom>
          <a:noFill/>
          <a:ln w="25400" cap="flat" cmpd="sng" algn="ctr">
            <a:solidFill>
              <a:srgbClr val="000000"/>
            </a:solidFill>
            <a:prstDash val="sysDash"/>
            <a:miter lim="800000"/>
          </a:ln>
          <a:effectLst/>
        </p:spPr>
      </p:cxnSp>
      <p:cxnSp>
        <p:nvCxnSpPr>
          <p:cNvPr id="202" name="Straight Connector 201">
            <a:extLst>
              <a:ext uri="{FF2B5EF4-FFF2-40B4-BE49-F238E27FC236}">
                <a16:creationId xmlns:a16="http://schemas.microsoft.com/office/drawing/2014/main" id="{087E3DE4-6F82-39B4-03E8-813137C16A94}"/>
              </a:ext>
            </a:extLst>
          </p:cNvPr>
          <p:cNvCxnSpPr/>
          <p:nvPr/>
        </p:nvCxnSpPr>
        <p:spPr>
          <a:xfrm rot="5400000">
            <a:off x="10217931" y="4694246"/>
            <a:ext cx="28064" cy="3265184"/>
          </a:xfrm>
          <a:prstGeom prst="line">
            <a:avLst/>
          </a:prstGeom>
          <a:noFill/>
          <a:ln w="25400" cap="flat" cmpd="sng" algn="ctr">
            <a:solidFill>
              <a:srgbClr val="000000"/>
            </a:solidFill>
            <a:prstDash val="sysDash"/>
            <a:miter lim="800000"/>
          </a:ln>
          <a:effectLst/>
        </p:spPr>
      </p:cxnSp>
      <p:sp>
        <p:nvSpPr>
          <p:cNvPr id="203" name="Freeform: Shape 202">
            <a:extLst>
              <a:ext uri="{FF2B5EF4-FFF2-40B4-BE49-F238E27FC236}">
                <a16:creationId xmlns:a16="http://schemas.microsoft.com/office/drawing/2014/main" id="{597943FB-00EC-A411-9A58-BBB2D8D4BD28}"/>
              </a:ext>
            </a:extLst>
          </p:cNvPr>
          <p:cNvSpPr/>
          <p:nvPr/>
        </p:nvSpPr>
        <p:spPr>
          <a:xfrm>
            <a:off x="9130264" y="5687228"/>
            <a:ext cx="36576" cy="530352"/>
          </a:xfrm>
          <a:custGeom>
            <a:avLst/>
            <a:gdLst>
              <a:gd name="connsiteX0" fmla="*/ 36576 w 36576"/>
              <a:gd name="connsiteY0" fmla="*/ 0 h 530352"/>
              <a:gd name="connsiteX1" fmla="*/ 0 w 36576"/>
              <a:gd name="connsiteY1" fmla="*/ 530352 h 530352"/>
            </a:gdLst>
            <a:ahLst/>
            <a:cxnLst>
              <a:cxn ang="0">
                <a:pos x="connsiteX0" y="connsiteY0"/>
              </a:cxn>
              <a:cxn ang="0">
                <a:pos x="connsiteX1" y="connsiteY1"/>
              </a:cxn>
            </a:cxnLst>
            <a:rect l="l" t="t" r="r" b="b"/>
            <a:pathLst>
              <a:path w="36576" h="530352">
                <a:moveTo>
                  <a:pt x="36576" y="0"/>
                </a:moveTo>
                <a:lnTo>
                  <a:pt x="0" y="53035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Shape 203">
            <a:extLst>
              <a:ext uri="{FF2B5EF4-FFF2-40B4-BE49-F238E27FC236}">
                <a16:creationId xmlns:a16="http://schemas.microsoft.com/office/drawing/2014/main" id="{A13FFC1E-54A6-3525-5D7C-180E64AD3F40}"/>
              </a:ext>
            </a:extLst>
          </p:cNvPr>
          <p:cNvSpPr/>
          <p:nvPr/>
        </p:nvSpPr>
        <p:spPr>
          <a:xfrm>
            <a:off x="9140096" y="5751728"/>
            <a:ext cx="629265" cy="481780"/>
          </a:xfrm>
          <a:custGeom>
            <a:avLst/>
            <a:gdLst>
              <a:gd name="connsiteX0" fmla="*/ 0 w 629265"/>
              <a:gd name="connsiteY0" fmla="*/ 0 h 481780"/>
              <a:gd name="connsiteX1" fmla="*/ 629265 w 629265"/>
              <a:gd name="connsiteY1" fmla="*/ 481780 h 481780"/>
            </a:gdLst>
            <a:ahLst/>
            <a:cxnLst>
              <a:cxn ang="0">
                <a:pos x="connsiteX0" y="connsiteY0"/>
              </a:cxn>
              <a:cxn ang="0">
                <a:pos x="connsiteX1" y="connsiteY1"/>
              </a:cxn>
            </a:cxnLst>
            <a:rect l="l" t="t" r="r" b="b"/>
            <a:pathLst>
              <a:path w="629265" h="481780">
                <a:moveTo>
                  <a:pt x="0" y="0"/>
                </a:moveTo>
                <a:lnTo>
                  <a:pt x="629265" y="481780"/>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Shape 204">
            <a:extLst>
              <a:ext uri="{FF2B5EF4-FFF2-40B4-BE49-F238E27FC236}">
                <a16:creationId xmlns:a16="http://schemas.microsoft.com/office/drawing/2014/main" id="{7DBCB3E8-8F06-1863-E2AF-47DF7D8DD177}"/>
              </a:ext>
            </a:extLst>
          </p:cNvPr>
          <p:cNvSpPr/>
          <p:nvPr/>
        </p:nvSpPr>
        <p:spPr>
          <a:xfrm>
            <a:off x="8785354" y="5751728"/>
            <a:ext cx="374407" cy="511277"/>
          </a:xfrm>
          <a:custGeom>
            <a:avLst/>
            <a:gdLst>
              <a:gd name="connsiteX0" fmla="*/ 374407 w 374407"/>
              <a:gd name="connsiteY0" fmla="*/ 0 h 511277"/>
              <a:gd name="connsiteX1" fmla="*/ 781 w 374407"/>
              <a:gd name="connsiteY1" fmla="*/ 314632 h 511277"/>
              <a:gd name="connsiteX2" fmla="*/ 295749 w 374407"/>
              <a:gd name="connsiteY2" fmla="*/ 511277 h 511277"/>
            </a:gdLst>
            <a:ahLst/>
            <a:cxnLst>
              <a:cxn ang="0">
                <a:pos x="connsiteX0" y="connsiteY0"/>
              </a:cxn>
              <a:cxn ang="0">
                <a:pos x="connsiteX1" y="connsiteY1"/>
              </a:cxn>
              <a:cxn ang="0">
                <a:pos x="connsiteX2" y="connsiteY2"/>
              </a:cxn>
            </a:cxnLst>
            <a:rect l="l" t="t" r="r" b="b"/>
            <a:pathLst>
              <a:path w="374407" h="511277">
                <a:moveTo>
                  <a:pt x="374407" y="0"/>
                </a:moveTo>
                <a:cubicBezTo>
                  <a:pt x="194149" y="114709"/>
                  <a:pt x="13891" y="229419"/>
                  <a:pt x="781" y="314632"/>
                </a:cubicBezTo>
                <a:cubicBezTo>
                  <a:pt x="-12329" y="399845"/>
                  <a:pt x="141710" y="455561"/>
                  <a:pt x="295749" y="511277"/>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Shape 205">
            <a:extLst>
              <a:ext uri="{FF2B5EF4-FFF2-40B4-BE49-F238E27FC236}">
                <a16:creationId xmlns:a16="http://schemas.microsoft.com/office/drawing/2014/main" id="{9A37ADC7-7C01-BF43-5BEC-D9B18E2465B9}"/>
              </a:ext>
            </a:extLst>
          </p:cNvPr>
          <p:cNvSpPr/>
          <p:nvPr/>
        </p:nvSpPr>
        <p:spPr>
          <a:xfrm>
            <a:off x="9199090" y="5712399"/>
            <a:ext cx="1386348" cy="550606"/>
          </a:xfrm>
          <a:custGeom>
            <a:avLst/>
            <a:gdLst>
              <a:gd name="connsiteX0" fmla="*/ 0 w 1386348"/>
              <a:gd name="connsiteY0" fmla="*/ 0 h 550606"/>
              <a:gd name="connsiteX1" fmla="*/ 1386348 w 1386348"/>
              <a:gd name="connsiteY1" fmla="*/ 550606 h 550606"/>
            </a:gdLst>
            <a:ahLst/>
            <a:cxnLst>
              <a:cxn ang="0">
                <a:pos x="connsiteX0" y="connsiteY0"/>
              </a:cxn>
              <a:cxn ang="0">
                <a:pos x="connsiteX1" y="connsiteY1"/>
              </a:cxn>
            </a:cxnLst>
            <a:rect l="l" t="t" r="r" b="b"/>
            <a:pathLst>
              <a:path w="1386348" h="550606">
                <a:moveTo>
                  <a:pt x="0" y="0"/>
                </a:moveTo>
                <a:lnTo>
                  <a:pt x="1386348" y="55060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Shape 206">
            <a:extLst>
              <a:ext uri="{FF2B5EF4-FFF2-40B4-BE49-F238E27FC236}">
                <a16:creationId xmlns:a16="http://schemas.microsoft.com/office/drawing/2014/main" id="{BDCE2D5B-BCB6-C373-8C2B-2EEF7904A28E}"/>
              </a:ext>
            </a:extLst>
          </p:cNvPr>
          <p:cNvSpPr/>
          <p:nvPr/>
        </p:nvSpPr>
        <p:spPr>
          <a:xfrm>
            <a:off x="9789025" y="5692734"/>
            <a:ext cx="68826" cy="599768"/>
          </a:xfrm>
          <a:custGeom>
            <a:avLst/>
            <a:gdLst>
              <a:gd name="connsiteX0" fmla="*/ 68826 w 68826"/>
              <a:gd name="connsiteY0" fmla="*/ 0 h 599768"/>
              <a:gd name="connsiteX1" fmla="*/ 0 w 68826"/>
              <a:gd name="connsiteY1" fmla="*/ 599768 h 599768"/>
            </a:gdLst>
            <a:ahLst/>
            <a:cxnLst>
              <a:cxn ang="0">
                <a:pos x="connsiteX0" y="connsiteY0"/>
              </a:cxn>
              <a:cxn ang="0">
                <a:pos x="connsiteX1" y="connsiteY1"/>
              </a:cxn>
            </a:cxnLst>
            <a:rect l="l" t="t" r="r" b="b"/>
            <a:pathLst>
              <a:path w="68826" h="599768">
                <a:moveTo>
                  <a:pt x="68826" y="0"/>
                </a:moveTo>
                <a:lnTo>
                  <a:pt x="0" y="599768"/>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Shape 207">
            <a:extLst>
              <a:ext uri="{FF2B5EF4-FFF2-40B4-BE49-F238E27FC236}">
                <a16:creationId xmlns:a16="http://schemas.microsoft.com/office/drawing/2014/main" id="{15024ADF-E4AD-1BB5-CF20-0CBDF6E73FCA}"/>
              </a:ext>
            </a:extLst>
          </p:cNvPr>
          <p:cNvSpPr/>
          <p:nvPr/>
        </p:nvSpPr>
        <p:spPr>
          <a:xfrm>
            <a:off x="9877516" y="5702566"/>
            <a:ext cx="717754" cy="530942"/>
          </a:xfrm>
          <a:custGeom>
            <a:avLst/>
            <a:gdLst>
              <a:gd name="connsiteX0" fmla="*/ 0 w 717754"/>
              <a:gd name="connsiteY0" fmla="*/ 0 h 530942"/>
              <a:gd name="connsiteX1" fmla="*/ 717754 w 717754"/>
              <a:gd name="connsiteY1" fmla="*/ 530942 h 530942"/>
            </a:gdLst>
            <a:ahLst/>
            <a:cxnLst>
              <a:cxn ang="0">
                <a:pos x="connsiteX0" y="connsiteY0"/>
              </a:cxn>
              <a:cxn ang="0">
                <a:pos x="connsiteX1" y="connsiteY1"/>
              </a:cxn>
            </a:cxnLst>
            <a:rect l="l" t="t" r="r" b="b"/>
            <a:pathLst>
              <a:path w="717754" h="530942">
                <a:moveTo>
                  <a:pt x="0" y="0"/>
                </a:moveTo>
                <a:lnTo>
                  <a:pt x="717754" y="53094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Shape 208">
            <a:extLst>
              <a:ext uri="{FF2B5EF4-FFF2-40B4-BE49-F238E27FC236}">
                <a16:creationId xmlns:a16="http://schemas.microsoft.com/office/drawing/2014/main" id="{14F6EE54-9A07-8991-ED89-994AB98D50CC}"/>
              </a:ext>
            </a:extLst>
          </p:cNvPr>
          <p:cNvSpPr/>
          <p:nvPr/>
        </p:nvSpPr>
        <p:spPr>
          <a:xfrm>
            <a:off x="9907012" y="5682902"/>
            <a:ext cx="1406013" cy="639097"/>
          </a:xfrm>
          <a:custGeom>
            <a:avLst/>
            <a:gdLst>
              <a:gd name="connsiteX0" fmla="*/ 0 w 1406013"/>
              <a:gd name="connsiteY0" fmla="*/ 0 h 639097"/>
              <a:gd name="connsiteX1" fmla="*/ 1406013 w 1406013"/>
              <a:gd name="connsiteY1" fmla="*/ 639097 h 639097"/>
            </a:gdLst>
            <a:ahLst/>
            <a:cxnLst>
              <a:cxn ang="0">
                <a:pos x="connsiteX0" y="connsiteY0"/>
              </a:cxn>
              <a:cxn ang="0">
                <a:pos x="connsiteX1" y="connsiteY1"/>
              </a:cxn>
            </a:cxnLst>
            <a:rect l="l" t="t" r="r" b="b"/>
            <a:pathLst>
              <a:path w="1406013" h="639097">
                <a:moveTo>
                  <a:pt x="0" y="0"/>
                </a:moveTo>
                <a:lnTo>
                  <a:pt x="1406013" y="63909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reeform: Shape 209">
            <a:extLst>
              <a:ext uri="{FF2B5EF4-FFF2-40B4-BE49-F238E27FC236}">
                <a16:creationId xmlns:a16="http://schemas.microsoft.com/office/drawing/2014/main" id="{2858AAB0-98AB-973D-DDA5-4A96021FCCBF}"/>
              </a:ext>
            </a:extLst>
          </p:cNvPr>
          <p:cNvSpPr/>
          <p:nvPr/>
        </p:nvSpPr>
        <p:spPr>
          <a:xfrm>
            <a:off x="10624767" y="5663237"/>
            <a:ext cx="9832" cy="678426"/>
          </a:xfrm>
          <a:custGeom>
            <a:avLst/>
            <a:gdLst>
              <a:gd name="connsiteX0" fmla="*/ 0 w 9832"/>
              <a:gd name="connsiteY0" fmla="*/ 0 h 678426"/>
              <a:gd name="connsiteX1" fmla="*/ 9832 w 9832"/>
              <a:gd name="connsiteY1" fmla="*/ 678426 h 678426"/>
            </a:gdLst>
            <a:ahLst/>
            <a:cxnLst>
              <a:cxn ang="0">
                <a:pos x="connsiteX0" y="connsiteY0"/>
              </a:cxn>
              <a:cxn ang="0">
                <a:pos x="connsiteX1" y="connsiteY1"/>
              </a:cxn>
            </a:cxnLst>
            <a:rect l="l" t="t" r="r" b="b"/>
            <a:pathLst>
              <a:path w="9832" h="678426">
                <a:moveTo>
                  <a:pt x="0" y="0"/>
                </a:moveTo>
                <a:lnTo>
                  <a:pt x="9832" y="67842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reeform: Shape 210">
            <a:extLst>
              <a:ext uri="{FF2B5EF4-FFF2-40B4-BE49-F238E27FC236}">
                <a16:creationId xmlns:a16="http://schemas.microsoft.com/office/drawing/2014/main" id="{443B9BE5-F44A-EF14-4D3F-1146F041BFE5}"/>
              </a:ext>
            </a:extLst>
          </p:cNvPr>
          <p:cNvSpPr/>
          <p:nvPr/>
        </p:nvSpPr>
        <p:spPr>
          <a:xfrm>
            <a:off x="10585438" y="5732063"/>
            <a:ext cx="707923" cy="589936"/>
          </a:xfrm>
          <a:custGeom>
            <a:avLst/>
            <a:gdLst>
              <a:gd name="connsiteX0" fmla="*/ 0 w 707923"/>
              <a:gd name="connsiteY0" fmla="*/ 0 h 589936"/>
              <a:gd name="connsiteX1" fmla="*/ 707923 w 707923"/>
              <a:gd name="connsiteY1" fmla="*/ 589936 h 589936"/>
            </a:gdLst>
            <a:ahLst/>
            <a:cxnLst>
              <a:cxn ang="0">
                <a:pos x="connsiteX0" y="connsiteY0"/>
              </a:cxn>
              <a:cxn ang="0">
                <a:pos x="connsiteX1" y="connsiteY1"/>
              </a:cxn>
            </a:cxnLst>
            <a:rect l="l" t="t" r="r" b="b"/>
            <a:pathLst>
              <a:path w="707923" h="589936">
                <a:moveTo>
                  <a:pt x="0" y="0"/>
                </a:moveTo>
                <a:lnTo>
                  <a:pt x="707923" y="58993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reeform: Shape 211">
            <a:extLst>
              <a:ext uri="{FF2B5EF4-FFF2-40B4-BE49-F238E27FC236}">
                <a16:creationId xmlns:a16="http://schemas.microsoft.com/office/drawing/2014/main" id="{127D0EC9-3282-FC0E-6F40-BFD6D061FBA9}"/>
              </a:ext>
            </a:extLst>
          </p:cNvPr>
          <p:cNvSpPr/>
          <p:nvPr/>
        </p:nvSpPr>
        <p:spPr>
          <a:xfrm>
            <a:off x="11322858" y="5722231"/>
            <a:ext cx="39329" cy="599768"/>
          </a:xfrm>
          <a:custGeom>
            <a:avLst/>
            <a:gdLst>
              <a:gd name="connsiteX0" fmla="*/ 39329 w 39329"/>
              <a:gd name="connsiteY0" fmla="*/ 0 h 599768"/>
              <a:gd name="connsiteX1" fmla="*/ 0 w 39329"/>
              <a:gd name="connsiteY1" fmla="*/ 599768 h 599768"/>
            </a:gdLst>
            <a:ahLst/>
            <a:cxnLst>
              <a:cxn ang="0">
                <a:pos x="connsiteX0" y="connsiteY0"/>
              </a:cxn>
              <a:cxn ang="0">
                <a:pos x="connsiteX1" y="connsiteY1"/>
              </a:cxn>
            </a:cxnLst>
            <a:rect l="l" t="t" r="r" b="b"/>
            <a:pathLst>
              <a:path w="39329" h="599768">
                <a:moveTo>
                  <a:pt x="39329" y="0"/>
                </a:moveTo>
                <a:cubicBezTo>
                  <a:pt x="34413" y="245806"/>
                  <a:pt x="29497" y="491613"/>
                  <a:pt x="0" y="599768"/>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Shape 212">
            <a:extLst>
              <a:ext uri="{FF2B5EF4-FFF2-40B4-BE49-F238E27FC236}">
                <a16:creationId xmlns:a16="http://schemas.microsoft.com/office/drawing/2014/main" id="{B2B7002D-E44A-9921-05F9-EAC36098765C}"/>
              </a:ext>
            </a:extLst>
          </p:cNvPr>
          <p:cNvSpPr/>
          <p:nvPr/>
        </p:nvSpPr>
        <p:spPr>
          <a:xfrm>
            <a:off x="10634599" y="5732063"/>
            <a:ext cx="668594" cy="550607"/>
          </a:xfrm>
          <a:custGeom>
            <a:avLst/>
            <a:gdLst>
              <a:gd name="connsiteX0" fmla="*/ 668594 w 668594"/>
              <a:gd name="connsiteY0" fmla="*/ 0 h 550607"/>
              <a:gd name="connsiteX1" fmla="*/ 0 w 668594"/>
              <a:gd name="connsiteY1" fmla="*/ 550607 h 550607"/>
              <a:gd name="connsiteX2" fmla="*/ 0 w 668594"/>
              <a:gd name="connsiteY2" fmla="*/ 550607 h 550607"/>
            </a:gdLst>
            <a:ahLst/>
            <a:cxnLst>
              <a:cxn ang="0">
                <a:pos x="connsiteX0" y="connsiteY0"/>
              </a:cxn>
              <a:cxn ang="0">
                <a:pos x="connsiteX1" y="connsiteY1"/>
              </a:cxn>
              <a:cxn ang="0">
                <a:pos x="connsiteX2" y="connsiteY2"/>
              </a:cxn>
            </a:cxnLst>
            <a:rect l="l" t="t" r="r" b="b"/>
            <a:pathLst>
              <a:path w="668594" h="550607">
                <a:moveTo>
                  <a:pt x="668594" y="0"/>
                </a:moveTo>
                <a:lnTo>
                  <a:pt x="0" y="550607"/>
                </a:lnTo>
                <a:lnTo>
                  <a:pt x="0" y="55060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213">
            <a:extLst>
              <a:ext uri="{FF2B5EF4-FFF2-40B4-BE49-F238E27FC236}">
                <a16:creationId xmlns:a16="http://schemas.microsoft.com/office/drawing/2014/main" id="{7354D2CC-30D0-226D-0887-EFCAD18C477C}"/>
              </a:ext>
            </a:extLst>
          </p:cNvPr>
          <p:cNvSpPr/>
          <p:nvPr/>
        </p:nvSpPr>
        <p:spPr>
          <a:xfrm>
            <a:off x="9818522" y="5722231"/>
            <a:ext cx="1484671" cy="580103"/>
          </a:xfrm>
          <a:custGeom>
            <a:avLst/>
            <a:gdLst>
              <a:gd name="connsiteX0" fmla="*/ 1484671 w 1484671"/>
              <a:gd name="connsiteY0" fmla="*/ 0 h 580103"/>
              <a:gd name="connsiteX1" fmla="*/ 0 w 1484671"/>
              <a:gd name="connsiteY1" fmla="*/ 580103 h 580103"/>
            </a:gdLst>
            <a:ahLst/>
            <a:cxnLst>
              <a:cxn ang="0">
                <a:pos x="connsiteX0" y="connsiteY0"/>
              </a:cxn>
              <a:cxn ang="0">
                <a:pos x="connsiteX1" y="connsiteY1"/>
              </a:cxn>
            </a:cxnLst>
            <a:rect l="l" t="t" r="r" b="b"/>
            <a:pathLst>
              <a:path w="1484671" h="580103">
                <a:moveTo>
                  <a:pt x="1484671" y="0"/>
                </a:moveTo>
                <a:lnTo>
                  <a:pt x="0" y="58010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a:extLst>
              <a:ext uri="{FF2B5EF4-FFF2-40B4-BE49-F238E27FC236}">
                <a16:creationId xmlns:a16="http://schemas.microsoft.com/office/drawing/2014/main" id="{999F5B39-29CD-0D3D-F599-10B729A17B8D}"/>
              </a:ext>
            </a:extLst>
          </p:cNvPr>
          <p:cNvSpPr/>
          <p:nvPr/>
        </p:nvSpPr>
        <p:spPr>
          <a:xfrm>
            <a:off x="10673929" y="5741895"/>
            <a:ext cx="648929" cy="570271"/>
          </a:xfrm>
          <a:custGeom>
            <a:avLst/>
            <a:gdLst>
              <a:gd name="connsiteX0" fmla="*/ 648929 w 648929"/>
              <a:gd name="connsiteY0" fmla="*/ 0 h 570271"/>
              <a:gd name="connsiteX1" fmla="*/ 462116 w 648929"/>
              <a:gd name="connsiteY1" fmla="*/ 344129 h 570271"/>
              <a:gd name="connsiteX2" fmla="*/ 0 w 648929"/>
              <a:gd name="connsiteY2" fmla="*/ 570271 h 570271"/>
            </a:gdLst>
            <a:ahLst/>
            <a:cxnLst>
              <a:cxn ang="0">
                <a:pos x="connsiteX0" y="connsiteY0"/>
              </a:cxn>
              <a:cxn ang="0">
                <a:pos x="connsiteX1" y="connsiteY1"/>
              </a:cxn>
              <a:cxn ang="0">
                <a:pos x="connsiteX2" y="connsiteY2"/>
              </a:cxn>
            </a:cxnLst>
            <a:rect l="l" t="t" r="r" b="b"/>
            <a:pathLst>
              <a:path w="648929" h="570271">
                <a:moveTo>
                  <a:pt x="648929" y="0"/>
                </a:moveTo>
                <a:cubicBezTo>
                  <a:pt x="609600" y="124542"/>
                  <a:pt x="570271" y="249084"/>
                  <a:pt x="462116" y="344129"/>
                </a:cubicBezTo>
                <a:cubicBezTo>
                  <a:pt x="353961" y="439174"/>
                  <a:pt x="176980" y="504722"/>
                  <a:pt x="0" y="570271"/>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748F2922-3F16-3AD4-D148-E77A023C62F9}"/>
              </a:ext>
            </a:extLst>
          </p:cNvPr>
          <p:cNvSpPr/>
          <p:nvPr/>
        </p:nvSpPr>
        <p:spPr>
          <a:xfrm rot="5400000">
            <a:off x="11245758" y="558907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9A2C5AFC-7C19-65CE-1424-3AC383A4B072}"/>
              </a:ext>
            </a:extLst>
          </p:cNvPr>
          <p:cNvSpPr/>
          <p:nvPr/>
        </p:nvSpPr>
        <p:spPr>
          <a:xfrm rot="5400000">
            <a:off x="10550541" y="560086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782D6A36-C4E2-C285-F6C6-5094B3DB7D82}"/>
              </a:ext>
            </a:extLst>
          </p:cNvPr>
          <p:cNvSpPr/>
          <p:nvPr/>
        </p:nvSpPr>
        <p:spPr>
          <a:xfrm rot="5400000">
            <a:off x="9767337" y="558907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C0D1FBFC-E9C0-6321-4BB3-619194D7E5A4}"/>
              </a:ext>
            </a:extLst>
          </p:cNvPr>
          <p:cNvSpPr/>
          <p:nvPr/>
        </p:nvSpPr>
        <p:spPr>
          <a:xfrm rot="5400000">
            <a:off x="9072121" y="558907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1" name="Freeform: Shape 220">
            <a:extLst>
              <a:ext uri="{FF2B5EF4-FFF2-40B4-BE49-F238E27FC236}">
                <a16:creationId xmlns:a16="http://schemas.microsoft.com/office/drawing/2014/main" id="{D6191755-9E76-35EE-569A-7FD88A0ADFD2}"/>
              </a:ext>
            </a:extLst>
          </p:cNvPr>
          <p:cNvSpPr/>
          <p:nvPr/>
        </p:nvSpPr>
        <p:spPr>
          <a:xfrm>
            <a:off x="9134168" y="1700981"/>
            <a:ext cx="648929" cy="570271"/>
          </a:xfrm>
          <a:custGeom>
            <a:avLst/>
            <a:gdLst>
              <a:gd name="connsiteX0" fmla="*/ 648929 w 648929"/>
              <a:gd name="connsiteY0" fmla="*/ 0 h 570271"/>
              <a:gd name="connsiteX1" fmla="*/ 0 w 648929"/>
              <a:gd name="connsiteY1" fmla="*/ 570271 h 570271"/>
              <a:gd name="connsiteX2" fmla="*/ 0 w 648929"/>
              <a:gd name="connsiteY2" fmla="*/ 570271 h 570271"/>
            </a:gdLst>
            <a:ahLst/>
            <a:cxnLst>
              <a:cxn ang="0">
                <a:pos x="connsiteX0" y="connsiteY0"/>
              </a:cxn>
              <a:cxn ang="0">
                <a:pos x="connsiteX1" y="connsiteY1"/>
              </a:cxn>
              <a:cxn ang="0">
                <a:pos x="connsiteX2" y="connsiteY2"/>
              </a:cxn>
            </a:cxnLst>
            <a:rect l="l" t="t" r="r" b="b"/>
            <a:pathLst>
              <a:path w="648929" h="570271">
                <a:moveTo>
                  <a:pt x="648929" y="0"/>
                </a:moveTo>
                <a:lnTo>
                  <a:pt x="0" y="570271"/>
                </a:lnTo>
                <a:lnTo>
                  <a:pt x="0" y="570271"/>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Freeform: Shape 221">
            <a:extLst>
              <a:ext uri="{FF2B5EF4-FFF2-40B4-BE49-F238E27FC236}">
                <a16:creationId xmlns:a16="http://schemas.microsoft.com/office/drawing/2014/main" id="{4127B874-4A67-F800-CB79-94F7CDF602B4}"/>
              </a:ext>
            </a:extLst>
          </p:cNvPr>
          <p:cNvSpPr/>
          <p:nvPr/>
        </p:nvSpPr>
        <p:spPr>
          <a:xfrm>
            <a:off x="9163665" y="3362632"/>
            <a:ext cx="668593" cy="619433"/>
          </a:xfrm>
          <a:custGeom>
            <a:avLst/>
            <a:gdLst>
              <a:gd name="connsiteX0" fmla="*/ 668593 w 668593"/>
              <a:gd name="connsiteY0" fmla="*/ 0 h 619433"/>
              <a:gd name="connsiteX1" fmla="*/ 0 w 668593"/>
              <a:gd name="connsiteY1" fmla="*/ 619433 h 619433"/>
              <a:gd name="connsiteX2" fmla="*/ 0 w 668593"/>
              <a:gd name="connsiteY2" fmla="*/ 619433 h 619433"/>
            </a:gdLst>
            <a:ahLst/>
            <a:cxnLst>
              <a:cxn ang="0">
                <a:pos x="connsiteX0" y="connsiteY0"/>
              </a:cxn>
              <a:cxn ang="0">
                <a:pos x="connsiteX1" y="connsiteY1"/>
              </a:cxn>
              <a:cxn ang="0">
                <a:pos x="connsiteX2" y="connsiteY2"/>
              </a:cxn>
            </a:cxnLst>
            <a:rect l="l" t="t" r="r" b="b"/>
            <a:pathLst>
              <a:path w="668593" h="619433">
                <a:moveTo>
                  <a:pt x="668593" y="0"/>
                </a:moveTo>
                <a:lnTo>
                  <a:pt x="0" y="619433"/>
                </a:lnTo>
                <a:lnTo>
                  <a:pt x="0" y="61943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Shape 222">
            <a:extLst>
              <a:ext uri="{FF2B5EF4-FFF2-40B4-BE49-F238E27FC236}">
                <a16:creationId xmlns:a16="http://schemas.microsoft.com/office/drawing/2014/main" id="{941E2198-E72C-9427-5371-35D2B454480F}"/>
              </a:ext>
            </a:extLst>
          </p:cNvPr>
          <p:cNvSpPr/>
          <p:nvPr/>
        </p:nvSpPr>
        <p:spPr>
          <a:xfrm>
            <a:off x="9109931" y="4047205"/>
            <a:ext cx="668593" cy="619433"/>
          </a:xfrm>
          <a:custGeom>
            <a:avLst/>
            <a:gdLst>
              <a:gd name="connsiteX0" fmla="*/ 668593 w 668593"/>
              <a:gd name="connsiteY0" fmla="*/ 0 h 619433"/>
              <a:gd name="connsiteX1" fmla="*/ 0 w 668593"/>
              <a:gd name="connsiteY1" fmla="*/ 619433 h 619433"/>
              <a:gd name="connsiteX2" fmla="*/ 0 w 668593"/>
              <a:gd name="connsiteY2" fmla="*/ 619433 h 619433"/>
            </a:gdLst>
            <a:ahLst/>
            <a:cxnLst>
              <a:cxn ang="0">
                <a:pos x="connsiteX0" y="connsiteY0"/>
              </a:cxn>
              <a:cxn ang="0">
                <a:pos x="connsiteX1" y="connsiteY1"/>
              </a:cxn>
              <a:cxn ang="0">
                <a:pos x="connsiteX2" y="connsiteY2"/>
              </a:cxn>
            </a:cxnLst>
            <a:rect l="l" t="t" r="r" b="b"/>
            <a:pathLst>
              <a:path w="668593" h="619433">
                <a:moveTo>
                  <a:pt x="668593" y="0"/>
                </a:moveTo>
                <a:lnTo>
                  <a:pt x="0" y="619433"/>
                </a:lnTo>
                <a:lnTo>
                  <a:pt x="0" y="61943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Shape 223">
            <a:extLst>
              <a:ext uri="{FF2B5EF4-FFF2-40B4-BE49-F238E27FC236}">
                <a16:creationId xmlns:a16="http://schemas.microsoft.com/office/drawing/2014/main" id="{DF9B521F-39D6-3CF3-3AE5-5C6632490488}"/>
              </a:ext>
            </a:extLst>
          </p:cNvPr>
          <p:cNvSpPr/>
          <p:nvPr/>
        </p:nvSpPr>
        <p:spPr>
          <a:xfrm>
            <a:off x="9158680" y="5711091"/>
            <a:ext cx="668593" cy="619433"/>
          </a:xfrm>
          <a:custGeom>
            <a:avLst/>
            <a:gdLst>
              <a:gd name="connsiteX0" fmla="*/ 668593 w 668593"/>
              <a:gd name="connsiteY0" fmla="*/ 0 h 619433"/>
              <a:gd name="connsiteX1" fmla="*/ 0 w 668593"/>
              <a:gd name="connsiteY1" fmla="*/ 619433 h 619433"/>
              <a:gd name="connsiteX2" fmla="*/ 0 w 668593"/>
              <a:gd name="connsiteY2" fmla="*/ 619433 h 619433"/>
            </a:gdLst>
            <a:ahLst/>
            <a:cxnLst>
              <a:cxn ang="0">
                <a:pos x="connsiteX0" y="connsiteY0"/>
              </a:cxn>
              <a:cxn ang="0">
                <a:pos x="connsiteX1" y="connsiteY1"/>
              </a:cxn>
              <a:cxn ang="0">
                <a:pos x="connsiteX2" y="connsiteY2"/>
              </a:cxn>
            </a:cxnLst>
            <a:rect l="l" t="t" r="r" b="b"/>
            <a:pathLst>
              <a:path w="668593" h="619433">
                <a:moveTo>
                  <a:pt x="668593" y="0"/>
                </a:moveTo>
                <a:lnTo>
                  <a:pt x="0" y="619433"/>
                </a:lnTo>
                <a:lnTo>
                  <a:pt x="0" y="61943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720114AF-6C8E-425E-7489-D6EAE59A56C6}"/>
              </a:ext>
            </a:extLst>
          </p:cNvPr>
          <p:cNvSpPr txBox="1"/>
          <p:nvPr/>
        </p:nvSpPr>
        <p:spPr>
          <a:xfrm>
            <a:off x="7985133" y="4425523"/>
            <a:ext cx="603050" cy="369332"/>
          </a:xfrm>
          <a:prstGeom prst="rect">
            <a:avLst/>
          </a:prstGeom>
          <a:noFill/>
        </p:spPr>
        <p:txBody>
          <a:bodyPr wrap="none" rtlCol="0">
            <a:spAutoFit/>
          </a:bodyPr>
          <a:lstStyle/>
          <a:p>
            <a:r>
              <a:rPr lang="en-US" i="1" dirty="0"/>
              <a:t>V</a:t>
            </a:r>
            <a:r>
              <a:rPr lang="en-US" i="1" baseline="-25000" dirty="0"/>
              <a:t>t+2</a:t>
            </a:r>
            <a:r>
              <a:rPr lang="en-US" i="1" baseline="30000" dirty="0">
                <a:sym typeface="Symbol" panose="05050102010706020507" pitchFamily="18" charset="2"/>
              </a:rPr>
              <a:t></a:t>
            </a:r>
            <a:endParaRPr lang="en-US" i="1" baseline="30000" dirty="0"/>
          </a:p>
        </p:txBody>
      </p:sp>
      <p:sp>
        <p:nvSpPr>
          <p:cNvPr id="226" name="TextBox 225">
            <a:extLst>
              <a:ext uri="{FF2B5EF4-FFF2-40B4-BE49-F238E27FC236}">
                <a16:creationId xmlns:a16="http://schemas.microsoft.com/office/drawing/2014/main" id="{94BED2B8-1047-F3D1-8174-6B9D1514AA6E}"/>
              </a:ext>
            </a:extLst>
          </p:cNvPr>
          <p:cNvSpPr txBox="1"/>
          <p:nvPr/>
        </p:nvSpPr>
        <p:spPr>
          <a:xfrm>
            <a:off x="8037674" y="6092415"/>
            <a:ext cx="471604"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30000" dirty="0"/>
          </a:p>
        </p:txBody>
      </p:sp>
      <p:sp>
        <p:nvSpPr>
          <p:cNvPr id="227" name="TextBox 226">
            <a:extLst>
              <a:ext uri="{FF2B5EF4-FFF2-40B4-BE49-F238E27FC236}">
                <a16:creationId xmlns:a16="http://schemas.microsoft.com/office/drawing/2014/main" id="{947BDD48-96A4-6E85-661C-5C944CA09E3B}"/>
              </a:ext>
            </a:extLst>
          </p:cNvPr>
          <p:cNvSpPr txBox="1"/>
          <p:nvPr/>
        </p:nvSpPr>
        <p:spPr>
          <a:xfrm>
            <a:off x="8037674" y="5432397"/>
            <a:ext cx="596638"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cxnSp>
        <p:nvCxnSpPr>
          <p:cNvPr id="230" name="Straight Connector 229">
            <a:extLst>
              <a:ext uri="{FF2B5EF4-FFF2-40B4-BE49-F238E27FC236}">
                <a16:creationId xmlns:a16="http://schemas.microsoft.com/office/drawing/2014/main" id="{11092CFB-020E-AA16-1B2E-56460EC6C87D}"/>
              </a:ext>
            </a:extLst>
          </p:cNvPr>
          <p:cNvCxnSpPr/>
          <p:nvPr/>
        </p:nvCxnSpPr>
        <p:spPr>
          <a:xfrm rot="5400000">
            <a:off x="10194115" y="13267"/>
            <a:ext cx="28064" cy="3265184"/>
          </a:xfrm>
          <a:prstGeom prst="line">
            <a:avLst/>
          </a:prstGeom>
          <a:noFill/>
          <a:ln w="25400" cap="flat" cmpd="sng" algn="ctr">
            <a:solidFill>
              <a:srgbClr val="000000"/>
            </a:solidFill>
            <a:prstDash val="sysDash"/>
            <a:miter lim="800000"/>
          </a:ln>
          <a:effectLst/>
        </p:spPr>
      </p:cxnSp>
      <p:sp>
        <p:nvSpPr>
          <p:cNvPr id="231" name="TextBox 230">
            <a:extLst>
              <a:ext uri="{FF2B5EF4-FFF2-40B4-BE49-F238E27FC236}">
                <a16:creationId xmlns:a16="http://schemas.microsoft.com/office/drawing/2014/main" id="{FB8B0981-05AD-9949-0E29-578C07983663}"/>
              </a:ext>
            </a:extLst>
          </p:cNvPr>
          <p:cNvSpPr txBox="1"/>
          <p:nvPr/>
        </p:nvSpPr>
        <p:spPr>
          <a:xfrm>
            <a:off x="10726298" y="1746455"/>
            <a:ext cx="550151" cy="369332"/>
          </a:xfrm>
          <a:prstGeom prst="rect">
            <a:avLst/>
          </a:prstGeom>
          <a:noFill/>
        </p:spPr>
        <p:txBody>
          <a:bodyPr wrap="none" rtlCol="0">
            <a:spAutoFit/>
          </a:bodyPr>
          <a:lstStyle/>
          <a:p>
            <a:r>
              <a:rPr lang="en-US" i="1" dirty="0" err="1"/>
              <a:t>pi,ri</a:t>
            </a:r>
            <a:endParaRPr lang="en-US" i="1" dirty="0"/>
          </a:p>
        </p:txBody>
      </p:sp>
      <p:sp>
        <p:nvSpPr>
          <p:cNvPr id="232" name="Content Placeholder 8">
            <a:extLst>
              <a:ext uri="{FF2B5EF4-FFF2-40B4-BE49-F238E27FC236}">
                <a16:creationId xmlns:a16="http://schemas.microsoft.com/office/drawing/2014/main" id="{FD64B59A-198A-A398-AA5F-156AB9BB4717}"/>
              </a:ext>
            </a:extLst>
          </p:cNvPr>
          <p:cNvSpPr txBox="1">
            <a:spLocks/>
          </p:cNvSpPr>
          <p:nvPr/>
        </p:nvSpPr>
        <p:spPr>
          <a:xfrm>
            <a:off x="333094" y="1257876"/>
            <a:ext cx="7924620" cy="1243781"/>
          </a:xfrm>
          <a:prstGeom prst="rect">
            <a:avLst/>
          </a:prstGeom>
        </p:spPr>
        <p:txBody>
          <a:bodyPr>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7200" dirty="0"/>
              <a:t>DAG rooted at start state S0</a:t>
            </a:r>
          </a:p>
          <a:p>
            <a:pPr marL="201168" lvl="1" indent="0">
              <a:buNone/>
            </a:pPr>
            <a:r>
              <a:rPr lang="en-US" sz="7200" dirty="0"/>
              <a:t>    Easy extension: start state can be any state</a:t>
            </a:r>
          </a:p>
          <a:p>
            <a:endParaRPr lang="en-US" sz="7200" dirty="0"/>
          </a:p>
          <a:p>
            <a:r>
              <a:rPr lang="en-US" sz="7200" dirty="0"/>
              <a:t>Each edge is labeled with probability and reward</a:t>
            </a:r>
          </a:p>
          <a:p>
            <a:pPr marL="201168" lvl="1" indent="0">
              <a:buNone/>
            </a:pPr>
            <a:r>
              <a:rPr lang="en-US" sz="7200" dirty="0"/>
              <a:t>    Sum of probabilities on outgoing edges of node = 1</a:t>
            </a:r>
          </a:p>
          <a:p>
            <a:endParaRPr lang="en-US" sz="7200" dirty="0"/>
          </a:p>
          <a:p>
            <a:r>
              <a:rPr lang="en-US" sz="7200" i="1" dirty="0"/>
              <a:t>Trajectory</a:t>
            </a:r>
            <a:r>
              <a:rPr lang="en-US" sz="7200" dirty="0"/>
              <a:t>: </a:t>
            </a:r>
            <a:r>
              <a:rPr lang="en-US" sz="8000" dirty="0">
                <a:sym typeface="Symbol" panose="05050102010706020507" pitchFamily="18" charset="2"/>
              </a:rPr>
              <a:t></a:t>
            </a:r>
            <a:r>
              <a:rPr lang="en-US" sz="7200" dirty="0">
                <a:sym typeface="Symbol" panose="05050102010706020507" pitchFamily="18" charset="2"/>
              </a:rPr>
              <a:t>  </a:t>
            </a:r>
            <a:r>
              <a:rPr lang="en-US" sz="8000" dirty="0">
                <a:sym typeface="Symbol" panose="05050102010706020507" pitchFamily="18" charset="2"/>
              </a:rPr>
              <a:t></a:t>
            </a:r>
            <a:r>
              <a:rPr lang="en-US" sz="8000" baseline="30000" dirty="0">
                <a:sym typeface="Symbol" panose="05050102010706020507" pitchFamily="18" charset="2"/>
              </a:rPr>
              <a:t></a:t>
            </a:r>
            <a:r>
              <a:rPr lang="en-US" sz="7200" dirty="0"/>
              <a:t> path from root to a leaf</a:t>
            </a:r>
          </a:p>
          <a:p>
            <a:endParaRPr lang="en-US" sz="7200" dirty="0"/>
          </a:p>
          <a:p>
            <a:r>
              <a:rPr lang="en-US" sz="7200" dirty="0"/>
              <a:t>Probability of trajectory </a:t>
            </a:r>
            <a:r>
              <a:rPr lang="en-US" sz="7200" dirty="0">
                <a:sym typeface="Symbol" panose="05050102010706020507" pitchFamily="18" charset="2"/>
              </a:rPr>
              <a:t> </a:t>
            </a:r>
            <a:r>
              <a:rPr lang="en-US" sz="7200" dirty="0"/>
              <a:t>:           = product of edge probabilities</a:t>
            </a:r>
          </a:p>
          <a:p>
            <a:r>
              <a:rPr lang="en-US" sz="7200" dirty="0"/>
              <a:t>Reward of trajectory </a:t>
            </a:r>
            <a:r>
              <a:rPr lang="en-US" sz="7200" dirty="0">
                <a:sym typeface="Symbol" panose="05050102010706020507" pitchFamily="18" charset="2"/>
              </a:rPr>
              <a:t></a:t>
            </a:r>
            <a:r>
              <a:rPr lang="en-US" sz="7200" dirty="0"/>
              <a:t> : R(</a:t>
            </a:r>
            <a:r>
              <a:rPr lang="en-US" sz="7200" dirty="0">
                <a:sym typeface="Symbol" panose="05050102010706020507" pitchFamily="18" charset="2"/>
              </a:rPr>
              <a:t></a:t>
            </a:r>
            <a:r>
              <a:rPr lang="en-US" sz="7200" dirty="0"/>
              <a:t>) = sum of rewards on trajectory </a:t>
            </a:r>
          </a:p>
          <a:p>
            <a:pPr marL="0" indent="0">
              <a:buNone/>
            </a:pPr>
            <a:endParaRPr lang="en-US" sz="7200" dirty="0"/>
          </a:p>
          <a:p>
            <a:r>
              <a:rPr lang="en-US" sz="7200" dirty="0"/>
              <a:t>Sum of trajectory probabilities = 1</a:t>
            </a:r>
          </a:p>
          <a:p>
            <a:endParaRPr lang="en-US" sz="7200" dirty="0"/>
          </a:p>
          <a:p>
            <a:r>
              <a:rPr lang="en-US" sz="7200" dirty="0"/>
              <a:t>Meaningful to talk about </a:t>
            </a:r>
          </a:p>
          <a:p>
            <a:endParaRPr lang="en-US" sz="9600" dirty="0"/>
          </a:p>
          <a:p>
            <a:endParaRPr lang="en-US" sz="9600" dirty="0"/>
          </a:p>
          <a:p>
            <a:endParaRPr lang="en-US" sz="11200" dirty="0"/>
          </a:p>
          <a:p>
            <a:pPr marL="0" indent="0">
              <a:buFont typeface="Calibri" panose="020F0502020204030204" pitchFamily="34" charset="0"/>
              <a:buNone/>
            </a:pPr>
            <a:endParaRPr lang="en-US" sz="9600"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1168" lvl="1" indent="0">
              <a:buFont typeface="Calibri" pitchFamily="34" charset="0"/>
              <a:buNone/>
            </a:pPr>
            <a:r>
              <a:rPr lang="en-US" dirty="0"/>
              <a:t> </a:t>
            </a:r>
          </a:p>
          <a:p>
            <a:pPr lvl="1"/>
            <a:endParaRPr lang="en-US" dirty="0"/>
          </a:p>
          <a:p>
            <a:pPr marL="201168" lvl="1" indent="0">
              <a:buFont typeface="Calibri" pitchFamily="34" charset="0"/>
              <a:buNone/>
            </a:pPr>
            <a:endParaRPr lang="en-US" sz="3450" dirty="0"/>
          </a:p>
          <a:p>
            <a:endParaRPr lang="en-US" sz="3750" i="1" dirty="0"/>
          </a:p>
        </p:txBody>
      </p:sp>
      <p:pic>
        <p:nvPicPr>
          <p:cNvPr id="8" name="Picture 7" descr="\documentclass{article}&#10;\usepackage{amsmath,amssymb}&#10;\pagestyle{empty}&#10;\begin{document}&#10;&#10;&#10;$\mathbb{E}_{\tau \sim \pi^\theta}\Big[{\rm property\ of\ } \tau\Big]  \biggr( = \sum_{\tau} \mathbb{P}(\tau)({\rm property\ of\ }\tau)\biggr )$&#10;&#10;\end{document}" title="IguanaTex Bitmap Display">
            <a:extLst>
              <a:ext uri="{FF2B5EF4-FFF2-40B4-BE49-F238E27FC236}">
                <a16:creationId xmlns:a16="http://schemas.microsoft.com/office/drawing/2014/main" id="{062F04D9-71D9-2539-3916-60FB5654DD5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942612" y="5743728"/>
            <a:ext cx="4822992" cy="517444"/>
          </a:xfrm>
          <a:prstGeom prst="rect">
            <a:avLst/>
          </a:prstGeom>
        </p:spPr>
      </p:pic>
      <p:sp>
        <p:nvSpPr>
          <p:cNvPr id="238" name="Freeform: Shape 237">
            <a:extLst>
              <a:ext uri="{FF2B5EF4-FFF2-40B4-BE49-F238E27FC236}">
                <a16:creationId xmlns:a16="http://schemas.microsoft.com/office/drawing/2014/main" id="{77F9CA08-94BE-BA36-B32C-462E0E57E9A7}"/>
              </a:ext>
            </a:extLst>
          </p:cNvPr>
          <p:cNvSpPr/>
          <p:nvPr/>
        </p:nvSpPr>
        <p:spPr>
          <a:xfrm>
            <a:off x="9089136" y="1691640"/>
            <a:ext cx="685800" cy="539496"/>
          </a:xfrm>
          <a:custGeom>
            <a:avLst/>
            <a:gdLst>
              <a:gd name="connsiteX0" fmla="*/ 685800 w 685800"/>
              <a:gd name="connsiteY0" fmla="*/ 0 h 539496"/>
              <a:gd name="connsiteX1" fmla="*/ 164592 w 685800"/>
              <a:gd name="connsiteY1" fmla="*/ 155448 h 539496"/>
              <a:gd name="connsiteX2" fmla="*/ 0 w 685800"/>
              <a:gd name="connsiteY2" fmla="*/ 539496 h 539496"/>
            </a:gdLst>
            <a:ahLst/>
            <a:cxnLst>
              <a:cxn ang="0">
                <a:pos x="connsiteX0" y="connsiteY0"/>
              </a:cxn>
              <a:cxn ang="0">
                <a:pos x="connsiteX1" y="connsiteY1"/>
              </a:cxn>
              <a:cxn ang="0">
                <a:pos x="connsiteX2" y="connsiteY2"/>
              </a:cxn>
            </a:cxnLst>
            <a:rect l="l" t="t" r="r" b="b"/>
            <a:pathLst>
              <a:path w="685800" h="539496">
                <a:moveTo>
                  <a:pt x="685800" y="0"/>
                </a:moveTo>
                <a:cubicBezTo>
                  <a:pt x="482346" y="32766"/>
                  <a:pt x="278892" y="65532"/>
                  <a:pt x="164592" y="155448"/>
                </a:cubicBezTo>
                <a:cubicBezTo>
                  <a:pt x="50292" y="245364"/>
                  <a:pt x="25146" y="392430"/>
                  <a:pt x="0" y="539496"/>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Shape 238">
            <a:extLst>
              <a:ext uri="{FF2B5EF4-FFF2-40B4-BE49-F238E27FC236}">
                <a16:creationId xmlns:a16="http://schemas.microsoft.com/office/drawing/2014/main" id="{710F735C-6F05-A086-E055-4FAEAC04CCDB}"/>
              </a:ext>
            </a:extLst>
          </p:cNvPr>
          <p:cNvSpPr/>
          <p:nvPr/>
        </p:nvSpPr>
        <p:spPr>
          <a:xfrm>
            <a:off x="9215284" y="3352111"/>
            <a:ext cx="685800" cy="539496"/>
          </a:xfrm>
          <a:custGeom>
            <a:avLst/>
            <a:gdLst>
              <a:gd name="connsiteX0" fmla="*/ 685800 w 685800"/>
              <a:gd name="connsiteY0" fmla="*/ 0 h 539496"/>
              <a:gd name="connsiteX1" fmla="*/ 164592 w 685800"/>
              <a:gd name="connsiteY1" fmla="*/ 155448 h 539496"/>
              <a:gd name="connsiteX2" fmla="*/ 0 w 685800"/>
              <a:gd name="connsiteY2" fmla="*/ 539496 h 539496"/>
            </a:gdLst>
            <a:ahLst/>
            <a:cxnLst>
              <a:cxn ang="0">
                <a:pos x="connsiteX0" y="connsiteY0"/>
              </a:cxn>
              <a:cxn ang="0">
                <a:pos x="connsiteX1" y="connsiteY1"/>
              </a:cxn>
              <a:cxn ang="0">
                <a:pos x="connsiteX2" y="connsiteY2"/>
              </a:cxn>
            </a:cxnLst>
            <a:rect l="l" t="t" r="r" b="b"/>
            <a:pathLst>
              <a:path w="685800" h="539496">
                <a:moveTo>
                  <a:pt x="685800" y="0"/>
                </a:moveTo>
                <a:cubicBezTo>
                  <a:pt x="482346" y="32766"/>
                  <a:pt x="278892" y="65532"/>
                  <a:pt x="164592" y="155448"/>
                </a:cubicBezTo>
                <a:cubicBezTo>
                  <a:pt x="50292" y="245364"/>
                  <a:pt x="25146" y="392430"/>
                  <a:pt x="0" y="539496"/>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Shape 239">
            <a:extLst>
              <a:ext uri="{FF2B5EF4-FFF2-40B4-BE49-F238E27FC236}">
                <a16:creationId xmlns:a16="http://schemas.microsoft.com/office/drawing/2014/main" id="{D823DA4C-5CCF-D325-049E-35073D28BF6F}"/>
              </a:ext>
            </a:extLst>
          </p:cNvPr>
          <p:cNvSpPr/>
          <p:nvPr/>
        </p:nvSpPr>
        <p:spPr>
          <a:xfrm>
            <a:off x="9195575" y="4038524"/>
            <a:ext cx="685800" cy="539496"/>
          </a:xfrm>
          <a:custGeom>
            <a:avLst/>
            <a:gdLst>
              <a:gd name="connsiteX0" fmla="*/ 685800 w 685800"/>
              <a:gd name="connsiteY0" fmla="*/ 0 h 539496"/>
              <a:gd name="connsiteX1" fmla="*/ 164592 w 685800"/>
              <a:gd name="connsiteY1" fmla="*/ 155448 h 539496"/>
              <a:gd name="connsiteX2" fmla="*/ 0 w 685800"/>
              <a:gd name="connsiteY2" fmla="*/ 539496 h 539496"/>
            </a:gdLst>
            <a:ahLst/>
            <a:cxnLst>
              <a:cxn ang="0">
                <a:pos x="connsiteX0" y="connsiteY0"/>
              </a:cxn>
              <a:cxn ang="0">
                <a:pos x="connsiteX1" y="connsiteY1"/>
              </a:cxn>
              <a:cxn ang="0">
                <a:pos x="connsiteX2" y="connsiteY2"/>
              </a:cxn>
            </a:cxnLst>
            <a:rect l="l" t="t" r="r" b="b"/>
            <a:pathLst>
              <a:path w="685800" h="539496">
                <a:moveTo>
                  <a:pt x="685800" y="0"/>
                </a:moveTo>
                <a:cubicBezTo>
                  <a:pt x="482346" y="32766"/>
                  <a:pt x="278892" y="65532"/>
                  <a:pt x="164592" y="155448"/>
                </a:cubicBezTo>
                <a:cubicBezTo>
                  <a:pt x="50292" y="245364"/>
                  <a:pt x="25146" y="392430"/>
                  <a:pt x="0" y="539496"/>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Shape 240">
            <a:extLst>
              <a:ext uri="{FF2B5EF4-FFF2-40B4-BE49-F238E27FC236}">
                <a16:creationId xmlns:a16="http://schemas.microsoft.com/office/drawing/2014/main" id="{990FEAFB-086B-3650-5C17-AE8BD6723561}"/>
              </a:ext>
            </a:extLst>
          </p:cNvPr>
          <p:cNvSpPr/>
          <p:nvPr/>
        </p:nvSpPr>
        <p:spPr>
          <a:xfrm>
            <a:off x="9213793" y="5702566"/>
            <a:ext cx="685800" cy="539496"/>
          </a:xfrm>
          <a:custGeom>
            <a:avLst/>
            <a:gdLst>
              <a:gd name="connsiteX0" fmla="*/ 685800 w 685800"/>
              <a:gd name="connsiteY0" fmla="*/ 0 h 539496"/>
              <a:gd name="connsiteX1" fmla="*/ 164592 w 685800"/>
              <a:gd name="connsiteY1" fmla="*/ 155448 h 539496"/>
              <a:gd name="connsiteX2" fmla="*/ 0 w 685800"/>
              <a:gd name="connsiteY2" fmla="*/ 539496 h 539496"/>
            </a:gdLst>
            <a:ahLst/>
            <a:cxnLst>
              <a:cxn ang="0">
                <a:pos x="connsiteX0" y="connsiteY0"/>
              </a:cxn>
              <a:cxn ang="0">
                <a:pos x="connsiteX1" y="connsiteY1"/>
              </a:cxn>
              <a:cxn ang="0">
                <a:pos x="connsiteX2" y="connsiteY2"/>
              </a:cxn>
            </a:cxnLst>
            <a:rect l="l" t="t" r="r" b="b"/>
            <a:pathLst>
              <a:path w="685800" h="539496">
                <a:moveTo>
                  <a:pt x="685800" y="0"/>
                </a:moveTo>
                <a:cubicBezTo>
                  <a:pt x="482346" y="32766"/>
                  <a:pt x="278892" y="65532"/>
                  <a:pt x="164592" y="155448"/>
                </a:cubicBezTo>
                <a:cubicBezTo>
                  <a:pt x="50292" y="245364"/>
                  <a:pt x="25146" y="392430"/>
                  <a:pt x="0" y="539496"/>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Shape 242">
            <a:extLst>
              <a:ext uri="{FF2B5EF4-FFF2-40B4-BE49-F238E27FC236}">
                <a16:creationId xmlns:a16="http://schemas.microsoft.com/office/drawing/2014/main" id="{95FCDD3D-3289-17DA-1FD0-E684BEA0C0A8}"/>
              </a:ext>
            </a:extLst>
          </p:cNvPr>
          <p:cNvSpPr/>
          <p:nvPr/>
        </p:nvSpPr>
        <p:spPr>
          <a:xfrm>
            <a:off x="8875362" y="1289304"/>
            <a:ext cx="2792450" cy="5404104"/>
          </a:xfrm>
          <a:custGeom>
            <a:avLst/>
            <a:gdLst>
              <a:gd name="connsiteX0" fmla="*/ 1027590 w 2792450"/>
              <a:gd name="connsiteY0" fmla="*/ 9144 h 5404104"/>
              <a:gd name="connsiteX1" fmla="*/ 981870 w 2792450"/>
              <a:gd name="connsiteY1" fmla="*/ 36576 h 5404104"/>
              <a:gd name="connsiteX2" fmla="*/ 908718 w 2792450"/>
              <a:gd name="connsiteY2" fmla="*/ 91440 h 5404104"/>
              <a:gd name="connsiteX3" fmla="*/ 780702 w 2792450"/>
              <a:gd name="connsiteY3" fmla="*/ 100584 h 5404104"/>
              <a:gd name="connsiteX4" fmla="*/ 698406 w 2792450"/>
              <a:gd name="connsiteY4" fmla="*/ 118872 h 5404104"/>
              <a:gd name="connsiteX5" fmla="*/ 588678 w 2792450"/>
              <a:gd name="connsiteY5" fmla="*/ 164592 h 5404104"/>
              <a:gd name="connsiteX6" fmla="*/ 552102 w 2792450"/>
              <a:gd name="connsiteY6" fmla="*/ 192024 h 5404104"/>
              <a:gd name="connsiteX7" fmla="*/ 369222 w 2792450"/>
              <a:gd name="connsiteY7" fmla="*/ 384048 h 5404104"/>
              <a:gd name="connsiteX8" fmla="*/ 350934 w 2792450"/>
              <a:gd name="connsiteY8" fmla="*/ 411480 h 5404104"/>
              <a:gd name="connsiteX9" fmla="*/ 323502 w 2792450"/>
              <a:gd name="connsiteY9" fmla="*/ 457200 h 5404104"/>
              <a:gd name="connsiteX10" fmla="*/ 296070 w 2792450"/>
              <a:gd name="connsiteY10" fmla="*/ 493776 h 5404104"/>
              <a:gd name="connsiteX11" fmla="*/ 286926 w 2792450"/>
              <a:gd name="connsiteY11" fmla="*/ 530352 h 5404104"/>
              <a:gd name="connsiteX12" fmla="*/ 149766 w 2792450"/>
              <a:gd name="connsiteY12" fmla="*/ 557784 h 5404104"/>
              <a:gd name="connsiteX13" fmla="*/ 76614 w 2792450"/>
              <a:gd name="connsiteY13" fmla="*/ 603504 h 5404104"/>
              <a:gd name="connsiteX14" fmla="*/ 49182 w 2792450"/>
              <a:gd name="connsiteY14" fmla="*/ 612648 h 5404104"/>
              <a:gd name="connsiteX15" fmla="*/ 40038 w 2792450"/>
              <a:gd name="connsiteY15" fmla="*/ 640080 h 5404104"/>
              <a:gd name="connsiteX16" fmla="*/ 12606 w 2792450"/>
              <a:gd name="connsiteY16" fmla="*/ 704088 h 5404104"/>
              <a:gd name="connsiteX17" fmla="*/ 12606 w 2792450"/>
              <a:gd name="connsiteY17" fmla="*/ 969264 h 5404104"/>
              <a:gd name="connsiteX18" fmla="*/ 30894 w 2792450"/>
              <a:gd name="connsiteY18" fmla="*/ 1042416 h 5404104"/>
              <a:gd name="connsiteX19" fmla="*/ 40038 w 2792450"/>
              <a:gd name="connsiteY19" fmla="*/ 1088136 h 5404104"/>
              <a:gd name="connsiteX20" fmla="*/ 67470 w 2792450"/>
              <a:gd name="connsiteY20" fmla="*/ 1097280 h 5404104"/>
              <a:gd name="connsiteX21" fmla="*/ 104046 w 2792450"/>
              <a:gd name="connsiteY21" fmla="*/ 1216152 h 5404104"/>
              <a:gd name="connsiteX22" fmla="*/ 140622 w 2792450"/>
              <a:gd name="connsiteY22" fmla="*/ 1426464 h 5404104"/>
              <a:gd name="connsiteX23" fmla="*/ 158910 w 2792450"/>
              <a:gd name="connsiteY23" fmla="*/ 1499616 h 5404104"/>
              <a:gd name="connsiteX24" fmla="*/ 168054 w 2792450"/>
              <a:gd name="connsiteY24" fmla="*/ 1527048 h 5404104"/>
              <a:gd name="connsiteX25" fmla="*/ 204630 w 2792450"/>
              <a:gd name="connsiteY25" fmla="*/ 1682496 h 5404104"/>
              <a:gd name="connsiteX26" fmla="*/ 195486 w 2792450"/>
              <a:gd name="connsiteY26" fmla="*/ 1828800 h 5404104"/>
              <a:gd name="connsiteX27" fmla="*/ 177198 w 2792450"/>
              <a:gd name="connsiteY27" fmla="*/ 1892808 h 5404104"/>
              <a:gd name="connsiteX28" fmla="*/ 186342 w 2792450"/>
              <a:gd name="connsiteY28" fmla="*/ 2386584 h 5404104"/>
              <a:gd name="connsiteX29" fmla="*/ 168054 w 2792450"/>
              <a:gd name="connsiteY29" fmla="*/ 2871216 h 5404104"/>
              <a:gd name="connsiteX30" fmla="*/ 140622 w 2792450"/>
              <a:gd name="connsiteY30" fmla="*/ 2935224 h 5404104"/>
              <a:gd name="connsiteX31" fmla="*/ 122334 w 2792450"/>
              <a:gd name="connsiteY31" fmla="*/ 3099816 h 5404104"/>
              <a:gd name="connsiteX32" fmla="*/ 113190 w 2792450"/>
              <a:gd name="connsiteY32" fmla="*/ 3163824 h 5404104"/>
              <a:gd name="connsiteX33" fmla="*/ 94902 w 2792450"/>
              <a:gd name="connsiteY33" fmla="*/ 3227832 h 5404104"/>
              <a:gd name="connsiteX34" fmla="*/ 85758 w 2792450"/>
              <a:gd name="connsiteY34" fmla="*/ 3273552 h 5404104"/>
              <a:gd name="connsiteX35" fmla="*/ 104046 w 2792450"/>
              <a:gd name="connsiteY35" fmla="*/ 3593592 h 5404104"/>
              <a:gd name="connsiteX36" fmla="*/ 122334 w 2792450"/>
              <a:gd name="connsiteY36" fmla="*/ 3703320 h 5404104"/>
              <a:gd name="connsiteX37" fmla="*/ 158910 w 2792450"/>
              <a:gd name="connsiteY37" fmla="*/ 3767328 h 5404104"/>
              <a:gd name="connsiteX38" fmla="*/ 177198 w 2792450"/>
              <a:gd name="connsiteY38" fmla="*/ 3813048 h 5404104"/>
              <a:gd name="connsiteX39" fmla="*/ 241206 w 2792450"/>
              <a:gd name="connsiteY39" fmla="*/ 3877056 h 5404104"/>
              <a:gd name="connsiteX40" fmla="*/ 332646 w 2792450"/>
              <a:gd name="connsiteY40" fmla="*/ 4014216 h 5404104"/>
              <a:gd name="connsiteX41" fmla="*/ 506382 w 2792450"/>
              <a:gd name="connsiteY41" fmla="*/ 4133088 h 5404104"/>
              <a:gd name="connsiteX42" fmla="*/ 597822 w 2792450"/>
              <a:gd name="connsiteY42" fmla="*/ 4215384 h 5404104"/>
              <a:gd name="connsiteX43" fmla="*/ 661830 w 2792450"/>
              <a:gd name="connsiteY43" fmla="*/ 4251960 h 5404104"/>
              <a:gd name="connsiteX44" fmla="*/ 991014 w 2792450"/>
              <a:gd name="connsiteY44" fmla="*/ 4389120 h 5404104"/>
              <a:gd name="connsiteX45" fmla="*/ 1036734 w 2792450"/>
              <a:gd name="connsiteY45" fmla="*/ 4443984 h 5404104"/>
              <a:gd name="connsiteX46" fmla="*/ 1128174 w 2792450"/>
              <a:gd name="connsiteY46" fmla="*/ 4498848 h 5404104"/>
              <a:gd name="connsiteX47" fmla="*/ 1164750 w 2792450"/>
              <a:gd name="connsiteY47" fmla="*/ 4526280 h 5404104"/>
              <a:gd name="connsiteX48" fmla="*/ 1210470 w 2792450"/>
              <a:gd name="connsiteY48" fmla="*/ 4553712 h 5404104"/>
              <a:gd name="connsiteX49" fmla="*/ 1237902 w 2792450"/>
              <a:gd name="connsiteY49" fmla="*/ 4572000 h 5404104"/>
              <a:gd name="connsiteX50" fmla="*/ 1265334 w 2792450"/>
              <a:gd name="connsiteY50" fmla="*/ 4608576 h 5404104"/>
              <a:gd name="connsiteX51" fmla="*/ 1292766 w 2792450"/>
              <a:gd name="connsiteY51" fmla="*/ 4617720 h 5404104"/>
              <a:gd name="connsiteX52" fmla="*/ 1393350 w 2792450"/>
              <a:gd name="connsiteY52" fmla="*/ 4672584 h 5404104"/>
              <a:gd name="connsiteX53" fmla="*/ 1429926 w 2792450"/>
              <a:gd name="connsiteY53" fmla="*/ 4709160 h 5404104"/>
              <a:gd name="connsiteX54" fmla="*/ 1567086 w 2792450"/>
              <a:gd name="connsiteY54" fmla="*/ 4745736 h 5404104"/>
              <a:gd name="connsiteX55" fmla="*/ 1731678 w 2792450"/>
              <a:gd name="connsiteY55" fmla="*/ 4809744 h 5404104"/>
              <a:gd name="connsiteX56" fmla="*/ 1777398 w 2792450"/>
              <a:gd name="connsiteY56" fmla="*/ 4828032 h 5404104"/>
              <a:gd name="connsiteX57" fmla="*/ 1923702 w 2792450"/>
              <a:gd name="connsiteY57" fmla="*/ 4919472 h 5404104"/>
              <a:gd name="connsiteX58" fmla="*/ 2015142 w 2792450"/>
              <a:gd name="connsiteY58" fmla="*/ 4983480 h 5404104"/>
              <a:gd name="connsiteX59" fmla="*/ 2079150 w 2792450"/>
              <a:gd name="connsiteY59" fmla="*/ 5029200 h 5404104"/>
              <a:gd name="connsiteX60" fmla="*/ 2298606 w 2792450"/>
              <a:gd name="connsiteY60" fmla="*/ 5084064 h 5404104"/>
              <a:gd name="connsiteX61" fmla="*/ 2408334 w 2792450"/>
              <a:gd name="connsiteY61" fmla="*/ 5148072 h 5404104"/>
              <a:gd name="connsiteX62" fmla="*/ 2454054 w 2792450"/>
              <a:gd name="connsiteY62" fmla="*/ 5202936 h 5404104"/>
              <a:gd name="connsiteX63" fmla="*/ 2499774 w 2792450"/>
              <a:gd name="connsiteY63" fmla="*/ 5248656 h 5404104"/>
              <a:gd name="connsiteX64" fmla="*/ 2527206 w 2792450"/>
              <a:gd name="connsiteY64" fmla="*/ 5303520 h 5404104"/>
              <a:gd name="connsiteX65" fmla="*/ 2563782 w 2792450"/>
              <a:gd name="connsiteY65" fmla="*/ 5349240 h 5404104"/>
              <a:gd name="connsiteX66" fmla="*/ 2600358 w 2792450"/>
              <a:gd name="connsiteY66" fmla="*/ 5404104 h 5404104"/>
              <a:gd name="connsiteX67" fmla="*/ 2646078 w 2792450"/>
              <a:gd name="connsiteY67" fmla="*/ 5385816 h 5404104"/>
              <a:gd name="connsiteX68" fmla="*/ 2755806 w 2792450"/>
              <a:gd name="connsiteY68" fmla="*/ 5285232 h 5404104"/>
              <a:gd name="connsiteX69" fmla="*/ 2792382 w 2792450"/>
              <a:gd name="connsiteY69" fmla="*/ 5221224 h 5404104"/>
              <a:gd name="connsiteX70" fmla="*/ 2700942 w 2792450"/>
              <a:gd name="connsiteY70" fmla="*/ 5074920 h 5404104"/>
              <a:gd name="connsiteX71" fmla="*/ 2636934 w 2792450"/>
              <a:gd name="connsiteY71" fmla="*/ 5029200 h 5404104"/>
              <a:gd name="connsiteX72" fmla="*/ 2554638 w 2792450"/>
              <a:gd name="connsiteY72" fmla="*/ 4919472 h 5404104"/>
              <a:gd name="connsiteX73" fmla="*/ 2499774 w 2792450"/>
              <a:gd name="connsiteY73" fmla="*/ 4882896 h 5404104"/>
              <a:gd name="connsiteX74" fmla="*/ 2463198 w 2792450"/>
              <a:gd name="connsiteY74" fmla="*/ 4864608 h 5404104"/>
              <a:gd name="connsiteX75" fmla="*/ 2417478 w 2792450"/>
              <a:gd name="connsiteY75" fmla="*/ 4837176 h 5404104"/>
              <a:gd name="connsiteX76" fmla="*/ 2371758 w 2792450"/>
              <a:gd name="connsiteY76" fmla="*/ 4828032 h 5404104"/>
              <a:gd name="connsiteX77" fmla="*/ 2326038 w 2792450"/>
              <a:gd name="connsiteY77" fmla="*/ 4800600 h 5404104"/>
              <a:gd name="connsiteX78" fmla="*/ 2289462 w 2792450"/>
              <a:gd name="connsiteY78" fmla="*/ 4782312 h 5404104"/>
              <a:gd name="connsiteX79" fmla="*/ 2234598 w 2792450"/>
              <a:gd name="connsiteY79" fmla="*/ 4745736 h 5404104"/>
              <a:gd name="connsiteX80" fmla="*/ 2106582 w 2792450"/>
              <a:gd name="connsiteY80" fmla="*/ 4727448 h 5404104"/>
              <a:gd name="connsiteX81" fmla="*/ 1960278 w 2792450"/>
              <a:gd name="connsiteY81" fmla="*/ 4690872 h 5404104"/>
              <a:gd name="connsiteX82" fmla="*/ 1887126 w 2792450"/>
              <a:gd name="connsiteY82" fmla="*/ 4645152 h 5404104"/>
              <a:gd name="connsiteX83" fmla="*/ 1795686 w 2792450"/>
              <a:gd name="connsiteY83" fmla="*/ 4608576 h 5404104"/>
              <a:gd name="connsiteX84" fmla="*/ 1722534 w 2792450"/>
              <a:gd name="connsiteY84" fmla="*/ 4553712 h 5404104"/>
              <a:gd name="connsiteX85" fmla="*/ 1667670 w 2792450"/>
              <a:gd name="connsiteY85" fmla="*/ 4526280 h 5404104"/>
              <a:gd name="connsiteX86" fmla="*/ 1640238 w 2792450"/>
              <a:gd name="connsiteY86" fmla="*/ 4480560 h 5404104"/>
              <a:gd name="connsiteX87" fmla="*/ 1557942 w 2792450"/>
              <a:gd name="connsiteY87" fmla="*/ 4434840 h 5404104"/>
              <a:gd name="connsiteX88" fmla="*/ 1402494 w 2792450"/>
              <a:gd name="connsiteY88" fmla="*/ 4288536 h 5404104"/>
              <a:gd name="connsiteX89" fmla="*/ 1356774 w 2792450"/>
              <a:gd name="connsiteY89" fmla="*/ 4251960 h 5404104"/>
              <a:gd name="connsiteX90" fmla="*/ 1283622 w 2792450"/>
              <a:gd name="connsiteY90" fmla="*/ 4224528 h 5404104"/>
              <a:gd name="connsiteX91" fmla="*/ 1183038 w 2792450"/>
              <a:gd name="connsiteY91" fmla="*/ 4197096 h 5404104"/>
              <a:gd name="connsiteX92" fmla="*/ 1128174 w 2792450"/>
              <a:gd name="connsiteY92" fmla="*/ 4178808 h 5404104"/>
              <a:gd name="connsiteX93" fmla="*/ 1064166 w 2792450"/>
              <a:gd name="connsiteY93" fmla="*/ 4114800 h 5404104"/>
              <a:gd name="connsiteX94" fmla="*/ 1027590 w 2792450"/>
              <a:gd name="connsiteY94" fmla="*/ 4023360 h 5404104"/>
              <a:gd name="connsiteX95" fmla="*/ 981870 w 2792450"/>
              <a:gd name="connsiteY95" fmla="*/ 3931920 h 5404104"/>
              <a:gd name="connsiteX96" fmla="*/ 963582 w 2792450"/>
              <a:gd name="connsiteY96" fmla="*/ 3886200 h 5404104"/>
              <a:gd name="connsiteX97" fmla="*/ 817278 w 2792450"/>
              <a:gd name="connsiteY97" fmla="*/ 3721608 h 5404104"/>
              <a:gd name="connsiteX98" fmla="*/ 734982 w 2792450"/>
              <a:gd name="connsiteY98" fmla="*/ 3639312 h 5404104"/>
              <a:gd name="connsiteX99" fmla="*/ 670974 w 2792450"/>
              <a:gd name="connsiteY99" fmla="*/ 3538728 h 5404104"/>
              <a:gd name="connsiteX100" fmla="*/ 643542 w 2792450"/>
              <a:gd name="connsiteY100" fmla="*/ 3419856 h 5404104"/>
              <a:gd name="connsiteX101" fmla="*/ 552102 w 2792450"/>
              <a:gd name="connsiteY101" fmla="*/ 3172968 h 5404104"/>
              <a:gd name="connsiteX102" fmla="*/ 542958 w 2792450"/>
              <a:gd name="connsiteY102" fmla="*/ 3145536 h 5404104"/>
              <a:gd name="connsiteX103" fmla="*/ 506382 w 2792450"/>
              <a:gd name="connsiteY103" fmla="*/ 3081528 h 5404104"/>
              <a:gd name="connsiteX104" fmla="*/ 497238 w 2792450"/>
              <a:gd name="connsiteY104" fmla="*/ 3054096 h 5404104"/>
              <a:gd name="connsiteX105" fmla="*/ 478950 w 2792450"/>
              <a:gd name="connsiteY105" fmla="*/ 2953512 h 5404104"/>
              <a:gd name="connsiteX106" fmla="*/ 460662 w 2792450"/>
              <a:gd name="connsiteY106" fmla="*/ 2660904 h 5404104"/>
              <a:gd name="connsiteX107" fmla="*/ 396654 w 2792450"/>
              <a:gd name="connsiteY107" fmla="*/ 2532888 h 5404104"/>
              <a:gd name="connsiteX108" fmla="*/ 369222 w 2792450"/>
              <a:gd name="connsiteY108" fmla="*/ 2395728 h 5404104"/>
              <a:gd name="connsiteX109" fmla="*/ 378366 w 2792450"/>
              <a:gd name="connsiteY109" fmla="*/ 2304288 h 5404104"/>
              <a:gd name="connsiteX110" fmla="*/ 387510 w 2792450"/>
              <a:gd name="connsiteY110" fmla="*/ 2276856 h 5404104"/>
              <a:gd name="connsiteX111" fmla="*/ 396654 w 2792450"/>
              <a:gd name="connsiteY111" fmla="*/ 2212848 h 5404104"/>
              <a:gd name="connsiteX112" fmla="*/ 451518 w 2792450"/>
              <a:gd name="connsiteY112" fmla="*/ 2112264 h 5404104"/>
              <a:gd name="connsiteX113" fmla="*/ 469806 w 2792450"/>
              <a:gd name="connsiteY113" fmla="*/ 2057400 h 5404104"/>
              <a:gd name="connsiteX114" fmla="*/ 478950 w 2792450"/>
              <a:gd name="connsiteY114" fmla="*/ 1965960 h 5404104"/>
              <a:gd name="connsiteX115" fmla="*/ 478950 w 2792450"/>
              <a:gd name="connsiteY115" fmla="*/ 1828800 h 5404104"/>
              <a:gd name="connsiteX116" fmla="*/ 433230 w 2792450"/>
              <a:gd name="connsiteY116" fmla="*/ 1801368 h 5404104"/>
              <a:gd name="connsiteX117" fmla="*/ 387510 w 2792450"/>
              <a:gd name="connsiteY117" fmla="*/ 1627632 h 5404104"/>
              <a:gd name="connsiteX118" fmla="*/ 350934 w 2792450"/>
              <a:gd name="connsiteY118" fmla="*/ 1490472 h 5404104"/>
              <a:gd name="connsiteX119" fmla="*/ 332646 w 2792450"/>
              <a:gd name="connsiteY119" fmla="*/ 1453896 h 5404104"/>
              <a:gd name="connsiteX120" fmla="*/ 332646 w 2792450"/>
              <a:gd name="connsiteY120" fmla="*/ 1115568 h 5404104"/>
              <a:gd name="connsiteX121" fmla="*/ 360078 w 2792450"/>
              <a:gd name="connsiteY121" fmla="*/ 1069848 h 5404104"/>
              <a:gd name="connsiteX122" fmla="*/ 396654 w 2792450"/>
              <a:gd name="connsiteY122" fmla="*/ 978408 h 5404104"/>
              <a:gd name="connsiteX123" fmla="*/ 433230 w 2792450"/>
              <a:gd name="connsiteY123" fmla="*/ 896112 h 5404104"/>
              <a:gd name="connsiteX124" fmla="*/ 451518 w 2792450"/>
              <a:gd name="connsiteY124" fmla="*/ 822960 h 5404104"/>
              <a:gd name="connsiteX125" fmla="*/ 469806 w 2792450"/>
              <a:gd name="connsiteY125" fmla="*/ 749808 h 5404104"/>
              <a:gd name="connsiteX126" fmla="*/ 488094 w 2792450"/>
              <a:gd name="connsiteY126" fmla="*/ 694944 h 5404104"/>
              <a:gd name="connsiteX127" fmla="*/ 524670 w 2792450"/>
              <a:gd name="connsiteY127" fmla="*/ 676656 h 5404104"/>
              <a:gd name="connsiteX128" fmla="*/ 579534 w 2792450"/>
              <a:gd name="connsiteY128" fmla="*/ 649224 h 5404104"/>
              <a:gd name="connsiteX129" fmla="*/ 680118 w 2792450"/>
              <a:gd name="connsiteY129" fmla="*/ 585216 h 5404104"/>
              <a:gd name="connsiteX130" fmla="*/ 716694 w 2792450"/>
              <a:gd name="connsiteY130" fmla="*/ 566928 h 5404104"/>
              <a:gd name="connsiteX131" fmla="*/ 798990 w 2792450"/>
              <a:gd name="connsiteY131" fmla="*/ 557784 h 5404104"/>
              <a:gd name="connsiteX132" fmla="*/ 927006 w 2792450"/>
              <a:gd name="connsiteY132" fmla="*/ 530352 h 5404104"/>
              <a:gd name="connsiteX133" fmla="*/ 991014 w 2792450"/>
              <a:gd name="connsiteY133" fmla="*/ 493776 h 5404104"/>
              <a:gd name="connsiteX134" fmla="*/ 1045878 w 2792450"/>
              <a:gd name="connsiteY134" fmla="*/ 448056 h 5404104"/>
              <a:gd name="connsiteX135" fmla="*/ 1109886 w 2792450"/>
              <a:gd name="connsiteY135" fmla="*/ 365760 h 5404104"/>
              <a:gd name="connsiteX136" fmla="*/ 1155606 w 2792450"/>
              <a:gd name="connsiteY136" fmla="*/ 329184 h 5404104"/>
              <a:gd name="connsiteX137" fmla="*/ 1183038 w 2792450"/>
              <a:gd name="connsiteY137" fmla="*/ 274320 h 5404104"/>
              <a:gd name="connsiteX138" fmla="*/ 1219614 w 2792450"/>
              <a:gd name="connsiteY138" fmla="*/ 228600 h 5404104"/>
              <a:gd name="connsiteX139" fmla="*/ 1256190 w 2792450"/>
              <a:gd name="connsiteY139" fmla="*/ 128016 h 5404104"/>
              <a:gd name="connsiteX140" fmla="*/ 1228758 w 2792450"/>
              <a:gd name="connsiteY140" fmla="*/ 82296 h 5404104"/>
              <a:gd name="connsiteX141" fmla="*/ 1201326 w 2792450"/>
              <a:gd name="connsiteY141" fmla="*/ 64008 h 5404104"/>
              <a:gd name="connsiteX142" fmla="*/ 1128174 w 2792450"/>
              <a:gd name="connsiteY142" fmla="*/ 27432 h 5404104"/>
              <a:gd name="connsiteX143" fmla="*/ 1100742 w 2792450"/>
              <a:gd name="connsiteY143" fmla="*/ 9144 h 5404104"/>
              <a:gd name="connsiteX144" fmla="*/ 1064166 w 2792450"/>
              <a:gd name="connsiteY144" fmla="*/ 0 h 5404104"/>
              <a:gd name="connsiteX145" fmla="*/ 972726 w 2792450"/>
              <a:gd name="connsiteY145" fmla="*/ 9144 h 5404104"/>
              <a:gd name="connsiteX146" fmla="*/ 945294 w 2792450"/>
              <a:gd name="connsiteY146" fmla="*/ 54864 h 5404104"/>
              <a:gd name="connsiteX147" fmla="*/ 908718 w 2792450"/>
              <a:gd name="connsiteY147" fmla="*/ 82296 h 5404104"/>
              <a:gd name="connsiteX148" fmla="*/ 862998 w 2792450"/>
              <a:gd name="connsiteY148" fmla="*/ 109728 h 54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2792450" h="5404104">
                <a:moveTo>
                  <a:pt x="1027590" y="9144"/>
                </a:moveTo>
                <a:cubicBezTo>
                  <a:pt x="1012350" y="18288"/>
                  <a:pt x="996483" y="26460"/>
                  <a:pt x="981870" y="36576"/>
                </a:cubicBezTo>
                <a:cubicBezTo>
                  <a:pt x="956810" y="53926"/>
                  <a:pt x="939121" y="89268"/>
                  <a:pt x="908718" y="91440"/>
                </a:cubicBezTo>
                <a:lnTo>
                  <a:pt x="780702" y="100584"/>
                </a:lnTo>
                <a:cubicBezTo>
                  <a:pt x="753270" y="106680"/>
                  <a:pt x="725558" y="111631"/>
                  <a:pt x="698406" y="118872"/>
                </a:cubicBezTo>
                <a:cubicBezTo>
                  <a:pt x="659392" y="129276"/>
                  <a:pt x="623399" y="143759"/>
                  <a:pt x="588678" y="164592"/>
                </a:cubicBezTo>
                <a:cubicBezTo>
                  <a:pt x="575610" y="172433"/>
                  <a:pt x="561919" y="180367"/>
                  <a:pt x="552102" y="192024"/>
                </a:cubicBezTo>
                <a:cubicBezTo>
                  <a:pt x="392200" y="381907"/>
                  <a:pt x="509597" y="296314"/>
                  <a:pt x="369222" y="384048"/>
                </a:cubicBezTo>
                <a:cubicBezTo>
                  <a:pt x="363126" y="393192"/>
                  <a:pt x="356759" y="402161"/>
                  <a:pt x="350934" y="411480"/>
                </a:cubicBezTo>
                <a:cubicBezTo>
                  <a:pt x="341514" y="426551"/>
                  <a:pt x="333361" y="442412"/>
                  <a:pt x="323502" y="457200"/>
                </a:cubicBezTo>
                <a:cubicBezTo>
                  <a:pt x="315048" y="469880"/>
                  <a:pt x="305214" y="481584"/>
                  <a:pt x="296070" y="493776"/>
                </a:cubicBezTo>
                <a:cubicBezTo>
                  <a:pt x="293022" y="505968"/>
                  <a:pt x="296468" y="522173"/>
                  <a:pt x="286926" y="530352"/>
                </a:cubicBezTo>
                <a:cubicBezTo>
                  <a:pt x="262784" y="551045"/>
                  <a:pt x="169744" y="555564"/>
                  <a:pt x="149766" y="557784"/>
                </a:cubicBezTo>
                <a:cubicBezTo>
                  <a:pt x="125382" y="573024"/>
                  <a:pt x="101858" y="589735"/>
                  <a:pt x="76614" y="603504"/>
                </a:cubicBezTo>
                <a:cubicBezTo>
                  <a:pt x="68152" y="608119"/>
                  <a:pt x="55998" y="605832"/>
                  <a:pt x="49182" y="612648"/>
                </a:cubicBezTo>
                <a:cubicBezTo>
                  <a:pt x="42366" y="619464"/>
                  <a:pt x="43618" y="631131"/>
                  <a:pt x="40038" y="640080"/>
                </a:cubicBezTo>
                <a:cubicBezTo>
                  <a:pt x="31417" y="661633"/>
                  <a:pt x="21750" y="682752"/>
                  <a:pt x="12606" y="704088"/>
                </a:cubicBezTo>
                <a:cubicBezTo>
                  <a:pt x="-3737" y="818487"/>
                  <a:pt x="-4662" y="796583"/>
                  <a:pt x="12606" y="969264"/>
                </a:cubicBezTo>
                <a:cubicBezTo>
                  <a:pt x="15107" y="994274"/>
                  <a:pt x="25242" y="1017925"/>
                  <a:pt x="30894" y="1042416"/>
                </a:cubicBezTo>
                <a:cubicBezTo>
                  <a:pt x="34389" y="1057560"/>
                  <a:pt x="31417" y="1075204"/>
                  <a:pt x="40038" y="1088136"/>
                </a:cubicBezTo>
                <a:cubicBezTo>
                  <a:pt x="45385" y="1096156"/>
                  <a:pt x="58326" y="1094232"/>
                  <a:pt x="67470" y="1097280"/>
                </a:cubicBezTo>
                <a:cubicBezTo>
                  <a:pt x="88730" y="1150431"/>
                  <a:pt x="91520" y="1151433"/>
                  <a:pt x="104046" y="1216152"/>
                </a:cubicBezTo>
                <a:cubicBezTo>
                  <a:pt x="117567" y="1286012"/>
                  <a:pt x="123364" y="1357432"/>
                  <a:pt x="140622" y="1426464"/>
                </a:cubicBezTo>
                <a:cubicBezTo>
                  <a:pt x="146718" y="1450848"/>
                  <a:pt x="152297" y="1475367"/>
                  <a:pt x="158910" y="1499616"/>
                </a:cubicBezTo>
                <a:cubicBezTo>
                  <a:pt x="161446" y="1508915"/>
                  <a:pt x="166164" y="1517597"/>
                  <a:pt x="168054" y="1527048"/>
                </a:cubicBezTo>
                <a:cubicBezTo>
                  <a:pt x="197435" y="1673953"/>
                  <a:pt x="168855" y="1593058"/>
                  <a:pt x="204630" y="1682496"/>
                </a:cubicBezTo>
                <a:cubicBezTo>
                  <a:pt x="201582" y="1731264"/>
                  <a:pt x="200348" y="1780179"/>
                  <a:pt x="195486" y="1828800"/>
                </a:cubicBezTo>
                <a:cubicBezTo>
                  <a:pt x="193846" y="1845202"/>
                  <a:pt x="182768" y="1876098"/>
                  <a:pt x="177198" y="1892808"/>
                </a:cubicBezTo>
                <a:cubicBezTo>
                  <a:pt x="180246" y="2057400"/>
                  <a:pt x="187880" y="2221971"/>
                  <a:pt x="186342" y="2386584"/>
                </a:cubicBezTo>
                <a:cubicBezTo>
                  <a:pt x="184831" y="2548236"/>
                  <a:pt x="207262" y="2714384"/>
                  <a:pt x="168054" y="2871216"/>
                </a:cubicBezTo>
                <a:cubicBezTo>
                  <a:pt x="156245" y="2918454"/>
                  <a:pt x="165881" y="2897335"/>
                  <a:pt x="140622" y="2935224"/>
                </a:cubicBezTo>
                <a:cubicBezTo>
                  <a:pt x="132260" y="3018847"/>
                  <a:pt x="132689" y="3022155"/>
                  <a:pt x="122334" y="3099816"/>
                </a:cubicBezTo>
                <a:cubicBezTo>
                  <a:pt x="119486" y="3121180"/>
                  <a:pt x="117706" y="3142750"/>
                  <a:pt x="113190" y="3163824"/>
                </a:cubicBezTo>
                <a:cubicBezTo>
                  <a:pt x="108541" y="3185521"/>
                  <a:pt x="100284" y="3206305"/>
                  <a:pt x="94902" y="3227832"/>
                </a:cubicBezTo>
                <a:cubicBezTo>
                  <a:pt x="91133" y="3242910"/>
                  <a:pt x="88806" y="3258312"/>
                  <a:pt x="85758" y="3273552"/>
                </a:cubicBezTo>
                <a:cubicBezTo>
                  <a:pt x="91854" y="3380232"/>
                  <a:pt x="94985" y="3487123"/>
                  <a:pt x="104046" y="3593592"/>
                </a:cubicBezTo>
                <a:cubicBezTo>
                  <a:pt x="107190" y="3630539"/>
                  <a:pt x="111168" y="3667961"/>
                  <a:pt x="122334" y="3703320"/>
                </a:cubicBezTo>
                <a:cubicBezTo>
                  <a:pt x="129734" y="3726753"/>
                  <a:pt x="147920" y="3745349"/>
                  <a:pt x="158910" y="3767328"/>
                </a:cubicBezTo>
                <a:cubicBezTo>
                  <a:pt x="166251" y="3782009"/>
                  <a:pt x="167350" y="3799917"/>
                  <a:pt x="177198" y="3813048"/>
                </a:cubicBezTo>
                <a:cubicBezTo>
                  <a:pt x="195302" y="3837187"/>
                  <a:pt x="222357" y="3853494"/>
                  <a:pt x="241206" y="3877056"/>
                </a:cubicBezTo>
                <a:cubicBezTo>
                  <a:pt x="293571" y="3942512"/>
                  <a:pt x="276825" y="3954101"/>
                  <a:pt x="332646" y="4014216"/>
                </a:cubicBezTo>
                <a:cubicBezTo>
                  <a:pt x="402021" y="4088927"/>
                  <a:pt x="415685" y="4079737"/>
                  <a:pt x="506382" y="4133088"/>
                </a:cubicBezTo>
                <a:cubicBezTo>
                  <a:pt x="659624" y="4223231"/>
                  <a:pt x="474580" y="4114549"/>
                  <a:pt x="597822" y="4215384"/>
                </a:cubicBezTo>
                <a:cubicBezTo>
                  <a:pt x="616841" y="4230945"/>
                  <a:pt x="639851" y="4240970"/>
                  <a:pt x="661830" y="4251960"/>
                </a:cubicBezTo>
                <a:cubicBezTo>
                  <a:pt x="863718" y="4352904"/>
                  <a:pt x="809471" y="4328606"/>
                  <a:pt x="991014" y="4389120"/>
                </a:cubicBezTo>
                <a:cubicBezTo>
                  <a:pt x="1006254" y="4407408"/>
                  <a:pt x="1019186" y="4427898"/>
                  <a:pt x="1036734" y="4443984"/>
                </a:cubicBezTo>
                <a:cubicBezTo>
                  <a:pt x="1083657" y="4486997"/>
                  <a:pt x="1085031" y="4484467"/>
                  <a:pt x="1128174" y="4498848"/>
                </a:cubicBezTo>
                <a:cubicBezTo>
                  <a:pt x="1140366" y="4507992"/>
                  <a:pt x="1152070" y="4517826"/>
                  <a:pt x="1164750" y="4526280"/>
                </a:cubicBezTo>
                <a:cubicBezTo>
                  <a:pt x="1179538" y="4536139"/>
                  <a:pt x="1195399" y="4544292"/>
                  <a:pt x="1210470" y="4553712"/>
                </a:cubicBezTo>
                <a:cubicBezTo>
                  <a:pt x="1219789" y="4559537"/>
                  <a:pt x="1230131" y="4564229"/>
                  <a:pt x="1237902" y="4572000"/>
                </a:cubicBezTo>
                <a:cubicBezTo>
                  <a:pt x="1248678" y="4582776"/>
                  <a:pt x="1253626" y="4598820"/>
                  <a:pt x="1265334" y="4608576"/>
                </a:cubicBezTo>
                <a:cubicBezTo>
                  <a:pt x="1272739" y="4614746"/>
                  <a:pt x="1283907" y="4613923"/>
                  <a:pt x="1292766" y="4617720"/>
                </a:cubicBezTo>
                <a:cubicBezTo>
                  <a:pt x="1315369" y="4627407"/>
                  <a:pt x="1382320" y="4664562"/>
                  <a:pt x="1393350" y="4672584"/>
                </a:cubicBezTo>
                <a:cubicBezTo>
                  <a:pt x="1407294" y="4682725"/>
                  <a:pt x="1414035" y="4702469"/>
                  <a:pt x="1429926" y="4709160"/>
                </a:cubicBezTo>
                <a:cubicBezTo>
                  <a:pt x="1473536" y="4727522"/>
                  <a:pt x="1522197" y="4730773"/>
                  <a:pt x="1567086" y="4745736"/>
                </a:cubicBezTo>
                <a:cubicBezTo>
                  <a:pt x="1622932" y="4764351"/>
                  <a:pt x="1676859" y="4788293"/>
                  <a:pt x="1731678" y="4809744"/>
                </a:cubicBezTo>
                <a:cubicBezTo>
                  <a:pt x="1746963" y="4815725"/>
                  <a:pt x="1764442" y="4817955"/>
                  <a:pt x="1777398" y="4828032"/>
                </a:cubicBezTo>
                <a:cubicBezTo>
                  <a:pt x="1878017" y="4906291"/>
                  <a:pt x="1827751" y="4878350"/>
                  <a:pt x="1923702" y="4919472"/>
                </a:cubicBezTo>
                <a:cubicBezTo>
                  <a:pt x="1992517" y="4988287"/>
                  <a:pt x="1923770" y="4927251"/>
                  <a:pt x="2015142" y="4983480"/>
                </a:cubicBezTo>
                <a:cubicBezTo>
                  <a:pt x="2037472" y="4997222"/>
                  <a:pt x="2055426" y="5018036"/>
                  <a:pt x="2079150" y="5029200"/>
                </a:cubicBezTo>
                <a:cubicBezTo>
                  <a:pt x="2123709" y="5050169"/>
                  <a:pt x="2261092" y="5076025"/>
                  <a:pt x="2298606" y="5084064"/>
                </a:cubicBezTo>
                <a:cubicBezTo>
                  <a:pt x="2335182" y="5105400"/>
                  <a:pt x="2374698" y="5122350"/>
                  <a:pt x="2408334" y="5148072"/>
                </a:cubicBezTo>
                <a:cubicBezTo>
                  <a:pt x="2427244" y="5162533"/>
                  <a:pt x="2438041" y="5185321"/>
                  <a:pt x="2454054" y="5202936"/>
                </a:cubicBezTo>
                <a:cubicBezTo>
                  <a:pt x="2468552" y="5218884"/>
                  <a:pt x="2487097" y="5231226"/>
                  <a:pt x="2499774" y="5248656"/>
                </a:cubicBezTo>
                <a:cubicBezTo>
                  <a:pt x="2511800" y="5265192"/>
                  <a:pt x="2516229" y="5286270"/>
                  <a:pt x="2527206" y="5303520"/>
                </a:cubicBezTo>
                <a:cubicBezTo>
                  <a:pt x="2537684" y="5319986"/>
                  <a:pt x="2551590" y="5334000"/>
                  <a:pt x="2563782" y="5349240"/>
                </a:cubicBezTo>
                <a:cubicBezTo>
                  <a:pt x="2568370" y="5367593"/>
                  <a:pt x="2568784" y="5404104"/>
                  <a:pt x="2600358" y="5404104"/>
                </a:cubicBezTo>
                <a:cubicBezTo>
                  <a:pt x="2616772" y="5404104"/>
                  <a:pt x="2630838" y="5391912"/>
                  <a:pt x="2646078" y="5385816"/>
                </a:cubicBezTo>
                <a:cubicBezTo>
                  <a:pt x="2682654" y="5352288"/>
                  <a:pt x="2722842" y="5322317"/>
                  <a:pt x="2755806" y="5285232"/>
                </a:cubicBezTo>
                <a:cubicBezTo>
                  <a:pt x="2772132" y="5266865"/>
                  <a:pt x="2793825" y="5245755"/>
                  <a:pt x="2792382" y="5221224"/>
                </a:cubicBezTo>
                <a:cubicBezTo>
                  <a:pt x="2790288" y="5185633"/>
                  <a:pt x="2730565" y="5102074"/>
                  <a:pt x="2700942" y="5074920"/>
                </a:cubicBezTo>
                <a:cubicBezTo>
                  <a:pt x="2681614" y="5057203"/>
                  <a:pt x="2654904" y="5048293"/>
                  <a:pt x="2636934" y="5029200"/>
                </a:cubicBezTo>
                <a:cubicBezTo>
                  <a:pt x="2605599" y="4995907"/>
                  <a:pt x="2583199" y="4955173"/>
                  <a:pt x="2554638" y="4919472"/>
                </a:cubicBezTo>
                <a:cubicBezTo>
                  <a:pt x="2524638" y="4881972"/>
                  <a:pt x="2536308" y="4898553"/>
                  <a:pt x="2499774" y="4882896"/>
                </a:cubicBezTo>
                <a:cubicBezTo>
                  <a:pt x="2487245" y="4877526"/>
                  <a:pt x="2475114" y="4871228"/>
                  <a:pt x="2463198" y="4864608"/>
                </a:cubicBezTo>
                <a:cubicBezTo>
                  <a:pt x="2447662" y="4855977"/>
                  <a:pt x="2433980" y="4843777"/>
                  <a:pt x="2417478" y="4837176"/>
                </a:cubicBezTo>
                <a:cubicBezTo>
                  <a:pt x="2403048" y="4831404"/>
                  <a:pt x="2386998" y="4831080"/>
                  <a:pt x="2371758" y="4828032"/>
                </a:cubicBezTo>
                <a:cubicBezTo>
                  <a:pt x="2356518" y="4818888"/>
                  <a:pt x="2341574" y="4809231"/>
                  <a:pt x="2326038" y="4800600"/>
                </a:cubicBezTo>
                <a:cubicBezTo>
                  <a:pt x="2314122" y="4793980"/>
                  <a:pt x="2301151" y="4789325"/>
                  <a:pt x="2289462" y="4782312"/>
                </a:cubicBezTo>
                <a:cubicBezTo>
                  <a:pt x="2270615" y="4771004"/>
                  <a:pt x="2255650" y="4752052"/>
                  <a:pt x="2234598" y="4745736"/>
                </a:cubicBezTo>
                <a:cubicBezTo>
                  <a:pt x="2193311" y="4733350"/>
                  <a:pt x="2148661" y="4736799"/>
                  <a:pt x="2106582" y="4727448"/>
                </a:cubicBezTo>
                <a:cubicBezTo>
                  <a:pt x="2002625" y="4704346"/>
                  <a:pt x="2051306" y="4716880"/>
                  <a:pt x="1960278" y="4690872"/>
                </a:cubicBezTo>
                <a:cubicBezTo>
                  <a:pt x="1935894" y="4675632"/>
                  <a:pt x="1912845" y="4658012"/>
                  <a:pt x="1887126" y="4645152"/>
                </a:cubicBezTo>
                <a:cubicBezTo>
                  <a:pt x="1857764" y="4630471"/>
                  <a:pt x="1824383" y="4624519"/>
                  <a:pt x="1795686" y="4608576"/>
                </a:cubicBezTo>
                <a:cubicBezTo>
                  <a:pt x="1769042" y="4593774"/>
                  <a:pt x="1748173" y="4570194"/>
                  <a:pt x="1722534" y="4553712"/>
                </a:cubicBezTo>
                <a:cubicBezTo>
                  <a:pt x="1705335" y="4542655"/>
                  <a:pt x="1685958" y="4535424"/>
                  <a:pt x="1667670" y="4526280"/>
                </a:cubicBezTo>
                <a:cubicBezTo>
                  <a:pt x="1658526" y="4511040"/>
                  <a:pt x="1651804" y="4494054"/>
                  <a:pt x="1640238" y="4480560"/>
                </a:cubicBezTo>
                <a:cubicBezTo>
                  <a:pt x="1628352" y="4466693"/>
                  <a:pt x="1562059" y="4437859"/>
                  <a:pt x="1557942" y="4434840"/>
                </a:cubicBezTo>
                <a:cubicBezTo>
                  <a:pt x="1495707" y="4389201"/>
                  <a:pt x="1458534" y="4340265"/>
                  <a:pt x="1402494" y="4288536"/>
                </a:cubicBezTo>
                <a:cubicBezTo>
                  <a:pt x="1388153" y="4275298"/>
                  <a:pt x="1373958" y="4261213"/>
                  <a:pt x="1356774" y="4251960"/>
                </a:cubicBezTo>
                <a:cubicBezTo>
                  <a:pt x="1333845" y="4239613"/>
                  <a:pt x="1308455" y="4232370"/>
                  <a:pt x="1283622" y="4224528"/>
                </a:cubicBezTo>
                <a:cubicBezTo>
                  <a:pt x="1250483" y="4214063"/>
                  <a:pt x="1216378" y="4206902"/>
                  <a:pt x="1183038" y="4197096"/>
                </a:cubicBezTo>
                <a:cubicBezTo>
                  <a:pt x="1164544" y="4191657"/>
                  <a:pt x="1146462" y="4184904"/>
                  <a:pt x="1128174" y="4178808"/>
                </a:cubicBezTo>
                <a:cubicBezTo>
                  <a:pt x="1106838" y="4157472"/>
                  <a:pt x="1080558" y="4140133"/>
                  <a:pt x="1064166" y="4114800"/>
                </a:cubicBezTo>
                <a:cubicBezTo>
                  <a:pt x="1046332" y="4087239"/>
                  <a:pt x="1041061" y="4053297"/>
                  <a:pt x="1027590" y="4023360"/>
                </a:cubicBezTo>
                <a:cubicBezTo>
                  <a:pt x="1013606" y="3992284"/>
                  <a:pt x="996281" y="3962801"/>
                  <a:pt x="981870" y="3931920"/>
                </a:cubicBezTo>
                <a:cubicBezTo>
                  <a:pt x="974929" y="3917046"/>
                  <a:pt x="973698" y="3899126"/>
                  <a:pt x="963582" y="3886200"/>
                </a:cubicBezTo>
                <a:cubicBezTo>
                  <a:pt x="918342" y="3828393"/>
                  <a:pt x="867150" y="3775470"/>
                  <a:pt x="817278" y="3721608"/>
                </a:cubicBezTo>
                <a:cubicBezTo>
                  <a:pt x="790921" y="3693142"/>
                  <a:pt x="759217" y="3669606"/>
                  <a:pt x="734982" y="3639312"/>
                </a:cubicBezTo>
                <a:cubicBezTo>
                  <a:pt x="710156" y="3608279"/>
                  <a:pt x="692310" y="3572256"/>
                  <a:pt x="670974" y="3538728"/>
                </a:cubicBezTo>
                <a:cubicBezTo>
                  <a:pt x="661830" y="3499104"/>
                  <a:pt x="655227" y="3458806"/>
                  <a:pt x="643542" y="3419856"/>
                </a:cubicBezTo>
                <a:cubicBezTo>
                  <a:pt x="609602" y="3306724"/>
                  <a:pt x="590057" y="3271651"/>
                  <a:pt x="552102" y="3172968"/>
                </a:cubicBezTo>
                <a:cubicBezTo>
                  <a:pt x="548642" y="3163972"/>
                  <a:pt x="546755" y="3154395"/>
                  <a:pt x="542958" y="3145536"/>
                </a:cubicBezTo>
                <a:cubicBezTo>
                  <a:pt x="494865" y="3033319"/>
                  <a:pt x="552298" y="3173360"/>
                  <a:pt x="506382" y="3081528"/>
                </a:cubicBezTo>
                <a:cubicBezTo>
                  <a:pt x="502071" y="3072907"/>
                  <a:pt x="499886" y="3063364"/>
                  <a:pt x="497238" y="3054096"/>
                </a:cubicBezTo>
                <a:cubicBezTo>
                  <a:pt x="484920" y="3010982"/>
                  <a:pt x="486350" y="3005314"/>
                  <a:pt x="478950" y="2953512"/>
                </a:cubicBezTo>
                <a:cubicBezTo>
                  <a:pt x="472854" y="2855976"/>
                  <a:pt x="479427" y="2756812"/>
                  <a:pt x="460662" y="2660904"/>
                </a:cubicBezTo>
                <a:cubicBezTo>
                  <a:pt x="451501" y="2614083"/>
                  <a:pt x="414718" y="2577045"/>
                  <a:pt x="396654" y="2532888"/>
                </a:cubicBezTo>
                <a:cubicBezTo>
                  <a:pt x="381168" y="2495034"/>
                  <a:pt x="375035" y="2436421"/>
                  <a:pt x="369222" y="2395728"/>
                </a:cubicBezTo>
                <a:cubicBezTo>
                  <a:pt x="372270" y="2365248"/>
                  <a:pt x="373708" y="2334564"/>
                  <a:pt x="378366" y="2304288"/>
                </a:cubicBezTo>
                <a:cubicBezTo>
                  <a:pt x="379832" y="2294761"/>
                  <a:pt x="385620" y="2286307"/>
                  <a:pt x="387510" y="2276856"/>
                </a:cubicBezTo>
                <a:cubicBezTo>
                  <a:pt x="391737" y="2255722"/>
                  <a:pt x="390316" y="2233448"/>
                  <a:pt x="396654" y="2212848"/>
                </a:cubicBezTo>
                <a:cubicBezTo>
                  <a:pt x="412092" y="2162674"/>
                  <a:pt x="430900" y="2157623"/>
                  <a:pt x="451518" y="2112264"/>
                </a:cubicBezTo>
                <a:cubicBezTo>
                  <a:pt x="459495" y="2094715"/>
                  <a:pt x="463710" y="2075688"/>
                  <a:pt x="469806" y="2057400"/>
                </a:cubicBezTo>
                <a:cubicBezTo>
                  <a:pt x="472854" y="2026920"/>
                  <a:pt x="475151" y="1996355"/>
                  <a:pt x="478950" y="1965960"/>
                </a:cubicBezTo>
                <a:cubicBezTo>
                  <a:pt x="484633" y="1920497"/>
                  <a:pt x="502049" y="1874998"/>
                  <a:pt x="478950" y="1828800"/>
                </a:cubicBezTo>
                <a:cubicBezTo>
                  <a:pt x="471002" y="1812904"/>
                  <a:pt x="448470" y="1810512"/>
                  <a:pt x="433230" y="1801368"/>
                </a:cubicBezTo>
                <a:cubicBezTo>
                  <a:pt x="367732" y="1719496"/>
                  <a:pt x="402860" y="1781135"/>
                  <a:pt x="387510" y="1627632"/>
                </a:cubicBezTo>
                <a:cubicBezTo>
                  <a:pt x="383230" y="1584828"/>
                  <a:pt x="369229" y="1527063"/>
                  <a:pt x="350934" y="1490472"/>
                </a:cubicBezTo>
                <a:lnTo>
                  <a:pt x="332646" y="1453896"/>
                </a:lnTo>
                <a:cubicBezTo>
                  <a:pt x="325820" y="1337858"/>
                  <a:pt x="313969" y="1232297"/>
                  <a:pt x="332646" y="1115568"/>
                </a:cubicBezTo>
                <a:cubicBezTo>
                  <a:pt x="335454" y="1098018"/>
                  <a:pt x="350934" y="1085088"/>
                  <a:pt x="360078" y="1069848"/>
                </a:cubicBezTo>
                <a:cubicBezTo>
                  <a:pt x="387624" y="932116"/>
                  <a:pt x="344168" y="1122745"/>
                  <a:pt x="396654" y="978408"/>
                </a:cubicBezTo>
                <a:cubicBezTo>
                  <a:pt x="428854" y="889858"/>
                  <a:pt x="378090" y="951252"/>
                  <a:pt x="433230" y="896112"/>
                </a:cubicBezTo>
                <a:lnTo>
                  <a:pt x="451518" y="822960"/>
                </a:lnTo>
                <a:cubicBezTo>
                  <a:pt x="457614" y="798576"/>
                  <a:pt x="461858" y="773653"/>
                  <a:pt x="469806" y="749808"/>
                </a:cubicBezTo>
                <a:cubicBezTo>
                  <a:pt x="475902" y="731520"/>
                  <a:pt x="476528" y="710366"/>
                  <a:pt x="488094" y="694944"/>
                </a:cubicBezTo>
                <a:cubicBezTo>
                  <a:pt x="496273" y="684039"/>
                  <a:pt x="512835" y="683419"/>
                  <a:pt x="524670" y="676656"/>
                </a:cubicBezTo>
                <a:cubicBezTo>
                  <a:pt x="574303" y="648295"/>
                  <a:pt x="529239" y="665989"/>
                  <a:pt x="579534" y="649224"/>
                </a:cubicBezTo>
                <a:cubicBezTo>
                  <a:pt x="635349" y="593409"/>
                  <a:pt x="596459" y="623243"/>
                  <a:pt x="680118" y="585216"/>
                </a:cubicBezTo>
                <a:cubicBezTo>
                  <a:pt x="692527" y="579575"/>
                  <a:pt x="703412" y="569993"/>
                  <a:pt x="716694" y="566928"/>
                </a:cubicBezTo>
                <a:cubicBezTo>
                  <a:pt x="743588" y="560722"/>
                  <a:pt x="771695" y="561878"/>
                  <a:pt x="798990" y="557784"/>
                </a:cubicBezTo>
                <a:cubicBezTo>
                  <a:pt x="889955" y="544139"/>
                  <a:pt x="872648" y="548471"/>
                  <a:pt x="927006" y="530352"/>
                </a:cubicBezTo>
                <a:cubicBezTo>
                  <a:pt x="1007552" y="449806"/>
                  <a:pt x="898911" y="549038"/>
                  <a:pt x="991014" y="493776"/>
                </a:cubicBezTo>
                <a:cubicBezTo>
                  <a:pt x="1011427" y="481528"/>
                  <a:pt x="1028085" y="463872"/>
                  <a:pt x="1045878" y="448056"/>
                </a:cubicBezTo>
                <a:cubicBezTo>
                  <a:pt x="1112409" y="388917"/>
                  <a:pt x="1026097" y="458859"/>
                  <a:pt x="1109886" y="365760"/>
                </a:cubicBezTo>
                <a:cubicBezTo>
                  <a:pt x="1122942" y="351253"/>
                  <a:pt x="1140366" y="341376"/>
                  <a:pt x="1155606" y="329184"/>
                </a:cubicBezTo>
                <a:cubicBezTo>
                  <a:pt x="1164750" y="310896"/>
                  <a:pt x="1172061" y="291570"/>
                  <a:pt x="1183038" y="274320"/>
                </a:cubicBezTo>
                <a:cubicBezTo>
                  <a:pt x="1193516" y="257854"/>
                  <a:pt x="1209780" y="245458"/>
                  <a:pt x="1219614" y="228600"/>
                </a:cubicBezTo>
                <a:cubicBezTo>
                  <a:pt x="1243226" y="188122"/>
                  <a:pt x="1246164" y="168119"/>
                  <a:pt x="1256190" y="128016"/>
                </a:cubicBezTo>
                <a:cubicBezTo>
                  <a:pt x="1247046" y="112776"/>
                  <a:pt x="1240324" y="95790"/>
                  <a:pt x="1228758" y="82296"/>
                </a:cubicBezTo>
                <a:cubicBezTo>
                  <a:pt x="1221606" y="73952"/>
                  <a:pt x="1210974" y="69270"/>
                  <a:pt x="1201326" y="64008"/>
                </a:cubicBezTo>
                <a:cubicBezTo>
                  <a:pt x="1177393" y="50953"/>
                  <a:pt x="1150857" y="42554"/>
                  <a:pt x="1128174" y="27432"/>
                </a:cubicBezTo>
                <a:cubicBezTo>
                  <a:pt x="1119030" y="21336"/>
                  <a:pt x="1110843" y="13473"/>
                  <a:pt x="1100742" y="9144"/>
                </a:cubicBezTo>
                <a:cubicBezTo>
                  <a:pt x="1089191" y="4194"/>
                  <a:pt x="1076358" y="3048"/>
                  <a:pt x="1064166" y="0"/>
                </a:cubicBezTo>
                <a:cubicBezTo>
                  <a:pt x="1033686" y="3048"/>
                  <a:pt x="1000539" y="-3693"/>
                  <a:pt x="972726" y="9144"/>
                </a:cubicBezTo>
                <a:cubicBezTo>
                  <a:pt x="956589" y="16592"/>
                  <a:pt x="956997" y="41489"/>
                  <a:pt x="945294" y="54864"/>
                </a:cubicBezTo>
                <a:cubicBezTo>
                  <a:pt x="935258" y="66333"/>
                  <a:pt x="921119" y="73438"/>
                  <a:pt x="908718" y="82296"/>
                </a:cubicBezTo>
                <a:cubicBezTo>
                  <a:pt x="882971" y="100686"/>
                  <a:pt x="886553" y="97950"/>
                  <a:pt x="862998" y="109728"/>
                </a:cubicBezTo>
              </a:path>
            </a:pathLst>
          </a:custGeom>
          <a:solidFill>
            <a:srgbClr val="00B050">
              <a:alpha val="21000"/>
            </a:srgbClr>
          </a:solidFill>
          <a:ln w="25400">
            <a:solidFill>
              <a:srgbClr val="00B050"/>
            </a:solidFill>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4" name="Picture 243" descr="\documentclass{article}&#10;\usepackage{amsmath,amssymb}&#10;\pagestyle{empty}&#10;\begin{document}&#10;&#10;$\mathbb{P}(\tau)$&#10;&#10;\end{document}" title="IguanaTex Bitmap Display">
            <a:extLst>
              <a:ext uri="{FF2B5EF4-FFF2-40B4-BE49-F238E27FC236}">
                <a16:creationId xmlns:a16="http://schemas.microsoft.com/office/drawing/2014/main" id="{2BCAFA51-F4F5-714C-BF76-A3BAF546EF8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3117802" y="4067541"/>
            <a:ext cx="374408" cy="205679"/>
          </a:xfrm>
          <a:prstGeom prst="rect">
            <a:avLst/>
          </a:prstGeom>
        </p:spPr>
      </p:pic>
      <p:sp>
        <p:nvSpPr>
          <p:cNvPr id="3" name="TextBox 2">
            <a:extLst>
              <a:ext uri="{FF2B5EF4-FFF2-40B4-BE49-F238E27FC236}">
                <a16:creationId xmlns:a16="http://schemas.microsoft.com/office/drawing/2014/main" id="{2FDAAE4B-D54F-8E96-5375-F387D4E60BC2}"/>
              </a:ext>
            </a:extLst>
          </p:cNvPr>
          <p:cNvSpPr txBox="1"/>
          <p:nvPr/>
        </p:nvSpPr>
        <p:spPr>
          <a:xfrm>
            <a:off x="11890314" y="1322152"/>
            <a:ext cx="301686" cy="369332"/>
          </a:xfrm>
          <a:prstGeom prst="rect">
            <a:avLst/>
          </a:prstGeom>
          <a:noFill/>
        </p:spPr>
        <p:txBody>
          <a:bodyPr wrap="none" rtlCol="0">
            <a:spAutoFit/>
          </a:bodyPr>
          <a:lstStyle/>
          <a:p>
            <a:r>
              <a:rPr lang="en-US" dirty="0"/>
              <a:t>0</a:t>
            </a:r>
          </a:p>
        </p:txBody>
      </p:sp>
      <p:sp>
        <p:nvSpPr>
          <p:cNvPr id="4" name="TextBox 3">
            <a:extLst>
              <a:ext uri="{FF2B5EF4-FFF2-40B4-BE49-F238E27FC236}">
                <a16:creationId xmlns:a16="http://schemas.microsoft.com/office/drawing/2014/main" id="{9FE489DF-43FB-5D9F-568D-E3596104B630}"/>
              </a:ext>
            </a:extLst>
          </p:cNvPr>
          <p:cNvSpPr txBox="1"/>
          <p:nvPr/>
        </p:nvSpPr>
        <p:spPr>
          <a:xfrm>
            <a:off x="11896855" y="1915944"/>
            <a:ext cx="301686" cy="369332"/>
          </a:xfrm>
          <a:prstGeom prst="rect">
            <a:avLst/>
          </a:prstGeom>
          <a:noFill/>
        </p:spPr>
        <p:txBody>
          <a:bodyPr wrap="none" rtlCol="0">
            <a:spAutoFit/>
          </a:bodyPr>
          <a:lstStyle/>
          <a:p>
            <a:r>
              <a:rPr lang="en-US" dirty="0"/>
              <a:t>1</a:t>
            </a:r>
          </a:p>
        </p:txBody>
      </p:sp>
      <p:sp>
        <p:nvSpPr>
          <p:cNvPr id="5" name="TextBox 4">
            <a:extLst>
              <a:ext uri="{FF2B5EF4-FFF2-40B4-BE49-F238E27FC236}">
                <a16:creationId xmlns:a16="http://schemas.microsoft.com/office/drawing/2014/main" id="{03FB5B1B-1F23-21D6-7AB8-21BCF813C1CD}"/>
              </a:ext>
            </a:extLst>
          </p:cNvPr>
          <p:cNvSpPr txBox="1"/>
          <p:nvPr/>
        </p:nvSpPr>
        <p:spPr>
          <a:xfrm>
            <a:off x="11894954" y="3120400"/>
            <a:ext cx="261610" cy="369332"/>
          </a:xfrm>
          <a:prstGeom prst="rect">
            <a:avLst/>
          </a:prstGeom>
          <a:noFill/>
        </p:spPr>
        <p:txBody>
          <a:bodyPr wrap="none" rtlCol="0">
            <a:spAutoFit/>
          </a:bodyPr>
          <a:lstStyle/>
          <a:p>
            <a:r>
              <a:rPr lang="en-US" dirty="0"/>
              <a:t>t</a:t>
            </a:r>
          </a:p>
        </p:txBody>
      </p:sp>
      <p:sp>
        <p:nvSpPr>
          <p:cNvPr id="6" name="TextBox 5">
            <a:extLst>
              <a:ext uri="{FF2B5EF4-FFF2-40B4-BE49-F238E27FC236}">
                <a16:creationId xmlns:a16="http://schemas.microsoft.com/office/drawing/2014/main" id="{1160FA34-4CDC-B617-3B6E-B4F72E9E9D5E}"/>
              </a:ext>
            </a:extLst>
          </p:cNvPr>
          <p:cNvSpPr txBox="1"/>
          <p:nvPr/>
        </p:nvSpPr>
        <p:spPr>
          <a:xfrm>
            <a:off x="11768706" y="3619910"/>
            <a:ext cx="494046" cy="369332"/>
          </a:xfrm>
          <a:prstGeom prst="rect">
            <a:avLst/>
          </a:prstGeom>
          <a:noFill/>
        </p:spPr>
        <p:txBody>
          <a:bodyPr wrap="none" rtlCol="0">
            <a:spAutoFit/>
          </a:bodyPr>
          <a:lstStyle/>
          <a:p>
            <a:r>
              <a:rPr lang="en-US" dirty="0"/>
              <a:t>t+1</a:t>
            </a:r>
          </a:p>
        </p:txBody>
      </p:sp>
      <p:sp>
        <p:nvSpPr>
          <p:cNvPr id="7" name="TextBox 6">
            <a:extLst>
              <a:ext uri="{FF2B5EF4-FFF2-40B4-BE49-F238E27FC236}">
                <a16:creationId xmlns:a16="http://schemas.microsoft.com/office/drawing/2014/main" id="{A8265AE7-3F5F-11AB-ECF4-589534760295}"/>
              </a:ext>
            </a:extLst>
          </p:cNvPr>
          <p:cNvSpPr txBox="1"/>
          <p:nvPr/>
        </p:nvSpPr>
        <p:spPr>
          <a:xfrm>
            <a:off x="11767812" y="4284570"/>
            <a:ext cx="494046" cy="369332"/>
          </a:xfrm>
          <a:prstGeom prst="rect">
            <a:avLst/>
          </a:prstGeom>
          <a:noFill/>
        </p:spPr>
        <p:txBody>
          <a:bodyPr wrap="none" rtlCol="0">
            <a:spAutoFit/>
          </a:bodyPr>
          <a:lstStyle/>
          <a:p>
            <a:r>
              <a:rPr lang="en-US" dirty="0"/>
              <a:t>t+2</a:t>
            </a:r>
          </a:p>
        </p:txBody>
      </p:sp>
      <p:sp>
        <p:nvSpPr>
          <p:cNvPr id="9" name="TextBox 8">
            <a:extLst>
              <a:ext uri="{FF2B5EF4-FFF2-40B4-BE49-F238E27FC236}">
                <a16:creationId xmlns:a16="http://schemas.microsoft.com/office/drawing/2014/main" id="{08EB968B-B0F2-25C5-CDBB-CE721D300FEF}"/>
              </a:ext>
            </a:extLst>
          </p:cNvPr>
          <p:cNvSpPr txBox="1"/>
          <p:nvPr/>
        </p:nvSpPr>
        <p:spPr>
          <a:xfrm>
            <a:off x="11738464" y="5317525"/>
            <a:ext cx="484428" cy="369332"/>
          </a:xfrm>
          <a:prstGeom prst="rect">
            <a:avLst/>
          </a:prstGeom>
          <a:noFill/>
        </p:spPr>
        <p:txBody>
          <a:bodyPr wrap="none" rtlCol="0">
            <a:spAutoFit/>
          </a:bodyPr>
          <a:lstStyle/>
          <a:p>
            <a:r>
              <a:rPr lang="en-US" dirty="0"/>
              <a:t>T-1</a:t>
            </a:r>
          </a:p>
        </p:txBody>
      </p:sp>
      <p:sp>
        <p:nvSpPr>
          <p:cNvPr id="12" name="TextBox 11">
            <a:extLst>
              <a:ext uri="{FF2B5EF4-FFF2-40B4-BE49-F238E27FC236}">
                <a16:creationId xmlns:a16="http://schemas.microsoft.com/office/drawing/2014/main" id="{6A73F0B7-2CC2-2E73-BC86-1851C6F403F9}"/>
              </a:ext>
            </a:extLst>
          </p:cNvPr>
          <p:cNvSpPr txBox="1"/>
          <p:nvPr/>
        </p:nvSpPr>
        <p:spPr>
          <a:xfrm>
            <a:off x="11771168" y="6002450"/>
            <a:ext cx="296876" cy="369332"/>
          </a:xfrm>
          <a:prstGeom prst="rect">
            <a:avLst/>
          </a:prstGeom>
          <a:noFill/>
        </p:spPr>
        <p:txBody>
          <a:bodyPr wrap="none" rtlCol="0">
            <a:spAutoFit/>
          </a:bodyPr>
          <a:lstStyle/>
          <a:p>
            <a:r>
              <a:rPr lang="en-US" dirty="0"/>
              <a:t>T</a:t>
            </a:r>
          </a:p>
        </p:txBody>
      </p:sp>
      <p:sp>
        <p:nvSpPr>
          <p:cNvPr id="14" name="TextBox 13">
            <a:extLst>
              <a:ext uri="{FF2B5EF4-FFF2-40B4-BE49-F238E27FC236}">
                <a16:creationId xmlns:a16="http://schemas.microsoft.com/office/drawing/2014/main" id="{EE41C4A5-BC64-EB77-FA02-E9C5C4E14D45}"/>
              </a:ext>
            </a:extLst>
          </p:cNvPr>
          <p:cNvSpPr txBox="1"/>
          <p:nvPr/>
        </p:nvSpPr>
        <p:spPr>
          <a:xfrm rot="5400000">
            <a:off x="8421846" y="2689380"/>
            <a:ext cx="617477"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2CB13D10-B509-1A8C-9782-73E9B9345399}"/>
              </a:ext>
            </a:extLst>
          </p:cNvPr>
          <p:cNvSpPr txBox="1"/>
          <p:nvPr/>
        </p:nvSpPr>
        <p:spPr>
          <a:xfrm rot="5400000">
            <a:off x="8335549" y="4987824"/>
            <a:ext cx="617477" cy="369332"/>
          </a:xfrm>
          <a:prstGeom prst="rect">
            <a:avLst/>
          </a:prstGeom>
          <a:noFill/>
        </p:spPr>
        <p:txBody>
          <a:bodyPr wrap="none" rtlCol="0">
            <a:spAutoFit/>
          </a:bodyPr>
          <a:lstStyle/>
          <a:p>
            <a:r>
              <a:rPr lang="en-US" dirty="0"/>
              <a:t>……..</a:t>
            </a:r>
          </a:p>
        </p:txBody>
      </p:sp>
      <p:sp>
        <p:nvSpPr>
          <p:cNvPr id="18" name="TextBox 17">
            <a:extLst>
              <a:ext uri="{FF2B5EF4-FFF2-40B4-BE49-F238E27FC236}">
                <a16:creationId xmlns:a16="http://schemas.microsoft.com/office/drawing/2014/main" id="{47588854-1129-0D06-2D54-3C69D72FA5B1}"/>
              </a:ext>
            </a:extLst>
          </p:cNvPr>
          <p:cNvSpPr txBox="1"/>
          <p:nvPr/>
        </p:nvSpPr>
        <p:spPr>
          <a:xfrm rot="5400000">
            <a:off x="9645288" y="2664770"/>
            <a:ext cx="617477"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C0073E6F-2403-C8EC-E8B3-5FB2B56FE6D0}"/>
              </a:ext>
            </a:extLst>
          </p:cNvPr>
          <p:cNvSpPr txBox="1"/>
          <p:nvPr/>
        </p:nvSpPr>
        <p:spPr>
          <a:xfrm rot="5400000">
            <a:off x="10783044" y="2665300"/>
            <a:ext cx="617477" cy="369332"/>
          </a:xfrm>
          <a:prstGeom prst="rect">
            <a:avLst/>
          </a:prstGeom>
          <a:no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75A484BA-75F4-D19C-111E-4830DD23F576}"/>
              </a:ext>
            </a:extLst>
          </p:cNvPr>
          <p:cNvSpPr txBox="1"/>
          <p:nvPr/>
        </p:nvSpPr>
        <p:spPr>
          <a:xfrm rot="5400000">
            <a:off x="10843864" y="4929392"/>
            <a:ext cx="617477"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9859EEDA-6A34-B568-36F8-E6C06DED2E23}"/>
              </a:ext>
            </a:extLst>
          </p:cNvPr>
          <p:cNvSpPr txBox="1"/>
          <p:nvPr/>
        </p:nvSpPr>
        <p:spPr>
          <a:xfrm rot="5400000">
            <a:off x="9755210" y="4930152"/>
            <a:ext cx="617477"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44156DDE-42F4-47C1-0B73-3EB5B0C7322E}"/>
              </a:ext>
            </a:extLst>
          </p:cNvPr>
          <p:cNvSpPr txBox="1"/>
          <p:nvPr/>
        </p:nvSpPr>
        <p:spPr>
          <a:xfrm>
            <a:off x="11601092" y="816978"/>
            <a:ext cx="63350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74395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9E738D1-680D-0F97-2007-C829C3E0AA8B}"/>
            </a:ext>
          </a:extLst>
        </p:cNvPr>
        <p:cNvGrpSpPr/>
        <p:nvPr/>
      </p:nvGrpSpPr>
      <p:grpSpPr>
        <a:xfrm>
          <a:off x="0" y="0"/>
          <a:ext cx="0" cy="0"/>
          <a:chOff x="0" y="0"/>
          <a:chExt cx="0" cy="0"/>
        </a:xfrm>
      </p:grpSpPr>
      <p:sp>
        <p:nvSpPr>
          <p:cNvPr id="232" name="Content Placeholder 8">
            <a:extLst>
              <a:ext uri="{FF2B5EF4-FFF2-40B4-BE49-F238E27FC236}">
                <a16:creationId xmlns:a16="http://schemas.microsoft.com/office/drawing/2014/main" id="{69D8DE3D-FE4D-FA5E-05AC-33D41A95EAF0}"/>
              </a:ext>
            </a:extLst>
          </p:cNvPr>
          <p:cNvSpPr txBox="1">
            <a:spLocks/>
          </p:cNvSpPr>
          <p:nvPr/>
        </p:nvSpPr>
        <p:spPr>
          <a:xfrm>
            <a:off x="570569" y="1373333"/>
            <a:ext cx="7924620" cy="1243781"/>
          </a:xfrm>
          <a:prstGeom prst="rect">
            <a:avLst/>
          </a:prstGeom>
        </p:spPr>
        <p:txBody>
          <a:bodyPr>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7200" dirty="0"/>
          </a:p>
          <a:p>
            <a:pPr marL="0" indent="0">
              <a:buNone/>
            </a:pPr>
            <a:endParaRPr lang="en-US" sz="7200" dirty="0"/>
          </a:p>
          <a:p>
            <a:pPr marL="0" indent="0">
              <a:buNone/>
            </a:pPr>
            <a:endParaRPr lang="en-US" sz="9600" dirty="0"/>
          </a:p>
          <a:p>
            <a:endParaRPr lang="en-US" sz="9600" dirty="0"/>
          </a:p>
          <a:p>
            <a:endParaRPr lang="en-US" sz="11200" dirty="0"/>
          </a:p>
          <a:p>
            <a:pPr marL="0" indent="0">
              <a:buFont typeface="Calibri" panose="020F0502020204030204" pitchFamily="34" charset="0"/>
              <a:buNone/>
            </a:pPr>
            <a:endParaRPr lang="en-US" sz="9600"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1168" lvl="1" indent="0">
              <a:buFont typeface="Calibri" pitchFamily="34" charset="0"/>
              <a:buNone/>
            </a:pPr>
            <a:r>
              <a:rPr lang="en-US" dirty="0"/>
              <a:t> </a:t>
            </a:r>
          </a:p>
          <a:p>
            <a:pPr lvl="1"/>
            <a:endParaRPr lang="en-US" dirty="0"/>
          </a:p>
          <a:p>
            <a:pPr marL="201168" lvl="1" indent="0">
              <a:buFont typeface="Calibri" pitchFamily="34" charset="0"/>
              <a:buNone/>
            </a:pPr>
            <a:endParaRPr lang="en-US" sz="3450" dirty="0"/>
          </a:p>
          <a:p>
            <a:endParaRPr lang="en-US" sz="3750" i="1" dirty="0"/>
          </a:p>
        </p:txBody>
      </p:sp>
      <p:pic>
        <p:nvPicPr>
          <p:cNvPr id="17" name="Picture 16" descr="\documentclass{article}&#10;\usepackage{amsmath,amssymb}&#10;\pagestyle{empty}&#10;\begin{document}&#10;&#10;\[V_{0}^{\theta}(S0) = \mathbb{E}_{\tau \sim \pi^\theta}\Big[R(\tau)\Big] = \sum_{\tau\sim \pi^{\theta}} \mathbb{P(\tau)}*R(\tau)\]&#10;&#10;\end{document}" title="IguanaTex Bitmap Display">
            <a:extLst>
              <a:ext uri="{FF2B5EF4-FFF2-40B4-BE49-F238E27FC236}">
                <a16:creationId xmlns:a16="http://schemas.microsoft.com/office/drawing/2014/main" id="{D233C93D-0876-3116-AD65-D7AFEB8DAE8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587194" y="1672581"/>
            <a:ext cx="4900937" cy="639251"/>
          </a:xfrm>
          <a:prstGeom prst="rect">
            <a:avLst/>
          </a:prstGeom>
          <a:solidFill>
            <a:schemeClr val="bg2">
              <a:alpha val="46000"/>
            </a:schemeClr>
          </a:solidFill>
        </p:spPr>
      </p:pic>
      <p:sp>
        <p:nvSpPr>
          <p:cNvPr id="125" name="TextBox 124">
            <a:extLst>
              <a:ext uri="{FF2B5EF4-FFF2-40B4-BE49-F238E27FC236}">
                <a16:creationId xmlns:a16="http://schemas.microsoft.com/office/drawing/2014/main" id="{8AC1A619-EAEB-2690-F674-A88AB86D96A0}"/>
              </a:ext>
            </a:extLst>
          </p:cNvPr>
          <p:cNvSpPr txBox="1"/>
          <p:nvPr/>
        </p:nvSpPr>
        <p:spPr>
          <a:xfrm>
            <a:off x="570569" y="1624594"/>
            <a:ext cx="1016625" cy="461665"/>
          </a:xfrm>
          <a:prstGeom prst="rect">
            <a:avLst/>
          </a:prstGeom>
          <a:noFill/>
        </p:spPr>
        <p:txBody>
          <a:bodyPr wrap="none" rtlCol="0">
            <a:spAutoFit/>
          </a:bodyPr>
          <a:lstStyle/>
          <a:p>
            <a:r>
              <a:rPr lang="en-US" sz="2400" dirty="0"/>
              <a:t>Claim:</a:t>
            </a:r>
            <a:r>
              <a:rPr lang="en-US" dirty="0"/>
              <a:t> </a:t>
            </a:r>
          </a:p>
        </p:txBody>
      </p:sp>
      <p:grpSp>
        <p:nvGrpSpPr>
          <p:cNvPr id="130" name="Group 129">
            <a:extLst>
              <a:ext uri="{FF2B5EF4-FFF2-40B4-BE49-F238E27FC236}">
                <a16:creationId xmlns:a16="http://schemas.microsoft.com/office/drawing/2014/main" id="{00486721-A319-371B-89A8-5F6A21B67BB6}"/>
              </a:ext>
            </a:extLst>
          </p:cNvPr>
          <p:cNvGrpSpPr/>
          <p:nvPr/>
        </p:nvGrpSpPr>
        <p:grpSpPr>
          <a:xfrm>
            <a:off x="6607705" y="689064"/>
            <a:ext cx="4944230" cy="5231972"/>
            <a:chOff x="6934061" y="1229775"/>
            <a:chExt cx="4944230" cy="5231972"/>
          </a:xfrm>
        </p:grpSpPr>
        <p:sp>
          <p:nvSpPr>
            <p:cNvPr id="131" name="Oval 130">
              <a:extLst>
                <a:ext uri="{FF2B5EF4-FFF2-40B4-BE49-F238E27FC236}">
                  <a16:creationId xmlns:a16="http://schemas.microsoft.com/office/drawing/2014/main" id="{AEA18E2D-0CA4-E401-E184-0D470B687570}"/>
                </a:ext>
              </a:extLst>
            </p:cNvPr>
            <p:cNvSpPr/>
            <p:nvPr/>
          </p:nvSpPr>
          <p:spPr>
            <a:xfrm rot="5400000">
              <a:off x="11251321" y="3275258"/>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EB4234D1-CF5F-BFE6-349A-24C351D8A3C9}"/>
                </a:ext>
              </a:extLst>
            </p:cNvPr>
            <p:cNvSpPr/>
            <p:nvPr/>
          </p:nvSpPr>
          <p:spPr>
            <a:xfrm rot="5400000">
              <a:off x="10556104" y="3287048"/>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B0F6F61C-C192-A890-225F-D269D9E11C16}"/>
                </a:ext>
              </a:extLst>
            </p:cNvPr>
            <p:cNvSpPr/>
            <p:nvPr/>
          </p:nvSpPr>
          <p:spPr>
            <a:xfrm rot="5400000">
              <a:off x="9772900" y="3275258"/>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FCDC610F-4522-3BF7-DCA0-BC4F6D10A49D}"/>
                </a:ext>
              </a:extLst>
            </p:cNvPr>
            <p:cNvSpPr/>
            <p:nvPr/>
          </p:nvSpPr>
          <p:spPr>
            <a:xfrm rot="5400000">
              <a:off x="9077684" y="3275258"/>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35E05B4E-5C59-ECB1-B4A6-CA0FB06C921B}"/>
                </a:ext>
              </a:extLst>
            </p:cNvPr>
            <p:cNvSpPr/>
            <p:nvPr/>
          </p:nvSpPr>
          <p:spPr>
            <a:xfrm rot="5400000">
              <a:off x="11214514" y="391066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4AC80BC2-3E16-81D9-4DA5-E21E7119B925}"/>
                </a:ext>
              </a:extLst>
            </p:cNvPr>
            <p:cNvSpPr/>
            <p:nvPr/>
          </p:nvSpPr>
          <p:spPr>
            <a:xfrm rot="5400000">
              <a:off x="10519298" y="392245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1512883A-C660-4FEE-2CE6-C1E1D733568C}"/>
                </a:ext>
              </a:extLst>
            </p:cNvPr>
            <p:cNvSpPr/>
            <p:nvPr/>
          </p:nvSpPr>
          <p:spPr>
            <a:xfrm rot="5400000">
              <a:off x="9736094" y="391066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90364372-242E-E1D0-0845-1005F55DBABA}"/>
                </a:ext>
              </a:extLst>
            </p:cNvPr>
            <p:cNvSpPr/>
            <p:nvPr/>
          </p:nvSpPr>
          <p:spPr>
            <a:xfrm rot="5400000">
              <a:off x="9040877" y="391066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39" name="Straight Connector 138">
              <a:extLst>
                <a:ext uri="{FF2B5EF4-FFF2-40B4-BE49-F238E27FC236}">
                  <a16:creationId xmlns:a16="http://schemas.microsoft.com/office/drawing/2014/main" id="{A16AF09C-5829-639A-C64A-D3C842254E20}"/>
                </a:ext>
              </a:extLst>
            </p:cNvPr>
            <p:cNvCxnSpPr/>
            <p:nvPr/>
          </p:nvCxnSpPr>
          <p:spPr>
            <a:xfrm rot="5400000">
              <a:off x="10231667" y="1717706"/>
              <a:ext cx="28064" cy="3265184"/>
            </a:xfrm>
            <a:prstGeom prst="line">
              <a:avLst/>
            </a:prstGeom>
            <a:noFill/>
            <a:ln w="25400" cap="flat" cmpd="sng" algn="ctr">
              <a:solidFill>
                <a:srgbClr val="000000"/>
              </a:solidFill>
              <a:prstDash val="sysDash"/>
              <a:miter lim="800000"/>
            </a:ln>
            <a:effectLst/>
          </p:spPr>
        </p:cxnSp>
        <p:cxnSp>
          <p:nvCxnSpPr>
            <p:cNvPr id="140" name="Straight Connector 139">
              <a:extLst>
                <a:ext uri="{FF2B5EF4-FFF2-40B4-BE49-F238E27FC236}">
                  <a16:creationId xmlns:a16="http://schemas.microsoft.com/office/drawing/2014/main" id="{E5B34EAF-EDF4-E425-D6A2-48A52BFFD0F5}"/>
                </a:ext>
              </a:extLst>
            </p:cNvPr>
            <p:cNvCxnSpPr/>
            <p:nvPr/>
          </p:nvCxnSpPr>
          <p:spPr>
            <a:xfrm rot="5400000">
              <a:off x="10231667" y="2364145"/>
              <a:ext cx="28064" cy="3265184"/>
            </a:xfrm>
            <a:prstGeom prst="line">
              <a:avLst/>
            </a:prstGeom>
            <a:noFill/>
            <a:ln w="25400" cap="flat" cmpd="sng" algn="ctr">
              <a:solidFill>
                <a:srgbClr val="000000"/>
              </a:solidFill>
              <a:prstDash val="sysDash"/>
              <a:miter lim="800000"/>
            </a:ln>
            <a:effectLst/>
          </p:spPr>
        </p:cxnSp>
        <p:sp>
          <p:nvSpPr>
            <p:cNvPr id="141" name="TextBox 140">
              <a:extLst>
                <a:ext uri="{FF2B5EF4-FFF2-40B4-BE49-F238E27FC236}">
                  <a16:creationId xmlns:a16="http://schemas.microsoft.com/office/drawing/2014/main" id="{87D6453E-260C-6947-C2D0-D5DA4AAEC4ED}"/>
                </a:ext>
              </a:extLst>
            </p:cNvPr>
            <p:cNvSpPr txBox="1"/>
            <p:nvPr/>
          </p:nvSpPr>
          <p:spPr>
            <a:xfrm>
              <a:off x="10491966" y="2935734"/>
              <a:ext cx="324879" cy="369332"/>
            </a:xfrm>
            <a:prstGeom prst="rect">
              <a:avLst/>
            </a:prstGeom>
            <a:noFill/>
          </p:spPr>
          <p:txBody>
            <a:bodyPr wrap="none" rtlCol="0">
              <a:spAutoFit/>
            </a:bodyPr>
            <a:lstStyle/>
            <a:p>
              <a:r>
                <a:rPr lang="en-US" i="1" dirty="0"/>
                <a:t>Si</a:t>
              </a:r>
            </a:p>
          </p:txBody>
        </p:sp>
        <p:sp>
          <p:nvSpPr>
            <p:cNvPr id="142" name="TextBox 141">
              <a:extLst>
                <a:ext uri="{FF2B5EF4-FFF2-40B4-BE49-F238E27FC236}">
                  <a16:creationId xmlns:a16="http://schemas.microsoft.com/office/drawing/2014/main" id="{A1B87176-AA30-53B1-79D2-0E11A6FF94FC}"/>
                </a:ext>
              </a:extLst>
            </p:cNvPr>
            <p:cNvSpPr txBox="1"/>
            <p:nvPr/>
          </p:nvSpPr>
          <p:spPr>
            <a:xfrm rot="21429486">
              <a:off x="11190366" y="4047161"/>
              <a:ext cx="373413" cy="369332"/>
            </a:xfrm>
            <a:prstGeom prst="rect">
              <a:avLst/>
            </a:prstGeom>
            <a:noFill/>
          </p:spPr>
          <p:txBody>
            <a:bodyPr wrap="none" rtlCol="0">
              <a:spAutoFit/>
            </a:bodyPr>
            <a:lstStyle/>
            <a:p>
              <a:r>
                <a:rPr lang="en-US" i="1" dirty="0" err="1"/>
                <a:t>Sk</a:t>
              </a:r>
              <a:endParaRPr lang="en-US" i="1" dirty="0"/>
            </a:p>
          </p:txBody>
        </p:sp>
        <p:sp>
          <p:nvSpPr>
            <p:cNvPr id="143" name="TextBox 142">
              <a:extLst>
                <a:ext uri="{FF2B5EF4-FFF2-40B4-BE49-F238E27FC236}">
                  <a16:creationId xmlns:a16="http://schemas.microsoft.com/office/drawing/2014/main" id="{FABCD25A-F0EF-817C-22CA-610D6626FC4E}"/>
                </a:ext>
              </a:extLst>
            </p:cNvPr>
            <p:cNvSpPr txBox="1"/>
            <p:nvPr/>
          </p:nvSpPr>
          <p:spPr>
            <a:xfrm>
              <a:off x="8037674" y="3233615"/>
              <a:ext cx="421948"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25000" dirty="0"/>
            </a:p>
          </p:txBody>
        </p:sp>
        <p:sp>
          <p:nvSpPr>
            <p:cNvPr id="144" name="TextBox 143">
              <a:extLst>
                <a:ext uri="{FF2B5EF4-FFF2-40B4-BE49-F238E27FC236}">
                  <a16:creationId xmlns:a16="http://schemas.microsoft.com/office/drawing/2014/main" id="{67ED759C-F75B-3F0B-9A87-2210DBE5C7EC}"/>
                </a:ext>
              </a:extLst>
            </p:cNvPr>
            <p:cNvSpPr txBox="1"/>
            <p:nvPr/>
          </p:nvSpPr>
          <p:spPr>
            <a:xfrm>
              <a:off x="8006916" y="3823083"/>
              <a:ext cx="603050"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sp>
          <p:nvSpPr>
            <p:cNvPr id="145" name="TextBox 144">
              <a:extLst>
                <a:ext uri="{FF2B5EF4-FFF2-40B4-BE49-F238E27FC236}">
                  <a16:creationId xmlns:a16="http://schemas.microsoft.com/office/drawing/2014/main" id="{E926D416-9BC5-E5EB-07F9-7105A0080C4D}"/>
                </a:ext>
              </a:extLst>
            </p:cNvPr>
            <p:cNvSpPr txBox="1"/>
            <p:nvPr/>
          </p:nvSpPr>
          <p:spPr>
            <a:xfrm>
              <a:off x="7959395" y="2068066"/>
              <a:ext cx="474810" cy="369332"/>
            </a:xfrm>
            <a:prstGeom prst="rect">
              <a:avLst/>
            </a:prstGeom>
            <a:noFill/>
          </p:spPr>
          <p:txBody>
            <a:bodyPr wrap="none" rtlCol="0">
              <a:spAutoFit/>
            </a:bodyPr>
            <a:lstStyle/>
            <a:p>
              <a:r>
                <a:rPr lang="en-US" i="1" dirty="0"/>
                <a:t>V</a:t>
              </a:r>
              <a:r>
                <a:rPr lang="en-US" i="1" baseline="-25000" dirty="0"/>
                <a:t>1</a:t>
              </a:r>
              <a:r>
                <a:rPr lang="en-US" i="1" baseline="30000" dirty="0">
                  <a:sym typeface="Symbol" panose="05050102010706020507" pitchFamily="18" charset="2"/>
                </a:rPr>
                <a:t></a:t>
              </a:r>
              <a:endParaRPr lang="en-US" i="1" baseline="-25000" dirty="0"/>
            </a:p>
          </p:txBody>
        </p:sp>
        <p:sp>
          <p:nvSpPr>
            <p:cNvPr id="146" name="TextBox 145">
              <a:extLst>
                <a:ext uri="{FF2B5EF4-FFF2-40B4-BE49-F238E27FC236}">
                  <a16:creationId xmlns:a16="http://schemas.microsoft.com/office/drawing/2014/main" id="{D7D6EBBB-302F-4EFE-43D4-9F7367DE440F}"/>
                </a:ext>
              </a:extLst>
            </p:cNvPr>
            <p:cNvSpPr txBox="1"/>
            <p:nvPr/>
          </p:nvSpPr>
          <p:spPr>
            <a:xfrm>
              <a:off x="7959395" y="1554319"/>
              <a:ext cx="474810" cy="369332"/>
            </a:xfrm>
            <a:prstGeom prst="rect">
              <a:avLst/>
            </a:prstGeom>
            <a:noFill/>
          </p:spPr>
          <p:txBody>
            <a:bodyPr wrap="none" rtlCol="0">
              <a:spAutoFit/>
            </a:bodyPr>
            <a:lstStyle/>
            <a:p>
              <a:r>
                <a:rPr lang="en-US" i="1" dirty="0"/>
                <a:t>V</a:t>
              </a:r>
              <a:r>
                <a:rPr lang="en-US" i="1" baseline="-25000" dirty="0"/>
                <a:t>0</a:t>
              </a:r>
              <a:r>
                <a:rPr lang="en-US" i="1" baseline="30000" dirty="0">
                  <a:sym typeface="Symbol" panose="05050102010706020507" pitchFamily="18" charset="2"/>
                </a:rPr>
                <a:t></a:t>
              </a:r>
              <a:endParaRPr lang="en-US" i="1" baseline="-25000" dirty="0"/>
            </a:p>
          </p:txBody>
        </p:sp>
        <p:sp>
          <p:nvSpPr>
            <p:cNvPr id="147" name="Freeform: Shape 146">
              <a:extLst>
                <a:ext uri="{FF2B5EF4-FFF2-40B4-BE49-F238E27FC236}">
                  <a16:creationId xmlns:a16="http://schemas.microsoft.com/office/drawing/2014/main" id="{51E888E1-3199-566E-C9AE-2B61D88BF770}"/>
                </a:ext>
              </a:extLst>
            </p:cNvPr>
            <p:cNvSpPr/>
            <p:nvPr/>
          </p:nvSpPr>
          <p:spPr>
            <a:xfrm>
              <a:off x="9144000" y="3357127"/>
              <a:ext cx="36576" cy="530352"/>
            </a:xfrm>
            <a:custGeom>
              <a:avLst/>
              <a:gdLst>
                <a:gd name="connsiteX0" fmla="*/ 36576 w 36576"/>
                <a:gd name="connsiteY0" fmla="*/ 0 h 530352"/>
                <a:gd name="connsiteX1" fmla="*/ 0 w 36576"/>
                <a:gd name="connsiteY1" fmla="*/ 530352 h 530352"/>
              </a:gdLst>
              <a:ahLst/>
              <a:cxnLst>
                <a:cxn ang="0">
                  <a:pos x="connsiteX0" y="connsiteY0"/>
                </a:cxn>
                <a:cxn ang="0">
                  <a:pos x="connsiteX1" y="connsiteY1"/>
                </a:cxn>
              </a:cxnLst>
              <a:rect l="l" t="t" r="r" b="b"/>
              <a:pathLst>
                <a:path w="36576" h="530352">
                  <a:moveTo>
                    <a:pt x="36576" y="0"/>
                  </a:moveTo>
                  <a:lnTo>
                    <a:pt x="0" y="53035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EF8F8E63-1B5D-E38F-F891-8B3C8178DF06}"/>
                </a:ext>
              </a:extLst>
            </p:cNvPr>
            <p:cNvSpPr/>
            <p:nvPr/>
          </p:nvSpPr>
          <p:spPr>
            <a:xfrm>
              <a:off x="9153832" y="3421627"/>
              <a:ext cx="629265" cy="481780"/>
            </a:xfrm>
            <a:custGeom>
              <a:avLst/>
              <a:gdLst>
                <a:gd name="connsiteX0" fmla="*/ 0 w 629265"/>
                <a:gd name="connsiteY0" fmla="*/ 0 h 481780"/>
                <a:gd name="connsiteX1" fmla="*/ 629265 w 629265"/>
                <a:gd name="connsiteY1" fmla="*/ 481780 h 481780"/>
              </a:gdLst>
              <a:ahLst/>
              <a:cxnLst>
                <a:cxn ang="0">
                  <a:pos x="connsiteX0" y="connsiteY0"/>
                </a:cxn>
                <a:cxn ang="0">
                  <a:pos x="connsiteX1" y="connsiteY1"/>
                </a:cxn>
              </a:cxnLst>
              <a:rect l="l" t="t" r="r" b="b"/>
              <a:pathLst>
                <a:path w="629265" h="481780">
                  <a:moveTo>
                    <a:pt x="0" y="0"/>
                  </a:moveTo>
                  <a:lnTo>
                    <a:pt x="629265" y="481780"/>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FBF69547-B1A1-B743-3F28-855E6FC14FAB}"/>
                </a:ext>
              </a:extLst>
            </p:cNvPr>
            <p:cNvSpPr/>
            <p:nvPr/>
          </p:nvSpPr>
          <p:spPr>
            <a:xfrm>
              <a:off x="8799090" y="3421627"/>
              <a:ext cx="374407" cy="511277"/>
            </a:xfrm>
            <a:custGeom>
              <a:avLst/>
              <a:gdLst>
                <a:gd name="connsiteX0" fmla="*/ 374407 w 374407"/>
                <a:gd name="connsiteY0" fmla="*/ 0 h 511277"/>
                <a:gd name="connsiteX1" fmla="*/ 781 w 374407"/>
                <a:gd name="connsiteY1" fmla="*/ 314632 h 511277"/>
                <a:gd name="connsiteX2" fmla="*/ 295749 w 374407"/>
                <a:gd name="connsiteY2" fmla="*/ 511277 h 511277"/>
              </a:gdLst>
              <a:ahLst/>
              <a:cxnLst>
                <a:cxn ang="0">
                  <a:pos x="connsiteX0" y="connsiteY0"/>
                </a:cxn>
                <a:cxn ang="0">
                  <a:pos x="connsiteX1" y="connsiteY1"/>
                </a:cxn>
                <a:cxn ang="0">
                  <a:pos x="connsiteX2" y="connsiteY2"/>
                </a:cxn>
              </a:cxnLst>
              <a:rect l="l" t="t" r="r" b="b"/>
              <a:pathLst>
                <a:path w="374407" h="511277">
                  <a:moveTo>
                    <a:pt x="374407" y="0"/>
                  </a:moveTo>
                  <a:cubicBezTo>
                    <a:pt x="194149" y="114709"/>
                    <a:pt x="13891" y="229419"/>
                    <a:pt x="781" y="314632"/>
                  </a:cubicBezTo>
                  <a:cubicBezTo>
                    <a:pt x="-12329" y="399845"/>
                    <a:pt x="141710" y="455561"/>
                    <a:pt x="295749" y="511277"/>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CB5DF84E-3C07-D04B-88DB-BE5FC7AAC940}"/>
                </a:ext>
              </a:extLst>
            </p:cNvPr>
            <p:cNvSpPr/>
            <p:nvPr/>
          </p:nvSpPr>
          <p:spPr>
            <a:xfrm>
              <a:off x="9212826" y="3382298"/>
              <a:ext cx="1386348" cy="550606"/>
            </a:xfrm>
            <a:custGeom>
              <a:avLst/>
              <a:gdLst>
                <a:gd name="connsiteX0" fmla="*/ 0 w 1386348"/>
                <a:gd name="connsiteY0" fmla="*/ 0 h 550606"/>
                <a:gd name="connsiteX1" fmla="*/ 1386348 w 1386348"/>
                <a:gd name="connsiteY1" fmla="*/ 550606 h 550606"/>
              </a:gdLst>
              <a:ahLst/>
              <a:cxnLst>
                <a:cxn ang="0">
                  <a:pos x="connsiteX0" y="connsiteY0"/>
                </a:cxn>
                <a:cxn ang="0">
                  <a:pos x="connsiteX1" y="connsiteY1"/>
                </a:cxn>
              </a:cxnLst>
              <a:rect l="l" t="t" r="r" b="b"/>
              <a:pathLst>
                <a:path w="1386348" h="550606">
                  <a:moveTo>
                    <a:pt x="0" y="0"/>
                  </a:moveTo>
                  <a:lnTo>
                    <a:pt x="1386348" y="55060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Shape 150">
              <a:extLst>
                <a:ext uri="{FF2B5EF4-FFF2-40B4-BE49-F238E27FC236}">
                  <a16:creationId xmlns:a16="http://schemas.microsoft.com/office/drawing/2014/main" id="{9699AE46-3541-42BA-2E7B-7073D7419101}"/>
                </a:ext>
              </a:extLst>
            </p:cNvPr>
            <p:cNvSpPr/>
            <p:nvPr/>
          </p:nvSpPr>
          <p:spPr>
            <a:xfrm>
              <a:off x="9802761" y="3362633"/>
              <a:ext cx="68826" cy="599768"/>
            </a:xfrm>
            <a:custGeom>
              <a:avLst/>
              <a:gdLst>
                <a:gd name="connsiteX0" fmla="*/ 68826 w 68826"/>
                <a:gd name="connsiteY0" fmla="*/ 0 h 599768"/>
                <a:gd name="connsiteX1" fmla="*/ 0 w 68826"/>
                <a:gd name="connsiteY1" fmla="*/ 599768 h 599768"/>
              </a:gdLst>
              <a:ahLst/>
              <a:cxnLst>
                <a:cxn ang="0">
                  <a:pos x="connsiteX0" y="connsiteY0"/>
                </a:cxn>
                <a:cxn ang="0">
                  <a:pos x="connsiteX1" y="connsiteY1"/>
                </a:cxn>
              </a:cxnLst>
              <a:rect l="l" t="t" r="r" b="b"/>
              <a:pathLst>
                <a:path w="68826" h="599768">
                  <a:moveTo>
                    <a:pt x="68826" y="0"/>
                  </a:moveTo>
                  <a:lnTo>
                    <a:pt x="0" y="599768"/>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151">
              <a:extLst>
                <a:ext uri="{FF2B5EF4-FFF2-40B4-BE49-F238E27FC236}">
                  <a16:creationId xmlns:a16="http://schemas.microsoft.com/office/drawing/2014/main" id="{E4830C74-6EF5-B018-0597-903F6E268A3B}"/>
                </a:ext>
              </a:extLst>
            </p:cNvPr>
            <p:cNvSpPr/>
            <p:nvPr/>
          </p:nvSpPr>
          <p:spPr>
            <a:xfrm>
              <a:off x="9891252" y="3372465"/>
              <a:ext cx="717754" cy="530942"/>
            </a:xfrm>
            <a:custGeom>
              <a:avLst/>
              <a:gdLst>
                <a:gd name="connsiteX0" fmla="*/ 0 w 717754"/>
                <a:gd name="connsiteY0" fmla="*/ 0 h 530942"/>
                <a:gd name="connsiteX1" fmla="*/ 717754 w 717754"/>
                <a:gd name="connsiteY1" fmla="*/ 530942 h 530942"/>
              </a:gdLst>
              <a:ahLst/>
              <a:cxnLst>
                <a:cxn ang="0">
                  <a:pos x="connsiteX0" y="connsiteY0"/>
                </a:cxn>
                <a:cxn ang="0">
                  <a:pos x="connsiteX1" y="connsiteY1"/>
                </a:cxn>
              </a:cxnLst>
              <a:rect l="l" t="t" r="r" b="b"/>
              <a:pathLst>
                <a:path w="717754" h="530942">
                  <a:moveTo>
                    <a:pt x="0" y="0"/>
                  </a:moveTo>
                  <a:lnTo>
                    <a:pt x="717754" y="53094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Shape 152">
              <a:extLst>
                <a:ext uri="{FF2B5EF4-FFF2-40B4-BE49-F238E27FC236}">
                  <a16:creationId xmlns:a16="http://schemas.microsoft.com/office/drawing/2014/main" id="{38BE45F8-25C8-CCC3-1552-46910653CF01}"/>
                </a:ext>
              </a:extLst>
            </p:cNvPr>
            <p:cNvSpPr/>
            <p:nvPr/>
          </p:nvSpPr>
          <p:spPr>
            <a:xfrm>
              <a:off x="9920748" y="3352801"/>
              <a:ext cx="1406013" cy="639097"/>
            </a:xfrm>
            <a:custGeom>
              <a:avLst/>
              <a:gdLst>
                <a:gd name="connsiteX0" fmla="*/ 0 w 1406013"/>
                <a:gd name="connsiteY0" fmla="*/ 0 h 639097"/>
                <a:gd name="connsiteX1" fmla="*/ 1406013 w 1406013"/>
                <a:gd name="connsiteY1" fmla="*/ 639097 h 639097"/>
              </a:gdLst>
              <a:ahLst/>
              <a:cxnLst>
                <a:cxn ang="0">
                  <a:pos x="connsiteX0" y="connsiteY0"/>
                </a:cxn>
                <a:cxn ang="0">
                  <a:pos x="connsiteX1" y="connsiteY1"/>
                </a:cxn>
              </a:cxnLst>
              <a:rect l="l" t="t" r="r" b="b"/>
              <a:pathLst>
                <a:path w="1406013" h="639097">
                  <a:moveTo>
                    <a:pt x="0" y="0"/>
                  </a:moveTo>
                  <a:lnTo>
                    <a:pt x="1406013" y="63909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Shape 153">
              <a:extLst>
                <a:ext uri="{FF2B5EF4-FFF2-40B4-BE49-F238E27FC236}">
                  <a16:creationId xmlns:a16="http://schemas.microsoft.com/office/drawing/2014/main" id="{05F8F71A-4050-331F-A858-CB12461A6C0B}"/>
                </a:ext>
              </a:extLst>
            </p:cNvPr>
            <p:cNvSpPr/>
            <p:nvPr/>
          </p:nvSpPr>
          <p:spPr>
            <a:xfrm>
              <a:off x="10638503" y="3333136"/>
              <a:ext cx="9832" cy="678426"/>
            </a:xfrm>
            <a:custGeom>
              <a:avLst/>
              <a:gdLst>
                <a:gd name="connsiteX0" fmla="*/ 0 w 9832"/>
                <a:gd name="connsiteY0" fmla="*/ 0 h 678426"/>
                <a:gd name="connsiteX1" fmla="*/ 9832 w 9832"/>
                <a:gd name="connsiteY1" fmla="*/ 678426 h 678426"/>
              </a:gdLst>
              <a:ahLst/>
              <a:cxnLst>
                <a:cxn ang="0">
                  <a:pos x="connsiteX0" y="connsiteY0"/>
                </a:cxn>
                <a:cxn ang="0">
                  <a:pos x="connsiteX1" y="connsiteY1"/>
                </a:cxn>
              </a:cxnLst>
              <a:rect l="l" t="t" r="r" b="b"/>
              <a:pathLst>
                <a:path w="9832" h="678426">
                  <a:moveTo>
                    <a:pt x="0" y="0"/>
                  </a:moveTo>
                  <a:lnTo>
                    <a:pt x="9832" y="67842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Shape 154">
              <a:extLst>
                <a:ext uri="{FF2B5EF4-FFF2-40B4-BE49-F238E27FC236}">
                  <a16:creationId xmlns:a16="http://schemas.microsoft.com/office/drawing/2014/main" id="{EED13109-CC80-D16B-AEA7-DDC51E314E08}"/>
                </a:ext>
              </a:extLst>
            </p:cNvPr>
            <p:cNvSpPr/>
            <p:nvPr/>
          </p:nvSpPr>
          <p:spPr>
            <a:xfrm>
              <a:off x="10599174" y="3401962"/>
              <a:ext cx="707923" cy="589936"/>
            </a:xfrm>
            <a:custGeom>
              <a:avLst/>
              <a:gdLst>
                <a:gd name="connsiteX0" fmla="*/ 0 w 707923"/>
                <a:gd name="connsiteY0" fmla="*/ 0 h 589936"/>
                <a:gd name="connsiteX1" fmla="*/ 707923 w 707923"/>
                <a:gd name="connsiteY1" fmla="*/ 589936 h 589936"/>
              </a:gdLst>
              <a:ahLst/>
              <a:cxnLst>
                <a:cxn ang="0">
                  <a:pos x="connsiteX0" y="connsiteY0"/>
                </a:cxn>
                <a:cxn ang="0">
                  <a:pos x="connsiteX1" y="connsiteY1"/>
                </a:cxn>
              </a:cxnLst>
              <a:rect l="l" t="t" r="r" b="b"/>
              <a:pathLst>
                <a:path w="707923" h="589936">
                  <a:moveTo>
                    <a:pt x="0" y="0"/>
                  </a:moveTo>
                  <a:lnTo>
                    <a:pt x="707923" y="58993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a:extLst>
                <a:ext uri="{FF2B5EF4-FFF2-40B4-BE49-F238E27FC236}">
                  <a16:creationId xmlns:a16="http://schemas.microsoft.com/office/drawing/2014/main" id="{1EA2DC65-77EE-1BF9-52FD-87E256F11CC8}"/>
                </a:ext>
              </a:extLst>
            </p:cNvPr>
            <p:cNvSpPr/>
            <p:nvPr/>
          </p:nvSpPr>
          <p:spPr>
            <a:xfrm>
              <a:off x="11336594" y="3392130"/>
              <a:ext cx="39329" cy="599768"/>
            </a:xfrm>
            <a:custGeom>
              <a:avLst/>
              <a:gdLst>
                <a:gd name="connsiteX0" fmla="*/ 39329 w 39329"/>
                <a:gd name="connsiteY0" fmla="*/ 0 h 599768"/>
                <a:gd name="connsiteX1" fmla="*/ 0 w 39329"/>
                <a:gd name="connsiteY1" fmla="*/ 599768 h 599768"/>
              </a:gdLst>
              <a:ahLst/>
              <a:cxnLst>
                <a:cxn ang="0">
                  <a:pos x="connsiteX0" y="connsiteY0"/>
                </a:cxn>
                <a:cxn ang="0">
                  <a:pos x="connsiteX1" y="connsiteY1"/>
                </a:cxn>
              </a:cxnLst>
              <a:rect l="l" t="t" r="r" b="b"/>
              <a:pathLst>
                <a:path w="39329" h="599768">
                  <a:moveTo>
                    <a:pt x="39329" y="0"/>
                  </a:moveTo>
                  <a:cubicBezTo>
                    <a:pt x="34413" y="245806"/>
                    <a:pt x="29497" y="491613"/>
                    <a:pt x="0" y="599768"/>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71C3B12E-4BE6-C7A1-BE7E-959A402A3629}"/>
                </a:ext>
              </a:extLst>
            </p:cNvPr>
            <p:cNvSpPr/>
            <p:nvPr/>
          </p:nvSpPr>
          <p:spPr>
            <a:xfrm>
              <a:off x="10648335" y="3401962"/>
              <a:ext cx="668594" cy="550607"/>
            </a:xfrm>
            <a:custGeom>
              <a:avLst/>
              <a:gdLst>
                <a:gd name="connsiteX0" fmla="*/ 668594 w 668594"/>
                <a:gd name="connsiteY0" fmla="*/ 0 h 550607"/>
                <a:gd name="connsiteX1" fmla="*/ 0 w 668594"/>
                <a:gd name="connsiteY1" fmla="*/ 550607 h 550607"/>
                <a:gd name="connsiteX2" fmla="*/ 0 w 668594"/>
                <a:gd name="connsiteY2" fmla="*/ 550607 h 550607"/>
              </a:gdLst>
              <a:ahLst/>
              <a:cxnLst>
                <a:cxn ang="0">
                  <a:pos x="connsiteX0" y="connsiteY0"/>
                </a:cxn>
                <a:cxn ang="0">
                  <a:pos x="connsiteX1" y="connsiteY1"/>
                </a:cxn>
                <a:cxn ang="0">
                  <a:pos x="connsiteX2" y="connsiteY2"/>
                </a:cxn>
              </a:cxnLst>
              <a:rect l="l" t="t" r="r" b="b"/>
              <a:pathLst>
                <a:path w="668594" h="550607">
                  <a:moveTo>
                    <a:pt x="668594" y="0"/>
                  </a:moveTo>
                  <a:lnTo>
                    <a:pt x="0" y="550607"/>
                  </a:lnTo>
                  <a:lnTo>
                    <a:pt x="0" y="55060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Shape 157">
              <a:extLst>
                <a:ext uri="{FF2B5EF4-FFF2-40B4-BE49-F238E27FC236}">
                  <a16:creationId xmlns:a16="http://schemas.microsoft.com/office/drawing/2014/main" id="{AAB248F1-4045-FAFF-A013-7FFE7D6E442E}"/>
                </a:ext>
              </a:extLst>
            </p:cNvPr>
            <p:cNvSpPr/>
            <p:nvPr/>
          </p:nvSpPr>
          <p:spPr>
            <a:xfrm>
              <a:off x="9832258" y="3392130"/>
              <a:ext cx="1484671" cy="580103"/>
            </a:xfrm>
            <a:custGeom>
              <a:avLst/>
              <a:gdLst>
                <a:gd name="connsiteX0" fmla="*/ 1484671 w 1484671"/>
                <a:gd name="connsiteY0" fmla="*/ 0 h 580103"/>
                <a:gd name="connsiteX1" fmla="*/ 0 w 1484671"/>
                <a:gd name="connsiteY1" fmla="*/ 580103 h 580103"/>
              </a:gdLst>
              <a:ahLst/>
              <a:cxnLst>
                <a:cxn ang="0">
                  <a:pos x="connsiteX0" y="connsiteY0"/>
                </a:cxn>
                <a:cxn ang="0">
                  <a:pos x="connsiteX1" y="connsiteY1"/>
                </a:cxn>
              </a:cxnLst>
              <a:rect l="l" t="t" r="r" b="b"/>
              <a:pathLst>
                <a:path w="1484671" h="580103">
                  <a:moveTo>
                    <a:pt x="1484671" y="0"/>
                  </a:moveTo>
                  <a:lnTo>
                    <a:pt x="0" y="58010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a:extLst>
                <a:ext uri="{FF2B5EF4-FFF2-40B4-BE49-F238E27FC236}">
                  <a16:creationId xmlns:a16="http://schemas.microsoft.com/office/drawing/2014/main" id="{F97F6F14-3A93-609A-3A90-56EEE64EBAEC}"/>
                </a:ext>
              </a:extLst>
            </p:cNvPr>
            <p:cNvSpPr/>
            <p:nvPr/>
          </p:nvSpPr>
          <p:spPr>
            <a:xfrm>
              <a:off x="10687665" y="3411794"/>
              <a:ext cx="648929" cy="570271"/>
            </a:xfrm>
            <a:custGeom>
              <a:avLst/>
              <a:gdLst>
                <a:gd name="connsiteX0" fmla="*/ 648929 w 648929"/>
                <a:gd name="connsiteY0" fmla="*/ 0 h 570271"/>
                <a:gd name="connsiteX1" fmla="*/ 462116 w 648929"/>
                <a:gd name="connsiteY1" fmla="*/ 344129 h 570271"/>
                <a:gd name="connsiteX2" fmla="*/ 0 w 648929"/>
                <a:gd name="connsiteY2" fmla="*/ 570271 h 570271"/>
              </a:gdLst>
              <a:ahLst/>
              <a:cxnLst>
                <a:cxn ang="0">
                  <a:pos x="connsiteX0" y="connsiteY0"/>
                </a:cxn>
                <a:cxn ang="0">
                  <a:pos x="connsiteX1" y="connsiteY1"/>
                </a:cxn>
                <a:cxn ang="0">
                  <a:pos x="connsiteX2" y="connsiteY2"/>
                </a:cxn>
              </a:cxnLst>
              <a:rect l="l" t="t" r="r" b="b"/>
              <a:pathLst>
                <a:path w="648929" h="570271">
                  <a:moveTo>
                    <a:pt x="648929" y="0"/>
                  </a:moveTo>
                  <a:cubicBezTo>
                    <a:pt x="609600" y="124542"/>
                    <a:pt x="570271" y="249084"/>
                    <a:pt x="462116" y="344129"/>
                  </a:cubicBezTo>
                  <a:cubicBezTo>
                    <a:pt x="353961" y="439174"/>
                    <a:pt x="176980" y="504722"/>
                    <a:pt x="0" y="570271"/>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0644C636-FE16-1E25-7467-50E624BE05A7}"/>
                </a:ext>
              </a:extLst>
            </p:cNvPr>
            <p:cNvSpPr/>
            <p:nvPr/>
          </p:nvSpPr>
          <p:spPr>
            <a:xfrm rot="5400000">
              <a:off x="9722588" y="1598133"/>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1" name="Oval 160">
              <a:extLst>
                <a:ext uri="{FF2B5EF4-FFF2-40B4-BE49-F238E27FC236}">
                  <a16:creationId xmlns:a16="http://schemas.microsoft.com/office/drawing/2014/main" id="{912FEC21-FDD4-02CF-6F23-E1D5C273AE43}"/>
                </a:ext>
              </a:extLst>
            </p:cNvPr>
            <p:cNvSpPr/>
            <p:nvPr/>
          </p:nvSpPr>
          <p:spPr>
            <a:xfrm rot="5400000">
              <a:off x="11164202" y="2233541"/>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2" name="Oval 161">
              <a:extLst>
                <a:ext uri="{FF2B5EF4-FFF2-40B4-BE49-F238E27FC236}">
                  <a16:creationId xmlns:a16="http://schemas.microsoft.com/office/drawing/2014/main" id="{7E41B430-6B17-1227-95C2-5E9A460301B8}"/>
                </a:ext>
              </a:extLst>
            </p:cNvPr>
            <p:cNvSpPr/>
            <p:nvPr/>
          </p:nvSpPr>
          <p:spPr>
            <a:xfrm rot="5400000">
              <a:off x="10468986" y="2245331"/>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3" name="Oval 162">
              <a:extLst>
                <a:ext uri="{FF2B5EF4-FFF2-40B4-BE49-F238E27FC236}">
                  <a16:creationId xmlns:a16="http://schemas.microsoft.com/office/drawing/2014/main" id="{F697AFE8-A035-1B33-3B84-0CA9AAC1E11E}"/>
                </a:ext>
              </a:extLst>
            </p:cNvPr>
            <p:cNvSpPr/>
            <p:nvPr/>
          </p:nvSpPr>
          <p:spPr>
            <a:xfrm rot="5400000">
              <a:off x="9685782" y="2233541"/>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4" name="Oval 163">
              <a:extLst>
                <a:ext uri="{FF2B5EF4-FFF2-40B4-BE49-F238E27FC236}">
                  <a16:creationId xmlns:a16="http://schemas.microsoft.com/office/drawing/2014/main" id="{E8BC3C6B-2658-3AA0-889D-DCE778EE319C}"/>
                </a:ext>
              </a:extLst>
            </p:cNvPr>
            <p:cNvSpPr/>
            <p:nvPr/>
          </p:nvSpPr>
          <p:spPr>
            <a:xfrm rot="5400000">
              <a:off x="8990565" y="2233541"/>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65" name="Straight Connector 164">
              <a:extLst>
                <a:ext uri="{FF2B5EF4-FFF2-40B4-BE49-F238E27FC236}">
                  <a16:creationId xmlns:a16="http://schemas.microsoft.com/office/drawing/2014/main" id="{FF36CC8C-FA3E-8B9A-96F7-5EDCA2FA1E08}"/>
                </a:ext>
              </a:extLst>
            </p:cNvPr>
            <p:cNvCxnSpPr/>
            <p:nvPr/>
          </p:nvCxnSpPr>
          <p:spPr>
            <a:xfrm rot="5400000">
              <a:off x="10181355" y="687020"/>
              <a:ext cx="28064" cy="3265184"/>
            </a:xfrm>
            <a:prstGeom prst="line">
              <a:avLst/>
            </a:prstGeom>
            <a:noFill/>
            <a:ln w="25400" cap="flat" cmpd="sng" algn="ctr">
              <a:solidFill>
                <a:srgbClr val="000000"/>
              </a:solidFill>
              <a:prstDash val="sysDash"/>
              <a:miter lim="800000"/>
            </a:ln>
            <a:effectLst/>
          </p:spPr>
        </p:cxnSp>
        <p:sp>
          <p:nvSpPr>
            <p:cNvPr id="166" name="TextBox 165">
              <a:extLst>
                <a:ext uri="{FF2B5EF4-FFF2-40B4-BE49-F238E27FC236}">
                  <a16:creationId xmlns:a16="http://schemas.microsoft.com/office/drawing/2014/main" id="{9F9E85E4-CC35-CAD6-E2C6-5173B8906DB6}"/>
                </a:ext>
              </a:extLst>
            </p:cNvPr>
            <p:cNvSpPr txBox="1"/>
            <p:nvPr/>
          </p:nvSpPr>
          <p:spPr>
            <a:xfrm>
              <a:off x="9628726" y="1229775"/>
              <a:ext cx="405880" cy="369332"/>
            </a:xfrm>
            <a:prstGeom prst="rect">
              <a:avLst/>
            </a:prstGeom>
            <a:noFill/>
          </p:spPr>
          <p:txBody>
            <a:bodyPr wrap="none" rtlCol="0">
              <a:spAutoFit/>
            </a:bodyPr>
            <a:lstStyle/>
            <a:p>
              <a:r>
                <a:rPr lang="en-US" i="1" dirty="0"/>
                <a:t>S0</a:t>
              </a:r>
            </a:p>
          </p:txBody>
        </p:sp>
        <p:sp>
          <p:nvSpPr>
            <p:cNvPr id="167" name="TextBox 166">
              <a:extLst>
                <a:ext uri="{FF2B5EF4-FFF2-40B4-BE49-F238E27FC236}">
                  <a16:creationId xmlns:a16="http://schemas.microsoft.com/office/drawing/2014/main" id="{249F438B-C485-2860-3BAE-982E5B90BC20}"/>
                </a:ext>
              </a:extLst>
            </p:cNvPr>
            <p:cNvSpPr txBox="1"/>
            <p:nvPr/>
          </p:nvSpPr>
          <p:spPr>
            <a:xfrm rot="21429486">
              <a:off x="11140054" y="2370036"/>
              <a:ext cx="373413" cy="369332"/>
            </a:xfrm>
            <a:prstGeom prst="rect">
              <a:avLst/>
            </a:prstGeom>
            <a:noFill/>
          </p:spPr>
          <p:txBody>
            <a:bodyPr wrap="none" rtlCol="0">
              <a:spAutoFit/>
            </a:bodyPr>
            <a:lstStyle/>
            <a:p>
              <a:r>
                <a:rPr lang="en-US" i="1" dirty="0" err="1"/>
                <a:t>Sk</a:t>
              </a:r>
              <a:endParaRPr lang="en-US" i="1" dirty="0"/>
            </a:p>
          </p:txBody>
        </p:sp>
        <p:sp>
          <p:nvSpPr>
            <p:cNvPr id="168" name="Freeform: Shape 167">
              <a:extLst>
                <a:ext uri="{FF2B5EF4-FFF2-40B4-BE49-F238E27FC236}">
                  <a16:creationId xmlns:a16="http://schemas.microsoft.com/office/drawing/2014/main" id="{B9873BDA-F52F-F7E7-D8F9-355F1570DD05}"/>
                </a:ext>
              </a:extLst>
            </p:cNvPr>
            <p:cNvSpPr/>
            <p:nvPr/>
          </p:nvSpPr>
          <p:spPr>
            <a:xfrm>
              <a:off x="9752449" y="1685508"/>
              <a:ext cx="68826" cy="599768"/>
            </a:xfrm>
            <a:custGeom>
              <a:avLst/>
              <a:gdLst>
                <a:gd name="connsiteX0" fmla="*/ 68826 w 68826"/>
                <a:gd name="connsiteY0" fmla="*/ 0 h 599768"/>
                <a:gd name="connsiteX1" fmla="*/ 0 w 68826"/>
                <a:gd name="connsiteY1" fmla="*/ 599768 h 599768"/>
              </a:gdLst>
              <a:ahLst/>
              <a:cxnLst>
                <a:cxn ang="0">
                  <a:pos x="connsiteX0" y="connsiteY0"/>
                </a:cxn>
                <a:cxn ang="0">
                  <a:pos x="connsiteX1" y="connsiteY1"/>
                </a:cxn>
              </a:cxnLst>
              <a:rect l="l" t="t" r="r" b="b"/>
              <a:pathLst>
                <a:path w="68826" h="599768">
                  <a:moveTo>
                    <a:pt x="68826" y="0"/>
                  </a:moveTo>
                  <a:lnTo>
                    <a:pt x="0" y="599768"/>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DD6E8645-0E02-9EFC-9008-EC379830407B}"/>
                </a:ext>
              </a:extLst>
            </p:cNvPr>
            <p:cNvSpPr/>
            <p:nvPr/>
          </p:nvSpPr>
          <p:spPr>
            <a:xfrm>
              <a:off x="9840940" y="1695340"/>
              <a:ext cx="717754" cy="530942"/>
            </a:xfrm>
            <a:custGeom>
              <a:avLst/>
              <a:gdLst>
                <a:gd name="connsiteX0" fmla="*/ 0 w 717754"/>
                <a:gd name="connsiteY0" fmla="*/ 0 h 530942"/>
                <a:gd name="connsiteX1" fmla="*/ 717754 w 717754"/>
                <a:gd name="connsiteY1" fmla="*/ 530942 h 530942"/>
              </a:gdLst>
              <a:ahLst/>
              <a:cxnLst>
                <a:cxn ang="0">
                  <a:pos x="connsiteX0" y="connsiteY0"/>
                </a:cxn>
                <a:cxn ang="0">
                  <a:pos x="connsiteX1" y="connsiteY1"/>
                </a:cxn>
              </a:cxnLst>
              <a:rect l="l" t="t" r="r" b="b"/>
              <a:pathLst>
                <a:path w="717754" h="530942">
                  <a:moveTo>
                    <a:pt x="0" y="0"/>
                  </a:moveTo>
                  <a:lnTo>
                    <a:pt x="717754" y="53094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0ED558BB-0BA6-4CEC-1892-5A82F53776EF}"/>
                </a:ext>
              </a:extLst>
            </p:cNvPr>
            <p:cNvSpPr/>
            <p:nvPr/>
          </p:nvSpPr>
          <p:spPr>
            <a:xfrm>
              <a:off x="9870436" y="1675676"/>
              <a:ext cx="1406013" cy="639097"/>
            </a:xfrm>
            <a:custGeom>
              <a:avLst/>
              <a:gdLst>
                <a:gd name="connsiteX0" fmla="*/ 0 w 1406013"/>
                <a:gd name="connsiteY0" fmla="*/ 0 h 639097"/>
                <a:gd name="connsiteX1" fmla="*/ 1406013 w 1406013"/>
                <a:gd name="connsiteY1" fmla="*/ 639097 h 639097"/>
              </a:gdLst>
              <a:ahLst/>
              <a:cxnLst>
                <a:cxn ang="0">
                  <a:pos x="connsiteX0" y="connsiteY0"/>
                </a:cxn>
                <a:cxn ang="0">
                  <a:pos x="connsiteX1" y="connsiteY1"/>
                </a:cxn>
              </a:cxnLst>
              <a:rect l="l" t="t" r="r" b="b"/>
              <a:pathLst>
                <a:path w="1406013" h="639097">
                  <a:moveTo>
                    <a:pt x="0" y="0"/>
                  </a:moveTo>
                  <a:lnTo>
                    <a:pt x="1406013" y="63909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0916A346-7276-A70C-FEA2-18EF3776D46A}"/>
                </a:ext>
              </a:extLst>
            </p:cNvPr>
            <p:cNvSpPr/>
            <p:nvPr/>
          </p:nvSpPr>
          <p:spPr>
            <a:xfrm rot="5400000">
              <a:off x="11213364" y="4545950"/>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2" name="Oval 171">
              <a:extLst>
                <a:ext uri="{FF2B5EF4-FFF2-40B4-BE49-F238E27FC236}">
                  <a16:creationId xmlns:a16="http://schemas.microsoft.com/office/drawing/2014/main" id="{4791C0AB-3E52-D52F-6D30-E9B268D718D7}"/>
                </a:ext>
              </a:extLst>
            </p:cNvPr>
            <p:cNvSpPr/>
            <p:nvPr/>
          </p:nvSpPr>
          <p:spPr>
            <a:xfrm rot="5400000">
              <a:off x="10518148" y="4557740"/>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3" name="Oval 172">
              <a:extLst>
                <a:ext uri="{FF2B5EF4-FFF2-40B4-BE49-F238E27FC236}">
                  <a16:creationId xmlns:a16="http://schemas.microsoft.com/office/drawing/2014/main" id="{5AF1BD0B-9D0E-66D9-9026-42D3C7AF04CA}"/>
                </a:ext>
              </a:extLst>
            </p:cNvPr>
            <p:cNvSpPr/>
            <p:nvPr/>
          </p:nvSpPr>
          <p:spPr>
            <a:xfrm rot="5400000">
              <a:off x="9734944" y="4545950"/>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id="{7AFC79CD-2C6C-D19A-8E74-F735760461CC}"/>
                </a:ext>
              </a:extLst>
            </p:cNvPr>
            <p:cNvSpPr/>
            <p:nvPr/>
          </p:nvSpPr>
          <p:spPr>
            <a:xfrm rot="5400000">
              <a:off x="9039727" y="4545950"/>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94" name="Straight Connector 193">
              <a:extLst>
                <a:ext uri="{FF2B5EF4-FFF2-40B4-BE49-F238E27FC236}">
                  <a16:creationId xmlns:a16="http://schemas.microsoft.com/office/drawing/2014/main" id="{A336C075-C750-2384-0B85-0E9CCA438CE9}"/>
                </a:ext>
              </a:extLst>
            </p:cNvPr>
            <p:cNvCxnSpPr/>
            <p:nvPr/>
          </p:nvCxnSpPr>
          <p:spPr>
            <a:xfrm rot="5400000">
              <a:off x="10230517" y="2352990"/>
              <a:ext cx="28064" cy="3265184"/>
            </a:xfrm>
            <a:prstGeom prst="line">
              <a:avLst/>
            </a:prstGeom>
            <a:noFill/>
            <a:ln w="25400" cap="flat" cmpd="sng" algn="ctr">
              <a:solidFill>
                <a:srgbClr val="000000"/>
              </a:solidFill>
              <a:prstDash val="sysDash"/>
              <a:miter lim="800000"/>
            </a:ln>
            <a:effectLst/>
          </p:spPr>
        </p:cxnSp>
        <p:cxnSp>
          <p:nvCxnSpPr>
            <p:cNvPr id="195" name="Straight Connector 194">
              <a:extLst>
                <a:ext uri="{FF2B5EF4-FFF2-40B4-BE49-F238E27FC236}">
                  <a16:creationId xmlns:a16="http://schemas.microsoft.com/office/drawing/2014/main" id="{727A2B9B-9E9F-5D0C-D3CD-1F6B223C8ADD}"/>
                </a:ext>
              </a:extLst>
            </p:cNvPr>
            <p:cNvCxnSpPr/>
            <p:nvPr/>
          </p:nvCxnSpPr>
          <p:spPr>
            <a:xfrm rot="5400000">
              <a:off x="10230517" y="2999429"/>
              <a:ext cx="28064" cy="3265184"/>
            </a:xfrm>
            <a:prstGeom prst="line">
              <a:avLst/>
            </a:prstGeom>
            <a:noFill/>
            <a:ln w="25400" cap="flat" cmpd="sng" algn="ctr">
              <a:solidFill>
                <a:srgbClr val="000000"/>
              </a:solidFill>
              <a:prstDash val="sysDash"/>
              <a:miter lim="800000"/>
            </a:ln>
            <a:effectLst/>
          </p:spPr>
        </p:cxnSp>
        <p:sp>
          <p:nvSpPr>
            <p:cNvPr id="198" name="Freeform: Shape 197">
              <a:extLst>
                <a:ext uri="{FF2B5EF4-FFF2-40B4-BE49-F238E27FC236}">
                  <a16:creationId xmlns:a16="http://schemas.microsoft.com/office/drawing/2014/main" id="{6839402D-A4E6-148F-B04F-F3AE6396EA73}"/>
                </a:ext>
              </a:extLst>
            </p:cNvPr>
            <p:cNvSpPr/>
            <p:nvPr/>
          </p:nvSpPr>
          <p:spPr>
            <a:xfrm>
              <a:off x="9142850" y="3992411"/>
              <a:ext cx="36576" cy="530352"/>
            </a:xfrm>
            <a:custGeom>
              <a:avLst/>
              <a:gdLst>
                <a:gd name="connsiteX0" fmla="*/ 36576 w 36576"/>
                <a:gd name="connsiteY0" fmla="*/ 0 h 530352"/>
                <a:gd name="connsiteX1" fmla="*/ 0 w 36576"/>
                <a:gd name="connsiteY1" fmla="*/ 530352 h 530352"/>
              </a:gdLst>
              <a:ahLst/>
              <a:cxnLst>
                <a:cxn ang="0">
                  <a:pos x="connsiteX0" y="connsiteY0"/>
                </a:cxn>
                <a:cxn ang="0">
                  <a:pos x="connsiteX1" y="connsiteY1"/>
                </a:cxn>
              </a:cxnLst>
              <a:rect l="l" t="t" r="r" b="b"/>
              <a:pathLst>
                <a:path w="36576" h="530352">
                  <a:moveTo>
                    <a:pt x="36576" y="0"/>
                  </a:moveTo>
                  <a:lnTo>
                    <a:pt x="0" y="53035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Shape 219">
              <a:extLst>
                <a:ext uri="{FF2B5EF4-FFF2-40B4-BE49-F238E27FC236}">
                  <a16:creationId xmlns:a16="http://schemas.microsoft.com/office/drawing/2014/main" id="{7F53D193-DB80-A517-79EB-0F9B042CF8B2}"/>
                </a:ext>
              </a:extLst>
            </p:cNvPr>
            <p:cNvSpPr/>
            <p:nvPr/>
          </p:nvSpPr>
          <p:spPr>
            <a:xfrm>
              <a:off x="9152682" y="4056911"/>
              <a:ext cx="629265" cy="481780"/>
            </a:xfrm>
            <a:custGeom>
              <a:avLst/>
              <a:gdLst>
                <a:gd name="connsiteX0" fmla="*/ 0 w 629265"/>
                <a:gd name="connsiteY0" fmla="*/ 0 h 481780"/>
                <a:gd name="connsiteX1" fmla="*/ 629265 w 629265"/>
                <a:gd name="connsiteY1" fmla="*/ 481780 h 481780"/>
              </a:gdLst>
              <a:ahLst/>
              <a:cxnLst>
                <a:cxn ang="0">
                  <a:pos x="connsiteX0" y="connsiteY0"/>
                </a:cxn>
                <a:cxn ang="0">
                  <a:pos x="connsiteX1" y="connsiteY1"/>
                </a:cxn>
              </a:cxnLst>
              <a:rect l="l" t="t" r="r" b="b"/>
              <a:pathLst>
                <a:path w="629265" h="481780">
                  <a:moveTo>
                    <a:pt x="0" y="0"/>
                  </a:moveTo>
                  <a:lnTo>
                    <a:pt x="629265" y="481780"/>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Shape 232">
              <a:extLst>
                <a:ext uri="{FF2B5EF4-FFF2-40B4-BE49-F238E27FC236}">
                  <a16:creationId xmlns:a16="http://schemas.microsoft.com/office/drawing/2014/main" id="{2E7A15DE-89FE-C254-FB5C-26A7ADA0C55D}"/>
                </a:ext>
              </a:extLst>
            </p:cNvPr>
            <p:cNvSpPr/>
            <p:nvPr/>
          </p:nvSpPr>
          <p:spPr>
            <a:xfrm>
              <a:off x="8797940" y="4056911"/>
              <a:ext cx="374407" cy="511277"/>
            </a:xfrm>
            <a:custGeom>
              <a:avLst/>
              <a:gdLst>
                <a:gd name="connsiteX0" fmla="*/ 374407 w 374407"/>
                <a:gd name="connsiteY0" fmla="*/ 0 h 511277"/>
                <a:gd name="connsiteX1" fmla="*/ 781 w 374407"/>
                <a:gd name="connsiteY1" fmla="*/ 314632 h 511277"/>
                <a:gd name="connsiteX2" fmla="*/ 295749 w 374407"/>
                <a:gd name="connsiteY2" fmla="*/ 511277 h 511277"/>
              </a:gdLst>
              <a:ahLst/>
              <a:cxnLst>
                <a:cxn ang="0">
                  <a:pos x="connsiteX0" y="connsiteY0"/>
                </a:cxn>
                <a:cxn ang="0">
                  <a:pos x="connsiteX1" y="connsiteY1"/>
                </a:cxn>
                <a:cxn ang="0">
                  <a:pos x="connsiteX2" y="connsiteY2"/>
                </a:cxn>
              </a:cxnLst>
              <a:rect l="l" t="t" r="r" b="b"/>
              <a:pathLst>
                <a:path w="374407" h="511277">
                  <a:moveTo>
                    <a:pt x="374407" y="0"/>
                  </a:moveTo>
                  <a:cubicBezTo>
                    <a:pt x="194149" y="114709"/>
                    <a:pt x="13891" y="229419"/>
                    <a:pt x="781" y="314632"/>
                  </a:cubicBezTo>
                  <a:cubicBezTo>
                    <a:pt x="-12329" y="399845"/>
                    <a:pt x="141710" y="455561"/>
                    <a:pt x="295749" y="511277"/>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Shape 233">
              <a:extLst>
                <a:ext uri="{FF2B5EF4-FFF2-40B4-BE49-F238E27FC236}">
                  <a16:creationId xmlns:a16="http://schemas.microsoft.com/office/drawing/2014/main" id="{64623805-381C-F725-5829-8F91948E637F}"/>
                </a:ext>
              </a:extLst>
            </p:cNvPr>
            <p:cNvSpPr/>
            <p:nvPr/>
          </p:nvSpPr>
          <p:spPr>
            <a:xfrm>
              <a:off x="9211676" y="4017582"/>
              <a:ext cx="1386348" cy="550606"/>
            </a:xfrm>
            <a:custGeom>
              <a:avLst/>
              <a:gdLst>
                <a:gd name="connsiteX0" fmla="*/ 0 w 1386348"/>
                <a:gd name="connsiteY0" fmla="*/ 0 h 550606"/>
                <a:gd name="connsiteX1" fmla="*/ 1386348 w 1386348"/>
                <a:gd name="connsiteY1" fmla="*/ 550606 h 550606"/>
              </a:gdLst>
              <a:ahLst/>
              <a:cxnLst>
                <a:cxn ang="0">
                  <a:pos x="connsiteX0" y="connsiteY0"/>
                </a:cxn>
                <a:cxn ang="0">
                  <a:pos x="connsiteX1" y="connsiteY1"/>
                </a:cxn>
              </a:cxnLst>
              <a:rect l="l" t="t" r="r" b="b"/>
              <a:pathLst>
                <a:path w="1386348" h="550606">
                  <a:moveTo>
                    <a:pt x="0" y="0"/>
                  </a:moveTo>
                  <a:lnTo>
                    <a:pt x="1386348" y="55060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Shape 235">
              <a:extLst>
                <a:ext uri="{FF2B5EF4-FFF2-40B4-BE49-F238E27FC236}">
                  <a16:creationId xmlns:a16="http://schemas.microsoft.com/office/drawing/2014/main" id="{A812BBDB-D4AE-EA00-B66E-D1264C35295A}"/>
                </a:ext>
              </a:extLst>
            </p:cNvPr>
            <p:cNvSpPr/>
            <p:nvPr/>
          </p:nvSpPr>
          <p:spPr>
            <a:xfrm>
              <a:off x="9801611" y="3997917"/>
              <a:ext cx="68826" cy="599768"/>
            </a:xfrm>
            <a:custGeom>
              <a:avLst/>
              <a:gdLst>
                <a:gd name="connsiteX0" fmla="*/ 68826 w 68826"/>
                <a:gd name="connsiteY0" fmla="*/ 0 h 599768"/>
                <a:gd name="connsiteX1" fmla="*/ 0 w 68826"/>
                <a:gd name="connsiteY1" fmla="*/ 599768 h 599768"/>
              </a:gdLst>
              <a:ahLst/>
              <a:cxnLst>
                <a:cxn ang="0">
                  <a:pos x="connsiteX0" y="connsiteY0"/>
                </a:cxn>
                <a:cxn ang="0">
                  <a:pos x="connsiteX1" y="connsiteY1"/>
                </a:cxn>
              </a:cxnLst>
              <a:rect l="l" t="t" r="r" b="b"/>
              <a:pathLst>
                <a:path w="68826" h="599768">
                  <a:moveTo>
                    <a:pt x="68826" y="0"/>
                  </a:moveTo>
                  <a:lnTo>
                    <a:pt x="0" y="599768"/>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Shape 236">
              <a:extLst>
                <a:ext uri="{FF2B5EF4-FFF2-40B4-BE49-F238E27FC236}">
                  <a16:creationId xmlns:a16="http://schemas.microsoft.com/office/drawing/2014/main" id="{8073E9A4-106F-10AC-B338-3211EBE38150}"/>
                </a:ext>
              </a:extLst>
            </p:cNvPr>
            <p:cNvSpPr/>
            <p:nvPr/>
          </p:nvSpPr>
          <p:spPr>
            <a:xfrm>
              <a:off x="9890102" y="4007749"/>
              <a:ext cx="717754" cy="530942"/>
            </a:xfrm>
            <a:custGeom>
              <a:avLst/>
              <a:gdLst>
                <a:gd name="connsiteX0" fmla="*/ 0 w 717754"/>
                <a:gd name="connsiteY0" fmla="*/ 0 h 530942"/>
                <a:gd name="connsiteX1" fmla="*/ 717754 w 717754"/>
                <a:gd name="connsiteY1" fmla="*/ 530942 h 530942"/>
              </a:gdLst>
              <a:ahLst/>
              <a:cxnLst>
                <a:cxn ang="0">
                  <a:pos x="connsiteX0" y="connsiteY0"/>
                </a:cxn>
                <a:cxn ang="0">
                  <a:pos x="connsiteX1" y="connsiteY1"/>
                </a:cxn>
              </a:cxnLst>
              <a:rect l="l" t="t" r="r" b="b"/>
              <a:pathLst>
                <a:path w="717754" h="530942">
                  <a:moveTo>
                    <a:pt x="0" y="0"/>
                  </a:moveTo>
                  <a:lnTo>
                    <a:pt x="717754" y="53094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Shape 241">
              <a:extLst>
                <a:ext uri="{FF2B5EF4-FFF2-40B4-BE49-F238E27FC236}">
                  <a16:creationId xmlns:a16="http://schemas.microsoft.com/office/drawing/2014/main" id="{CB12BE55-BCC3-3FF3-9D05-7C732BFFD0A7}"/>
                </a:ext>
              </a:extLst>
            </p:cNvPr>
            <p:cNvSpPr/>
            <p:nvPr/>
          </p:nvSpPr>
          <p:spPr>
            <a:xfrm>
              <a:off x="9919598" y="3988085"/>
              <a:ext cx="1406013" cy="639097"/>
            </a:xfrm>
            <a:custGeom>
              <a:avLst/>
              <a:gdLst>
                <a:gd name="connsiteX0" fmla="*/ 0 w 1406013"/>
                <a:gd name="connsiteY0" fmla="*/ 0 h 639097"/>
                <a:gd name="connsiteX1" fmla="*/ 1406013 w 1406013"/>
                <a:gd name="connsiteY1" fmla="*/ 639097 h 639097"/>
              </a:gdLst>
              <a:ahLst/>
              <a:cxnLst>
                <a:cxn ang="0">
                  <a:pos x="connsiteX0" y="connsiteY0"/>
                </a:cxn>
                <a:cxn ang="0">
                  <a:pos x="connsiteX1" y="connsiteY1"/>
                </a:cxn>
              </a:cxnLst>
              <a:rect l="l" t="t" r="r" b="b"/>
              <a:pathLst>
                <a:path w="1406013" h="639097">
                  <a:moveTo>
                    <a:pt x="0" y="0"/>
                  </a:moveTo>
                  <a:lnTo>
                    <a:pt x="1406013" y="63909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Shape 242">
              <a:extLst>
                <a:ext uri="{FF2B5EF4-FFF2-40B4-BE49-F238E27FC236}">
                  <a16:creationId xmlns:a16="http://schemas.microsoft.com/office/drawing/2014/main" id="{5CCCAA6F-B580-BBC0-C03F-86353E52415A}"/>
                </a:ext>
              </a:extLst>
            </p:cNvPr>
            <p:cNvSpPr/>
            <p:nvPr/>
          </p:nvSpPr>
          <p:spPr>
            <a:xfrm>
              <a:off x="10637353" y="3968420"/>
              <a:ext cx="9832" cy="678426"/>
            </a:xfrm>
            <a:custGeom>
              <a:avLst/>
              <a:gdLst>
                <a:gd name="connsiteX0" fmla="*/ 0 w 9832"/>
                <a:gd name="connsiteY0" fmla="*/ 0 h 678426"/>
                <a:gd name="connsiteX1" fmla="*/ 9832 w 9832"/>
                <a:gd name="connsiteY1" fmla="*/ 678426 h 678426"/>
              </a:gdLst>
              <a:ahLst/>
              <a:cxnLst>
                <a:cxn ang="0">
                  <a:pos x="connsiteX0" y="connsiteY0"/>
                </a:cxn>
                <a:cxn ang="0">
                  <a:pos x="connsiteX1" y="connsiteY1"/>
                </a:cxn>
              </a:cxnLst>
              <a:rect l="l" t="t" r="r" b="b"/>
              <a:pathLst>
                <a:path w="9832" h="678426">
                  <a:moveTo>
                    <a:pt x="0" y="0"/>
                  </a:moveTo>
                  <a:lnTo>
                    <a:pt x="9832" y="67842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Shape 243">
              <a:extLst>
                <a:ext uri="{FF2B5EF4-FFF2-40B4-BE49-F238E27FC236}">
                  <a16:creationId xmlns:a16="http://schemas.microsoft.com/office/drawing/2014/main" id="{DDAC94CF-3F06-8F54-81E1-F28EF5C0C03B}"/>
                </a:ext>
              </a:extLst>
            </p:cNvPr>
            <p:cNvSpPr/>
            <p:nvPr/>
          </p:nvSpPr>
          <p:spPr>
            <a:xfrm>
              <a:off x="10598024" y="4037246"/>
              <a:ext cx="707923" cy="589936"/>
            </a:xfrm>
            <a:custGeom>
              <a:avLst/>
              <a:gdLst>
                <a:gd name="connsiteX0" fmla="*/ 0 w 707923"/>
                <a:gd name="connsiteY0" fmla="*/ 0 h 589936"/>
                <a:gd name="connsiteX1" fmla="*/ 707923 w 707923"/>
                <a:gd name="connsiteY1" fmla="*/ 589936 h 589936"/>
              </a:gdLst>
              <a:ahLst/>
              <a:cxnLst>
                <a:cxn ang="0">
                  <a:pos x="connsiteX0" y="connsiteY0"/>
                </a:cxn>
                <a:cxn ang="0">
                  <a:pos x="connsiteX1" y="connsiteY1"/>
                </a:cxn>
              </a:cxnLst>
              <a:rect l="l" t="t" r="r" b="b"/>
              <a:pathLst>
                <a:path w="707923" h="589936">
                  <a:moveTo>
                    <a:pt x="0" y="0"/>
                  </a:moveTo>
                  <a:lnTo>
                    <a:pt x="707923" y="58993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Shape 244">
              <a:extLst>
                <a:ext uri="{FF2B5EF4-FFF2-40B4-BE49-F238E27FC236}">
                  <a16:creationId xmlns:a16="http://schemas.microsoft.com/office/drawing/2014/main" id="{B3379D3D-73A1-F2C5-CBED-DB163AFF04FC}"/>
                </a:ext>
              </a:extLst>
            </p:cNvPr>
            <p:cNvSpPr/>
            <p:nvPr/>
          </p:nvSpPr>
          <p:spPr>
            <a:xfrm>
              <a:off x="11335444" y="4027414"/>
              <a:ext cx="39329" cy="599768"/>
            </a:xfrm>
            <a:custGeom>
              <a:avLst/>
              <a:gdLst>
                <a:gd name="connsiteX0" fmla="*/ 39329 w 39329"/>
                <a:gd name="connsiteY0" fmla="*/ 0 h 599768"/>
                <a:gd name="connsiteX1" fmla="*/ 0 w 39329"/>
                <a:gd name="connsiteY1" fmla="*/ 599768 h 599768"/>
              </a:gdLst>
              <a:ahLst/>
              <a:cxnLst>
                <a:cxn ang="0">
                  <a:pos x="connsiteX0" y="connsiteY0"/>
                </a:cxn>
                <a:cxn ang="0">
                  <a:pos x="connsiteX1" y="connsiteY1"/>
                </a:cxn>
              </a:cxnLst>
              <a:rect l="l" t="t" r="r" b="b"/>
              <a:pathLst>
                <a:path w="39329" h="599768">
                  <a:moveTo>
                    <a:pt x="39329" y="0"/>
                  </a:moveTo>
                  <a:cubicBezTo>
                    <a:pt x="34413" y="245806"/>
                    <a:pt x="29497" y="491613"/>
                    <a:pt x="0" y="599768"/>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Shape 245">
              <a:extLst>
                <a:ext uri="{FF2B5EF4-FFF2-40B4-BE49-F238E27FC236}">
                  <a16:creationId xmlns:a16="http://schemas.microsoft.com/office/drawing/2014/main" id="{4A5BDC7C-604F-681C-5147-512DA0E6F0E7}"/>
                </a:ext>
              </a:extLst>
            </p:cNvPr>
            <p:cNvSpPr/>
            <p:nvPr/>
          </p:nvSpPr>
          <p:spPr>
            <a:xfrm>
              <a:off x="10647185" y="4037246"/>
              <a:ext cx="668594" cy="550607"/>
            </a:xfrm>
            <a:custGeom>
              <a:avLst/>
              <a:gdLst>
                <a:gd name="connsiteX0" fmla="*/ 668594 w 668594"/>
                <a:gd name="connsiteY0" fmla="*/ 0 h 550607"/>
                <a:gd name="connsiteX1" fmla="*/ 0 w 668594"/>
                <a:gd name="connsiteY1" fmla="*/ 550607 h 550607"/>
                <a:gd name="connsiteX2" fmla="*/ 0 w 668594"/>
                <a:gd name="connsiteY2" fmla="*/ 550607 h 550607"/>
              </a:gdLst>
              <a:ahLst/>
              <a:cxnLst>
                <a:cxn ang="0">
                  <a:pos x="connsiteX0" y="connsiteY0"/>
                </a:cxn>
                <a:cxn ang="0">
                  <a:pos x="connsiteX1" y="connsiteY1"/>
                </a:cxn>
                <a:cxn ang="0">
                  <a:pos x="connsiteX2" y="connsiteY2"/>
                </a:cxn>
              </a:cxnLst>
              <a:rect l="l" t="t" r="r" b="b"/>
              <a:pathLst>
                <a:path w="668594" h="550607">
                  <a:moveTo>
                    <a:pt x="668594" y="0"/>
                  </a:moveTo>
                  <a:lnTo>
                    <a:pt x="0" y="550607"/>
                  </a:lnTo>
                  <a:lnTo>
                    <a:pt x="0" y="55060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Freeform: Shape 246">
              <a:extLst>
                <a:ext uri="{FF2B5EF4-FFF2-40B4-BE49-F238E27FC236}">
                  <a16:creationId xmlns:a16="http://schemas.microsoft.com/office/drawing/2014/main" id="{02A85587-7D85-1C03-1719-B6426A0B6399}"/>
                </a:ext>
              </a:extLst>
            </p:cNvPr>
            <p:cNvSpPr/>
            <p:nvPr/>
          </p:nvSpPr>
          <p:spPr>
            <a:xfrm>
              <a:off x="9831108" y="4027414"/>
              <a:ext cx="1484671" cy="580103"/>
            </a:xfrm>
            <a:custGeom>
              <a:avLst/>
              <a:gdLst>
                <a:gd name="connsiteX0" fmla="*/ 1484671 w 1484671"/>
                <a:gd name="connsiteY0" fmla="*/ 0 h 580103"/>
                <a:gd name="connsiteX1" fmla="*/ 0 w 1484671"/>
                <a:gd name="connsiteY1" fmla="*/ 580103 h 580103"/>
              </a:gdLst>
              <a:ahLst/>
              <a:cxnLst>
                <a:cxn ang="0">
                  <a:pos x="connsiteX0" y="connsiteY0"/>
                </a:cxn>
                <a:cxn ang="0">
                  <a:pos x="connsiteX1" y="connsiteY1"/>
                </a:cxn>
              </a:cxnLst>
              <a:rect l="l" t="t" r="r" b="b"/>
              <a:pathLst>
                <a:path w="1484671" h="580103">
                  <a:moveTo>
                    <a:pt x="1484671" y="0"/>
                  </a:moveTo>
                  <a:lnTo>
                    <a:pt x="0" y="58010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Freeform: Shape 247">
              <a:extLst>
                <a:ext uri="{FF2B5EF4-FFF2-40B4-BE49-F238E27FC236}">
                  <a16:creationId xmlns:a16="http://schemas.microsoft.com/office/drawing/2014/main" id="{39E82E96-C04C-5691-170E-B5492E2B65DB}"/>
                </a:ext>
              </a:extLst>
            </p:cNvPr>
            <p:cNvSpPr/>
            <p:nvPr/>
          </p:nvSpPr>
          <p:spPr>
            <a:xfrm>
              <a:off x="10686515" y="4047078"/>
              <a:ext cx="648929" cy="570271"/>
            </a:xfrm>
            <a:custGeom>
              <a:avLst/>
              <a:gdLst>
                <a:gd name="connsiteX0" fmla="*/ 648929 w 648929"/>
                <a:gd name="connsiteY0" fmla="*/ 0 h 570271"/>
                <a:gd name="connsiteX1" fmla="*/ 462116 w 648929"/>
                <a:gd name="connsiteY1" fmla="*/ 344129 h 570271"/>
                <a:gd name="connsiteX2" fmla="*/ 0 w 648929"/>
                <a:gd name="connsiteY2" fmla="*/ 570271 h 570271"/>
              </a:gdLst>
              <a:ahLst/>
              <a:cxnLst>
                <a:cxn ang="0">
                  <a:pos x="connsiteX0" y="connsiteY0"/>
                </a:cxn>
                <a:cxn ang="0">
                  <a:pos x="connsiteX1" y="connsiteY1"/>
                </a:cxn>
                <a:cxn ang="0">
                  <a:pos x="connsiteX2" y="connsiteY2"/>
                </a:cxn>
              </a:cxnLst>
              <a:rect l="l" t="t" r="r" b="b"/>
              <a:pathLst>
                <a:path w="648929" h="570271">
                  <a:moveTo>
                    <a:pt x="648929" y="0"/>
                  </a:moveTo>
                  <a:cubicBezTo>
                    <a:pt x="609600" y="124542"/>
                    <a:pt x="570271" y="249084"/>
                    <a:pt x="462116" y="344129"/>
                  </a:cubicBezTo>
                  <a:cubicBezTo>
                    <a:pt x="353961" y="439174"/>
                    <a:pt x="176980" y="504722"/>
                    <a:pt x="0" y="570271"/>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FC47F9B3-A1D9-2867-F078-A89FDE5EEE82}"/>
                </a:ext>
              </a:extLst>
            </p:cNvPr>
            <p:cNvSpPr/>
            <p:nvPr/>
          </p:nvSpPr>
          <p:spPr>
            <a:xfrm rot="5400000">
              <a:off x="11200778" y="6240767"/>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0" name="Oval 249">
              <a:extLst>
                <a:ext uri="{FF2B5EF4-FFF2-40B4-BE49-F238E27FC236}">
                  <a16:creationId xmlns:a16="http://schemas.microsoft.com/office/drawing/2014/main" id="{ACFDC09D-FFCE-90FF-AEFA-AB0813E939C8}"/>
                </a:ext>
              </a:extLst>
            </p:cNvPr>
            <p:cNvSpPr/>
            <p:nvPr/>
          </p:nvSpPr>
          <p:spPr>
            <a:xfrm rot="5400000">
              <a:off x="10505562" y="6252557"/>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1" name="Oval 250">
              <a:extLst>
                <a:ext uri="{FF2B5EF4-FFF2-40B4-BE49-F238E27FC236}">
                  <a16:creationId xmlns:a16="http://schemas.microsoft.com/office/drawing/2014/main" id="{55908CDC-4A6D-80E7-15D3-38CB5FEEBA91}"/>
                </a:ext>
              </a:extLst>
            </p:cNvPr>
            <p:cNvSpPr/>
            <p:nvPr/>
          </p:nvSpPr>
          <p:spPr>
            <a:xfrm rot="5400000">
              <a:off x="9722358" y="6240767"/>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2" name="Oval 251">
              <a:extLst>
                <a:ext uri="{FF2B5EF4-FFF2-40B4-BE49-F238E27FC236}">
                  <a16:creationId xmlns:a16="http://schemas.microsoft.com/office/drawing/2014/main" id="{2746921E-E516-36E7-F293-8BACE2B85E25}"/>
                </a:ext>
              </a:extLst>
            </p:cNvPr>
            <p:cNvSpPr/>
            <p:nvPr/>
          </p:nvSpPr>
          <p:spPr>
            <a:xfrm rot="5400000">
              <a:off x="9027141" y="6240767"/>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253" name="Straight Connector 252">
              <a:extLst>
                <a:ext uri="{FF2B5EF4-FFF2-40B4-BE49-F238E27FC236}">
                  <a16:creationId xmlns:a16="http://schemas.microsoft.com/office/drawing/2014/main" id="{F1A0522C-0EC0-1C2C-5E3C-3C637023D134}"/>
                </a:ext>
              </a:extLst>
            </p:cNvPr>
            <p:cNvCxnSpPr/>
            <p:nvPr/>
          </p:nvCxnSpPr>
          <p:spPr>
            <a:xfrm rot="5400000">
              <a:off x="10217931" y="4047807"/>
              <a:ext cx="28064" cy="3265184"/>
            </a:xfrm>
            <a:prstGeom prst="line">
              <a:avLst/>
            </a:prstGeom>
            <a:noFill/>
            <a:ln w="25400" cap="flat" cmpd="sng" algn="ctr">
              <a:solidFill>
                <a:srgbClr val="000000"/>
              </a:solidFill>
              <a:prstDash val="sysDash"/>
              <a:miter lim="800000"/>
            </a:ln>
            <a:effectLst/>
          </p:spPr>
        </p:cxnSp>
        <p:cxnSp>
          <p:nvCxnSpPr>
            <p:cNvPr id="254" name="Straight Connector 253">
              <a:extLst>
                <a:ext uri="{FF2B5EF4-FFF2-40B4-BE49-F238E27FC236}">
                  <a16:creationId xmlns:a16="http://schemas.microsoft.com/office/drawing/2014/main" id="{E9D44214-9FE3-5AFD-3017-74DFE9B77112}"/>
                </a:ext>
              </a:extLst>
            </p:cNvPr>
            <p:cNvCxnSpPr/>
            <p:nvPr/>
          </p:nvCxnSpPr>
          <p:spPr>
            <a:xfrm rot="5400000">
              <a:off x="10217931" y="4694246"/>
              <a:ext cx="28064" cy="3265184"/>
            </a:xfrm>
            <a:prstGeom prst="line">
              <a:avLst/>
            </a:prstGeom>
            <a:noFill/>
            <a:ln w="25400" cap="flat" cmpd="sng" algn="ctr">
              <a:solidFill>
                <a:srgbClr val="000000"/>
              </a:solidFill>
              <a:prstDash val="sysDash"/>
              <a:miter lim="800000"/>
            </a:ln>
            <a:effectLst/>
          </p:spPr>
        </p:cxnSp>
        <p:sp>
          <p:nvSpPr>
            <p:cNvPr id="255" name="Freeform: Shape 254">
              <a:extLst>
                <a:ext uri="{FF2B5EF4-FFF2-40B4-BE49-F238E27FC236}">
                  <a16:creationId xmlns:a16="http://schemas.microsoft.com/office/drawing/2014/main" id="{F7CE1F56-8094-9042-2654-3FA5C352C524}"/>
                </a:ext>
              </a:extLst>
            </p:cNvPr>
            <p:cNvSpPr/>
            <p:nvPr/>
          </p:nvSpPr>
          <p:spPr>
            <a:xfrm>
              <a:off x="9130264" y="5687228"/>
              <a:ext cx="36576" cy="530352"/>
            </a:xfrm>
            <a:custGeom>
              <a:avLst/>
              <a:gdLst>
                <a:gd name="connsiteX0" fmla="*/ 36576 w 36576"/>
                <a:gd name="connsiteY0" fmla="*/ 0 h 530352"/>
                <a:gd name="connsiteX1" fmla="*/ 0 w 36576"/>
                <a:gd name="connsiteY1" fmla="*/ 530352 h 530352"/>
              </a:gdLst>
              <a:ahLst/>
              <a:cxnLst>
                <a:cxn ang="0">
                  <a:pos x="connsiteX0" y="connsiteY0"/>
                </a:cxn>
                <a:cxn ang="0">
                  <a:pos x="connsiteX1" y="connsiteY1"/>
                </a:cxn>
              </a:cxnLst>
              <a:rect l="l" t="t" r="r" b="b"/>
              <a:pathLst>
                <a:path w="36576" h="530352">
                  <a:moveTo>
                    <a:pt x="36576" y="0"/>
                  </a:moveTo>
                  <a:lnTo>
                    <a:pt x="0" y="53035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a:extLst>
                <a:ext uri="{FF2B5EF4-FFF2-40B4-BE49-F238E27FC236}">
                  <a16:creationId xmlns:a16="http://schemas.microsoft.com/office/drawing/2014/main" id="{0BB243EB-EDB6-7EEF-3083-250F62554926}"/>
                </a:ext>
              </a:extLst>
            </p:cNvPr>
            <p:cNvSpPr/>
            <p:nvPr/>
          </p:nvSpPr>
          <p:spPr>
            <a:xfrm>
              <a:off x="9140096" y="5751728"/>
              <a:ext cx="629265" cy="481780"/>
            </a:xfrm>
            <a:custGeom>
              <a:avLst/>
              <a:gdLst>
                <a:gd name="connsiteX0" fmla="*/ 0 w 629265"/>
                <a:gd name="connsiteY0" fmla="*/ 0 h 481780"/>
                <a:gd name="connsiteX1" fmla="*/ 629265 w 629265"/>
                <a:gd name="connsiteY1" fmla="*/ 481780 h 481780"/>
              </a:gdLst>
              <a:ahLst/>
              <a:cxnLst>
                <a:cxn ang="0">
                  <a:pos x="connsiteX0" y="connsiteY0"/>
                </a:cxn>
                <a:cxn ang="0">
                  <a:pos x="connsiteX1" y="connsiteY1"/>
                </a:cxn>
              </a:cxnLst>
              <a:rect l="l" t="t" r="r" b="b"/>
              <a:pathLst>
                <a:path w="629265" h="481780">
                  <a:moveTo>
                    <a:pt x="0" y="0"/>
                  </a:moveTo>
                  <a:lnTo>
                    <a:pt x="629265" y="481780"/>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Freeform: Shape 256">
              <a:extLst>
                <a:ext uri="{FF2B5EF4-FFF2-40B4-BE49-F238E27FC236}">
                  <a16:creationId xmlns:a16="http://schemas.microsoft.com/office/drawing/2014/main" id="{B595278F-DCB7-A679-B065-ACA568E3DD46}"/>
                </a:ext>
              </a:extLst>
            </p:cNvPr>
            <p:cNvSpPr/>
            <p:nvPr/>
          </p:nvSpPr>
          <p:spPr>
            <a:xfrm>
              <a:off x="8785354" y="5751728"/>
              <a:ext cx="374407" cy="511277"/>
            </a:xfrm>
            <a:custGeom>
              <a:avLst/>
              <a:gdLst>
                <a:gd name="connsiteX0" fmla="*/ 374407 w 374407"/>
                <a:gd name="connsiteY0" fmla="*/ 0 h 511277"/>
                <a:gd name="connsiteX1" fmla="*/ 781 w 374407"/>
                <a:gd name="connsiteY1" fmla="*/ 314632 h 511277"/>
                <a:gd name="connsiteX2" fmla="*/ 295749 w 374407"/>
                <a:gd name="connsiteY2" fmla="*/ 511277 h 511277"/>
              </a:gdLst>
              <a:ahLst/>
              <a:cxnLst>
                <a:cxn ang="0">
                  <a:pos x="connsiteX0" y="connsiteY0"/>
                </a:cxn>
                <a:cxn ang="0">
                  <a:pos x="connsiteX1" y="connsiteY1"/>
                </a:cxn>
                <a:cxn ang="0">
                  <a:pos x="connsiteX2" y="connsiteY2"/>
                </a:cxn>
              </a:cxnLst>
              <a:rect l="l" t="t" r="r" b="b"/>
              <a:pathLst>
                <a:path w="374407" h="511277">
                  <a:moveTo>
                    <a:pt x="374407" y="0"/>
                  </a:moveTo>
                  <a:cubicBezTo>
                    <a:pt x="194149" y="114709"/>
                    <a:pt x="13891" y="229419"/>
                    <a:pt x="781" y="314632"/>
                  </a:cubicBezTo>
                  <a:cubicBezTo>
                    <a:pt x="-12329" y="399845"/>
                    <a:pt x="141710" y="455561"/>
                    <a:pt x="295749" y="511277"/>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Freeform: Shape 257">
              <a:extLst>
                <a:ext uri="{FF2B5EF4-FFF2-40B4-BE49-F238E27FC236}">
                  <a16:creationId xmlns:a16="http://schemas.microsoft.com/office/drawing/2014/main" id="{8D97D0DC-F02A-2453-BAE5-2087976A6EF4}"/>
                </a:ext>
              </a:extLst>
            </p:cNvPr>
            <p:cNvSpPr/>
            <p:nvPr/>
          </p:nvSpPr>
          <p:spPr>
            <a:xfrm>
              <a:off x="9199090" y="5712399"/>
              <a:ext cx="1386348" cy="550606"/>
            </a:xfrm>
            <a:custGeom>
              <a:avLst/>
              <a:gdLst>
                <a:gd name="connsiteX0" fmla="*/ 0 w 1386348"/>
                <a:gd name="connsiteY0" fmla="*/ 0 h 550606"/>
                <a:gd name="connsiteX1" fmla="*/ 1386348 w 1386348"/>
                <a:gd name="connsiteY1" fmla="*/ 550606 h 550606"/>
              </a:gdLst>
              <a:ahLst/>
              <a:cxnLst>
                <a:cxn ang="0">
                  <a:pos x="connsiteX0" y="connsiteY0"/>
                </a:cxn>
                <a:cxn ang="0">
                  <a:pos x="connsiteX1" y="connsiteY1"/>
                </a:cxn>
              </a:cxnLst>
              <a:rect l="l" t="t" r="r" b="b"/>
              <a:pathLst>
                <a:path w="1386348" h="550606">
                  <a:moveTo>
                    <a:pt x="0" y="0"/>
                  </a:moveTo>
                  <a:lnTo>
                    <a:pt x="1386348" y="55060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Freeform: Shape 258">
              <a:extLst>
                <a:ext uri="{FF2B5EF4-FFF2-40B4-BE49-F238E27FC236}">
                  <a16:creationId xmlns:a16="http://schemas.microsoft.com/office/drawing/2014/main" id="{59A02A51-9565-6D91-4630-4F325D73E43B}"/>
                </a:ext>
              </a:extLst>
            </p:cNvPr>
            <p:cNvSpPr/>
            <p:nvPr/>
          </p:nvSpPr>
          <p:spPr>
            <a:xfrm>
              <a:off x="9789025" y="5692734"/>
              <a:ext cx="68826" cy="599768"/>
            </a:xfrm>
            <a:custGeom>
              <a:avLst/>
              <a:gdLst>
                <a:gd name="connsiteX0" fmla="*/ 68826 w 68826"/>
                <a:gd name="connsiteY0" fmla="*/ 0 h 599768"/>
                <a:gd name="connsiteX1" fmla="*/ 0 w 68826"/>
                <a:gd name="connsiteY1" fmla="*/ 599768 h 599768"/>
              </a:gdLst>
              <a:ahLst/>
              <a:cxnLst>
                <a:cxn ang="0">
                  <a:pos x="connsiteX0" y="connsiteY0"/>
                </a:cxn>
                <a:cxn ang="0">
                  <a:pos x="connsiteX1" y="connsiteY1"/>
                </a:cxn>
              </a:cxnLst>
              <a:rect l="l" t="t" r="r" b="b"/>
              <a:pathLst>
                <a:path w="68826" h="599768">
                  <a:moveTo>
                    <a:pt x="68826" y="0"/>
                  </a:moveTo>
                  <a:lnTo>
                    <a:pt x="0" y="599768"/>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A85DB4E4-6CE1-894F-82D9-F7A493E3870D}"/>
                </a:ext>
              </a:extLst>
            </p:cNvPr>
            <p:cNvSpPr/>
            <p:nvPr/>
          </p:nvSpPr>
          <p:spPr>
            <a:xfrm>
              <a:off x="9877516" y="5702566"/>
              <a:ext cx="717754" cy="530942"/>
            </a:xfrm>
            <a:custGeom>
              <a:avLst/>
              <a:gdLst>
                <a:gd name="connsiteX0" fmla="*/ 0 w 717754"/>
                <a:gd name="connsiteY0" fmla="*/ 0 h 530942"/>
                <a:gd name="connsiteX1" fmla="*/ 717754 w 717754"/>
                <a:gd name="connsiteY1" fmla="*/ 530942 h 530942"/>
              </a:gdLst>
              <a:ahLst/>
              <a:cxnLst>
                <a:cxn ang="0">
                  <a:pos x="connsiteX0" y="connsiteY0"/>
                </a:cxn>
                <a:cxn ang="0">
                  <a:pos x="connsiteX1" y="connsiteY1"/>
                </a:cxn>
              </a:cxnLst>
              <a:rect l="l" t="t" r="r" b="b"/>
              <a:pathLst>
                <a:path w="717754" h="530942">
                  <a:moveTo>
                    <a:pt x="0" y="0"/>
                  </a:moveTo>
                  <a:lnTo>
                    <a:pt x="717754" y="530942"/>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64E2D31D-75D5-EA02-2CB9-815BB3A8395B}"/>
                </a:ext>
              </a:extLst>
            </p:cNvPr>
            <p:cNvSpPr/>
            <p:nvPr/>
          </p:nvSpPr>
          <p:spPr>
            <a:xfrm>
              <a:off x="9907012" y="5682902"/>
              <a:ext cx="1406013" cy="639097"/>
            </a:xfrm>
            <a:custGeom>
              <a:avLst/>
              <a:gdLst>
                <a:gd name="connsiteX0" fmla="*/ 0 w 1406013"/>
                <a:gd name="connsiteY0" fmla="*/ 0 h 639097"/>
                <a:gd name="connsiteX1" fmla="*/ 1406013 w 1406013"/>
                <a:gd name="connsiteY1" fmla="*/ 639097 h 639097"/>
              </a:gdLst>
              <a:ahLst/>
              <a:cxnLst>
                <a:cxn ang="0">
                  <a:pos x="connsiteX0" y="connsiteY0"/>
                </a:cxn>
                <a:cxn ang="0">
                  <a:pos x="connsiteX1" y="connsiteY1"/>
                </a:cxn>
              </a:cxnLst>
              <a:rect l="l" t="t" r="r" b="b"/>
              <a:pathLst>
                <a:path w="1406013" h="639097">
                  <a:moveTo>
                    <a:pt x="0" y="0"/>
                  </a:moveTo>
                  <a:lnTo>
                    <a:pt x="1406013" y="63909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49E05485-35FD-BD7A-917E-F97C572B798C}"/>
                </a:ext>
              </a:extLst>
            </p:cNvPr>
            <p:cNvSpPr/>
            <p:nvPr/>
          </p:nvSpPr>
          <p:spPr>
            <a:xfrm>
              <a:off x="10624767" y="5663237"/>
              <a:ext cx="9832" cy="678426"/>
            </a:xfrm>
            <a:custGeom>
              <a:avLst/>
              <a:gdLst>
                <a:gd name="connsiteX0" fmla="*/ 0 w 9832"/>
                <a:gd name="connsiteY0" fmla="*/ 0 h 678426"/>
                <a:gd name="connsiteX1" fmla="*/ 9832 w 9832"/>
                <a:gd name="connsiteY1" fmla="*/ 678426 h 678426"/>
              </a:gdLst>
              <a:ahLst/>
              <a:cxnLst>
                <a:cxn ang="0">
                  <a:pos x="connsiteX0" y="connsiteY0"/>
                </a:cxn>
                <a:cxn ang="0">
                  <a:pos x="connsiteX1" y="connsiteY1"/>
                </a:cxn>
              </a:cxnLst>
              <a:rect l="l" t="t" r="r" b="b"/>
              <a:pathLst>
                <a:path w="9832" h="678426">
                  <a:moveTo>
                    <a:pt x="0" y="0"/>
                  </a:moveTo>
                  <a:lnTo>
                    <a:pt x="9832" y="67842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Freeform: Shape 262">
              <a:extLst>
                <a:ext uri="{FF2B5EF4-FFF2-40B4-BE49-F238E27FC236}">
                  <a16:creationId xmlns:a16="http://schemas.microsoft.com/office/drawing/2014/main" id="{898907F4-610D-9FD8-649A-CA80681932BC}"/>
                </a:ext>
              </a:extLst>
            </p:cNvPr>
            <p:cNvSpPr/>
            <p:nvPr/>
          </p:nvSpPr>
          <p:spPr>
            <a:xfrm>
              <a:off x="10585438" y="5732063"/>
              <a:ext cx="707923" cy="589936"/>
            </a:xfrm>
            <a:custGeom>
              <a:avLst/>
              <a:gdLst>
                <a:gd name="connsiteX0" fmla="*/ 0 w 707923"/>
                <a:gd name="connsiteY0" fmla="*/ 0 h 589936"/>
                <a:gd name="connsiteX1" fmla="*/ 707923 w 707923"/>
                <a:gd name="connsiteY1" fmla="*/ 589936 h 589936"/>
              </a:gdLst>
              <a:ahLst/>
              <a:cxnLst>
                <a:cxn ang="0">
                  <a:pos x="connsiteX0" y="connsiteY0"/>
                </a:cxn>
                <a:cxn ang="0">
                  <a:pos x="connsiteX1" y="connsiteY1"/>
                </a:cxn>
              </a:cxnLst>
              <a:rect l="l" t="t" r="r" b="b"/>
              <a:pathLst>
                <a:path w="707923" h="589936">
                  <a:moveTo>
                    <a:pt x="0" y="0"/>
                  </a:moveTo>
                  <a:lnTo>
                    <a:pt x="707923" y="589936"/>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Shape 263">
              <a:extLst>
                <a:ext uri="{FF2B5EF4-FFF2-40B4-BE49-F238E27FC236}">
                  <a16:creationId xmlns:a16="http://schemas.microsoft.com/office/drawing/2014/main" id="{62820BFC-31FA-33CC-45A0-3370CFDCC12F}"/>
                </a:ext>
              </a:extLst>
            </p:cNvPr>
            <p:cNvSpPr/>
            <p:nvPr/>
          </p:nvSpPr>
          <p:spPr>
            <a:xfrm>
              <a:off x="11322858" y="5722231"/>
              <a:ext cx="39329" cy="599768"/>
            </a:xfrm>
            <a:custGeom>
              <a:avLst/>
              <a:gdLst>
                <a:gd name="connsiteX0" fmla="*/ 39329 w 39329"/>
                <a:gd name="connsiteY0" fmla="*/ 0 h 599768"/>
                <a:gd name="connsiteX1" fmla="*/ 0 w 39329"/>
                <a:gd name="connsiteY1" fmla="*/ 599768 h 599768"/>
              </a:gdLst>
              <a:ahLst/>
              <a:cxnLst>
                <a:cxn ang="0">
                  <a:pos x="connsiteX0" y="connsiteY0"/>
                </a:cxn>
                <a:cxn ang="0">
                  <a:pos x="connsiteX1" y="connsiteY1"/>
                </a:cxn>
              </a:cxnLst>
              <a:rect l="l" t="t" r="r" b="b"/>
              <a:pathLst>
                <a:path w="39329" h="599768">
                  <a:moveTo>
                    <a:pt x="39329" y="0"/>
                  </a:moveTo>
                  <a:cubicBezTo>
                    <a:pt x="34413" y="245806"/>
                    <a:pt x="29497" y="491613"/>
                    <a:pt x="0" y="599768"/>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Shape 264">
              <a:extLst>
                <a:ext uri="{FF2B5EF4-FFF2-40B4-BE49-F238E27FC236}">
                  <a16:creationId xmlns:a16="http://schemas.microsoft.com/office/drawing/2014/main" id="{B3BE26AE-993B-4499-5438-C1C2E99ACC09}"/>
                </a:ext>
              </a:extLst>
            </p:cNvPr>
            <p:cNvSpPr/>
            <p:nvPr/>
          </p:nvSpPr>
          <p:spPr>
            <a:xfrm>
              <a:off x="10634599" y="5732063"/>
              <a:ext cx="668594" cy="550607"/>
            </a:xfrm>
            <a:custGeom>
              <a:avLst/>
              <a:gdLst>
                <a:gd name="connsiteX0" fmla="*/ 668594 w 668594"/>
                <a:gd name="connsiteY0" fmla="*/ 0 h 550607"/>
                <a:gd name="connsiteX1" fmla="*/ 0 w 668594"/>
                <a:gd name="connsiteY1" fmla="*/ 550607 h 550607"/>
                <a:gd name="connsiteX2" fmla="*/ 0 w 668594"/>
                <a:gd name="connsiteY2" fmla="*/ 550607 h 550607"/>
              </a:gdLst>
              <a:ahLst/>
              <a:cxnLst>
                <a:cxn ang="0">
                  <a:pos x="connsiteX0" y="connsiteY0"/>
                </a:cxn>
                <a:cxn ang="0">
                  <a:pos x="connsiteX1" y="connsiteY1"/>
                </a:cxn>
                <a:cxn ang="0">
                  <a:pos x="connsiteX2" y="connsiteY2"/>
                </a:cxn>
              </a:cxnLst>
              <a:rect l="l" t="t" r="r" b="b"/>
              <a:pathLst>
                <a:path w="668594" h="550607">
                  <a:moveTo>
                    <a:pt x="668594" y="0"/>
                  </a:moveTo>
                  <a:lnTo>
                    <a:pt x="0" y="550607"/>
                  </a:lnTo>
                  <a:lnTo>
                    <a:pt x="0" y="550607"/>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a:extLst>
                <a:ext uri="{FF2B5EF4-FFF2-40B4-BE49-F238E27FC236}">
                  <a16:creationId xmlns:a16="http://schemas.microsoft.com/office/drawing/2014/main" id="{6559AB06-DFAD-ECA9-EA88-96053A77DBFA}"/>
                </a:ext>
              </a:extLst>
            </p:cNvPr>
            <p:cNvSpPr/>
            <p:nvPr/>
          </p:nvSpPr>
          <p:spPr>
            <a:xfrm>
              <a:off x="9818522" y="5722231"/>
              <a:ext cx="1484671" cy="580103"/>
            </a:xfrm>
            <a:custGeom>
              <a:avLst/>
              <a:gdLst>
                <a:gd name="connsiteX0" fmla="*/ 1484671 w 1484671"/>
                <a:gd name="connsiteY0" fmla="*/ 0 h 580103"/>
                <a:gd name="connsiteX1" fmla="*/ 0 w 1484671"/>
                <a:gd name="connsiteY1" fmla="*/ 580103 h 580103"/>
              </a:gdLst>
              <a:ahLst/>
              <a:cxnLst>
                <a:cxn ang="0">
                  <a:pos x="connsiteX0" y="connsiteY0"/>
                </a:cxn>
                <a:cxn ang="0">
                  <a:pos x="connsiteX1" y="connsiteY1"/>
                </a:cxn>
              </a:cxnLst>
              <a:rect l="l" t="t" r="r" b="b"/>
              <a:pathLst>
                <a:path w="1484671" h="580103">
                  <a:moveTo>
                    <a:pt x="1484671" y="0"/>
                  </a:moveTo>
                  <a:lnTo>
                    <a:pt x="0" y="58010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Shape 266">
              <a:extLst>
                <a:ext uri="{FF2B5EF4-FFF2-40B4-BE49-F238E27FC236}">
                  <a16:creationId xmlns:a16="http://schemas.microsoft.com/office/drawing/2014/main" id="{CF6C12FF-08FF-0B5C-4518-0055508A5213}"/>
                </a:ext>
              </a:extLst>
            </p:cNvPr>
            <p:cNvSpPr/>
            <p:nvPr/>
          </p:nvSpPr>
          <p:spPr>
            <a:xfrm>
              <a:off x="10673929" y="5741895"/>
              <a:ext cx="648929" cy="570271"/>
            </a:xfrm>
            <a:custGeom>
              <a:avLst/>
              <a:gdLst>
                <a:gd name="connsiteX0" fmla="*/ 648929 w 648929"/>
                <a:gd name="connsiteY0" fmla="*/ 0 h 570271"/>
                <a:gd name="connsiteX1" fmla="*/ 462116 w 648929"/>
                <a:gd name="connsiteY1" fmla="*/ 344129 h 570271"/>
                <a:gd name="connsiteX2" fmla="*/ 0 w 648929"/>
                <a:gd name="connsiteY2" fmla="*/ 570271 h 570271"/>
              </a:gdLst>
              <a:ahLst/>
              <a:cxnLst>
                <a:cxn ang="0">
                  <a:pos x="connsiteX0" y="connsiteY0"/>
                </a:cxn>
                <a:cxn ang="0">
                  <a:pos x="connsiteX1" y="connsiteY1"/>
                </a:cxn>
                <a:cxn ang="0">
                  <a:pos x="connsiteX2" y="connsiteY2"/>
                </a:cxn>
              </a:cxnLst>
              <a:rect l="l" t="t" r="r" b="b"/>
              <a:pathLst>
                <a:path w="648929" h="570271">
                  <a:moveTo>
                    <a:pt x="648929" y="0"/>
                  </a:moveTo>
                  <a:cubicBezTo>
                    <a:pt x="609600" y="124542"/>
                    <a:pt x="570271" y="249084"/>
                    <a:pt x="462116" y="344129"/>
                  </a:cubicBezTo>
                  <a:cubicBezTo>
                    <a:pt x="353961" y="439174"/>
                    <a:pt x="176980" y="504722"/>
                    <a:pt x="0" y="570271"/>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774E58D2-EAA8-ED53-0FEE-1E3713E8DC8C}"/>
                </a:ext>
              </a:extLst>
            </p:cNvPr>
            <p:cNvSpPr/>
            <p:nvPr/>
          </p:nvSpPr>
          <p:spPr>
            <a:xfrm rot="5400000">
              <a:off x="11245758" y="558907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9" name="Oval 268">
              <a:extLst>
                <a:ext uri="{FF2B5EF4-FFF2-40B4-BE49-F238E27FC236}">
                  <a16:creationId xmlns:a16="http://schemas.microsoft.com/office/drawing/2014/main" id="{CD5A7525-A42C-0E19-BD81-C007F231B956}"/>
                </a:ext>
              </a:extLst>
            </p:cNvPr>
            <p:cNvSpPr/>
            <p:nvPr/>
          </p:nvSpPr>
          <p:spPr>
            <a:xfrm rot="5400000">
              <a:off x="10550541" y="560086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0" name="Oval 269">
              <a:extLst>
                <a:ext uri="{FF2B5EF4-FFF2-40B4-BE49-F238E27FC236}">
                  <a16:creationId xmlns:a16="http://schemas.microsoft.com/office/drawing/2014/main" id="{544A66ED-4589-C846-43EE-0E2AE5A9CD32}"/>
                </a:ext>
              </a:extLst>
            </p:cNvPr>
            <p:cNvSpPr/>
            <p:nvPr/>
          </p:nvSpPr>
          <p:spPr>
            <a:xfrm rot="5400000">
              <a:off x="9767337" y="558907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1" name="Oval 270">
              <a:extLst>
                <a:ext uri="{FF2B5EF4-FFF2-40B4-BE49-F238E27FC236}">
                  <a16:creationId xmlns:a16="http://schemas.microsoft.com/office/drawing/2014/main" id="{28E71ADF-0CA4-18C4-E06A-8458BCF48B0A}"/>
                </a:ext>
              </a:extLst>
            </p:cNvPr>
            <p:cNvSpPr/>
            <p:nvPr/>
          </p:nvSpPr>
          <p:spPr>
            <a:xfrm rot="5400000">
              <a:off x="9072121" y="558907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2" name="Freeform: Shape 271">
              <a:extLst>
                <a:ext uri="{FF2B5EF4-FFF2-40B4-BE49-F238E27FC236}">
                  <a16:creationId xmlns:a16="http://schemas.microsoft.com/office/drawing/2014/main" id="{05CCFD36-280B-6E1A-2C5F-78AD087D546F}"/>
                </a:ext>
              </a:extLst>
            </p:cNvPr>
            <p:cNvSpPr/>
            <p:nvPr/>
          </p:nvSpPr>
          <p:spPr>
            <a:xfrm>
              <a:off x="9134168" y="1700981"/>
              <a:ext cx="648929" cy="570271"/>
            </a:xfrm>
            <a:custGeom>
              <a:avLst/>
              <a:gdLst>
                <a:gd name="connsiteX0" fmla="*/ 648929 w 648929"/>
                <a:gd name="connsiteY0" fmla="*/ 0 h 570271"/>
                <a:gd name="connsiteX1" fmla="*/ 0 w 648929"/>
                <a:gd name="connsiteY1" fmla="*/ 570271 h 570271"/>
                <a:gd name="connsiteX2" fmla="*/ 0 w 648929"/>
                <a:gd name="connsiteY2" fmla="*/ 570271 h 570271"/>
              </a:gdLst>
              <a:ahLst/>
              <a:cxnLst>
                <a:cxn ang="0">
                  <a:pos x="connsiteX0" y="connsiteY0"/>
                </a:cxn>
                <a:cxn ang="0">
                  <a:pos x="connsiteX1" y="connsiteY1"/>
                </a:cxn>
                <a:cxn ang="0">
                  <a:pos x="connsiteX2" y="connsiteY2"/>
                </a:cxn>
              </a:cxnLst>
              <a:rect l="l" t="t" r="r" b="b"/>
              <a:pathLst>
                <a:path w="648929" h="570271">
                  <a:moveTo>
                    <a:pt x="648929" y="0"/>
                  </a:moveTo>
                  <a:lnTo>
                    <a:pt x="0" y="570271"/>
                  </a:lnTo>
                  <a:lnTo>
                    <a:pt x="0" y="570271"/>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Freeform: Shape 272">
              <a:extLst>
                <a:ext uri="{FF2B5EF4-FFF2-40B4-BE49-F238E27FC236}">
                  <a16:creationId xmlns:a16="http://schemas.microsoft.com/office/drawing/2014/main" id="{A05529F6-E95D-0881-5381-6F7231B993DF}"/>
                </a:ext>
              </a:extLst>
            </p:cNvPr>
            <p:cNvSpPr/>
            <p:nvPr/>
          </p:nvSpPr>
          <p:spPr>
            <a:xfrm>
              <a:off x="9163665" y="3362632"/>
              <a:ext cx="668593" cy="619433"/>
            </a:xfrm>
            <a:custGeom>
              <a:avLst/>
              <a:gdLst>
                <a:gd name="connsiteX0" fmla="*/ 668593 w 668593"/>
                <a:gd name="connsiteY0" fmla="*/ 0 h 619433"/>
                <a:gd name="connsiteX1" fmla="*/ 0 w 668593"/>
                <a:gd name="connsiteY1" fmla="*/ 619433 h 619433"/>
                <a:gd name="connsiteX2" fmla="*/ 0 w 668593"/>
                <a:gd name="connsiteY2" fmla="*/ 619433 h 619433"/>
              </a:gdLst>
              <a:ahLst/>
              <a:cxnLst>
                <a:cxn ang="0">
                  <a:pos x="connsiteX0" y="connsiteY0"/>
                </a:cxn>
                <a:cxn ang="0">
                  <a:pos x="connsiteX1" y="connsiteY1"/>
                </a:cxn>
                <a:cxn ang="0">
                  <a:pos x="connsiteX2" y="connsiteY2"/>
                </a:cxn>
              </a:cxnLst>
              <a:rect l="l" t="t" r="r" b="b"/>
              <a:pathLst>
                <a:path w="668593" h="619433">
                  <a:moveTo>
                    <a:pt x="668593" y="0"/>
                  </a:moveTo>
                  <a:lnTo>
                    <a:pt x="0" y="619433"/>
                  </a:lnTo>
                  <a:lnTo>
                    <a:pt x="0" y="61943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Shape 273">
              <a:extLst>
                <a:ext uri="{FF2B5EF4-FFF2-40B4-BE49-F238E27FC236}">
                  <a16:creationId xmlns:a16="http://schemas.microsoft.com/office/drawing/2014/main" id="{AE2B8B3B-2966-15C5-7790-732AC21D2B2C}"/>
                </a:ext>
              </a:extLst>
            </p:cNvPr>
            <p:cNvSpPr/>
            <p:nvPr/>
          </p:nvSpPr>
          <p:spPr>
            <a:xfrm>
              <a:off x="9109931" y="4047205"/>
              <a:ext cx="668593" cy="619433"/>
            </a:xfrm>
            <a:custGeom>
              <a:avLst/>
              <a:gdLst>
                <a:gd name="connsiteX0" fmla="*/ 668593 w 668593"/>
                <a:gd name="connsiteY0" fmla="*/ 0 h 619433"/>
                <a:gd name="connsiteX1" fmla="*/ 0 w 668593"/>
                <a:gd name="connsiteY1" fmla="*/ 619433 h 619433"/>
                <a:gd name="connsiteX2" fmla="*/ 0 w 668593"/>
                <a:gd name="connsiteY2" fmla="*/ 619433 h 619433"/>
              </a:gdLst>
              <a:ahLst/>
              <a:cxnLst>
                <a:cxn ang="0">
                  <a:pos x="connsiteX0" y="connsiteY0"/>
                </a:cxn>
                <a:cxn ang="0">
                  <a:pos x="connsiteX1" y="connsiteY1"/>
                </a:cxn>
                <a:cxn ang="0">
                  <a:pos x="connsiteX2" y="connsiteY2"/>
                </a:cxn>
              </a:cxnLst>
              <a:rect l="l" t="t" r="r" b="b"/>
              <a:pathLst>
                <a:path w="668593" h="619433">
                  <a:moveTo>
                    <a:pt x="668593" y="0"/>
                  </a:moveTo>
                  <a:lnTo>
                    <a:pt x="0" y="619433"/>
                  </a:lnTo>
                  <a:lnTo>
                    <a:pt x="0" y="61943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Freeform: Shape 274">
              <a:extLst>
                <a:ext uri="{FF2B5EF4-FFF2-40B4-BE49-F238E27FC236}">
                  <a16:creationId xmlns:a16="http://schemas.microsoft.com/office/drawing/2014/main" id="{4FDE476F-E44A-9EF8-1323-5B2D1A2E0D05}"/>
                </a:ext>
              </a:extLst>
            </p:cNvPr>
            <p:cNvSpPr/>
            <p:nvPr/>
          </p:nvSpPr>
          <p:spPr>
            <a:xfrm>
              <a:off x="9158680" y="5711091"/>
              <a:ext cx="668593" cy="619433"/>
            </a:xfrm>
            <a:custGeom>
              <a:avLst/>
              <a:gdLst>
                <a:gd name="connsiteX0" fmla="*/ 668593 w 668593"/>
                <a:gd name="connsiteY0" fmla="*/ 0 h 619433"/>
                <a:gd name="connsiteX1" fmla="*/ 0 w 668593"/>
                <a:gd name="connsiteY1" fmla="*/ 619433 h 619433"/>
                <a:gd name="connsiteX2" fmla="*/ 0 w 668593"/>
                <a:gd name="connsiteY2" fmla="*/ 619433 h 619433"/>
              </a:gdLst>
              <a:ahLst/>
              <a:cxnLst>
                <a:cxn ang="0">
                  <a:pos x="connsiteX0" y="connsiteY0"/>
                </a:cxn>
                <a:cxn ang="0">
                  <a:pos x="connsiteX1" y="connsiteY1"/>
                </a:cxn>
                <a:cxn ang="0">
                  <a:pos x="connsiteX2" y="connsiteY2"/>
                </a:cxn>
              </a:cxnLst>
              <a:rect l="l" t="t" r="r" b="b"/>
              <a:pathLst>
                <a:path w="668593" h="619433">
                  <a:moveTo>
                    <a:pt x="668593" y="0"/>
                  </a:moveTo>
                  <a:lnTo>
                    <a:pt x="0" y="619433"/>
                  </a:lnTo>
                  <a:lnTo>
                    <a:pt x="0" y="619433"/>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a:extLst>
                <a:ext uri="{FF2B5EF4-FFF2-40B4-BE49-F238E27FC236}">
                  <a16:creationId xmlns:a16="http://schemas.microsoft.com/office/drawing/2014/main" id="{DBA4B6E7-35A0-CA85-2E0B-DDA730A06CF9}"/>
                </a:ext>
              </a:extLst>
            </p:cNvPr>
            <p:cNvSpPr txBox="1"/>
            <p:nvPr/>
          </p:nvSpPr>
          <p:spPr>
            <a:xfrm>
              <a:off x="7985133" y="4425523"/>
              <a:ext cx="603050" cy="369332"/>
            </a:xfrm>
            <a:prstGeom prst="rect">
              <a:avLst/>
            </a:prstGeom>
            <a:noFill/>
          </p:spPr>
          <p:txBody>
            <a:bodyPr wrap="none" rtlCol="0">
              <a:spAutoFit/>
            </a:bodyPr>
            <a:lstStyle/>
            <a:p>
              <a:r>
                <a:rPr lang="en-US" i="1" dirty="0"/>
                <a:t>V</a:t>
              </a:r>
              <a:r>
                <a:rPr lang="en-US" i="1" baseline="-25000" dirty="0"/>
                <a:t>t+2</a:t>
              </a:r>
              <a:r>
                <a:rPr lang="en-US" i="1" baseline="30000" dirty="0">
                  <a:sym typeface="Symbol" panose="05050102010706020507" pitchFamily="18" charset="2"/>
                </a:rPr>
                <a:t></a:t>
              </a:r>
              <a:endParaRPr lang="en-US" i="1" baseline="30000" dirty="0"/>
            </a:p>
          </p:txBody>
        </p:sp>
        <p:sp>
          <p:nvSpPr>
            <p:cNvPr id="277" name="TextBox 276">
              <a:extLst>
                <a:ext uri="{FF2B5EF4-FFF2-40B4-BE49-F238E27FC236}">
                  <a16:creationId xmlns:a16="http://schemas.microsoft.com/office/drawing/2014/main" id="{3383D00D-8DF9-C36E-6166-20DA5213CC94}"/>
                </a:ext>
              </a:extLst>
            </p:cNvPr>
            <p:cNvSpPr txBox="1"/>
            <p:nvPr/>
          </p:nvSpPr>
          <p:spPr>
            <a:xfrm>
              <a:off x="8037674" y="6092415"/>
              <a:ext cx="471604"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30000" dirty="0"/>
            </a:p>
          </p:txBody>
        </p:sp>
        <p:sp>
          <p:nvSpPr>
            <p:cNvPr id="278" name="TextBox 277">
              <a:extLst>
                <a:ext uri="{FF2B5EF4-FFF2-40B4-BE49-F238E27FC236}">
                  <a16:creationId xmlns:a16="http://schemas.microsoft.com/office/drawing/2014/main" id="{260E7623-A23B-D358-FE64-5C6F46634C39}"/>
                </a:ext>
              </a:extLst>
            </p:cNvPr>
            <p:cNvSpPr txBox="1"/>
            <p:nvPr/>
          </p:nvSpPr>
          <p:spPr>
            <a:xfrm>
              <a:off x="8037674" y="5432397"/>
              <a:ext cx="596638"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cxnSp>
          <p:nvCxnSpPr>
            <p:cNvPr id="281" name="Straight Connector 280">
              <a:extLst>
                <a:ext uri="{FF2B5EF4-FFF2-40B4-BE49-F238E27FC236}">
                  <a16:creationId xmlns:a16="http://schemas.microsoft.com/office/drawing/2014/main" id="{3060F917-4662-E802-B22A-5B91E4713F8F}"/>
                </a:ext>
              </a:extLst>
            </p:cNvPr>
            <p:cNvCxnSpPr/>
            <p:nvPr/>
          </p:nvCxnSpPr>
          <p:spPr>
            <a:xfrm rot="5400000">
              <a:off x="10194115" y="13267"/>
              <a:ext cx="28064" cy="3265184"/>
            </a:xfrm>
            <a:prstGeom prst="line">
              <a:avLst/>
            </a:prstGeom>
            <a:noFill/>
            <a:ln w="25400" cap="flat" cmpd="sng" algn="ctr">
              <a:solidFill>
                <a:srgbClr val="000000"/>
              </a:solidFill>
              <a:prstDash val="sysDash"/>
              <a:miter lim="800000"/>
            </a:ln>
            <a:effectLst/>
          </p:spPr>
        </p:cxnSp>
        <p:sp>
          <p:nvSpPr>
            <p:cNvPr id="282" name="TextBox 281">
              <a:extLst>
                <a:ext uri="{FF2B5EF4-FFF2-40B4-BE49-F238E27FC236}">
                  <a16:creationId xmlns:a16="http://schemas.microsoft.com/office/drawing/2014/main" id="{D649121C-98A1-D011-FB8C-86C0B91DF897}"/>
                </a:ext>
              </a:extLst>
            </p:cNvPr>
            <p:cNvSpPr txBox="1"/>
            <p:nvPr/>
          </p:nvSpPr>
          <p:spPr>
            <a:xfrm>
              <a:off x="10726298" y="1746455"/>
              <a:ext cx="550151" cy="369332"/>
            </a:xfrm>
            <a:prstGeom prst="rect">
              <a:avLst/>
            </a:prstGeom>
            <a:noFill/>
          </p:spPr>
          <p:txBody>
            <a:bodyPr wrap="none" rtlCol="0">
              <a:spAutoFit/>
            </a:bodyPr>
            <a:lstStyle/>
            <a:p>
              <a:r>
                <a:rPr lang="en-US" i="1" dirty="0" err="1"/>
                <a:t>pi,ri</a:t>
              </a:r>
              <a:endParaRPr lang="en-US" i="1" dirty="0"/>
            </a:p>
          </p:txBody>
        </p:sp>
        <p:sp>
          <p:nvSpPr>
            <p:cNvPr id="283" name="Freeform: Shape 282">
              <a:extLst>
                <a:ext uri="{FF2B5EF4-FFF2-40B4-BE49-F238E27FC236}">
                  <a16:creationId xmlns:a16="http://schemas.microsoft.com/office/drawing/2014/main" id="{C3647AD7-8669-034F-A3ED-B82B8241DCDA}"/>
                </a:ext>
              </a:extLst>
            </p:cNvPr>
            <p:cNvSpPr/>
            <p:nvPr/>
          </p:nvSpPr>
          <p:spPr>
            <a:xfrm>
              <a:off x="9089136" y="1691640"/>
              <a:ext cx="685800" cy="539496"/>
            </a:xfrm>
            <a:custGeom>
              <a:avLst/>
              <a:gdLst>
                <a:gd name="connsiteX0" fmla="*/ 685800 w 685800"/>
                <a:gd name="connsiteY0" fmla="*/ 0 h 539496"/>
                <a:gd name="connsiteX1" fmla="*/ 164592 w 685800"/>
                <a:gd name="connsiteY1" fmla="*/ 155448 h 539496"/>
                <a:gd name="connsiteX2" fmla="*/ 0 w 685800"/>
                <a:gd name="connsiteY2" fmla="*/ 539496 h 539496"/>
              </a:gdLst>
              <a:ahLst/>
              <a:cxnLst>
                <a:cxn ang="0">
                  <a:pos x="connsiteX0" y="connsiteY0"/>
                </a:cxn>
                <a:cxn ang="0">
                  <a:pos x="connsiteX1" y="connsiteY1"/>
                </a:cxn>
                <a:cxn ang="0">
                  <a:pos x="connsiteX2" y="connsiteY2"/>
                </a:cxn>
              </a:cxnLst>
              <a:rect l="l" t="t" r="r" b="b"/>
              <a:pathLst>
                <a:path w="685800" h="539496">
                  <a:moveTo>
                    <a:pt x="685800" y="0"/>
                  </a:moveTo>
                  <a:cubicBezTo>
                    <a:pt x="482346" y="32766"/>
                    <a:pt x="278892" y="65532"/>
                    <a:pt x="164592" y="155448"/>
                  </a:cubicBezTo>
                  <a:cubicBezTo>
                    <a:pt x="50292" y="245364"/>
                    <a:pt x="25146" y="392430"/>
                    <a:pt x="0" y="539496"/>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Freeform: Shape 283">
              <a:extLst>
                <a:ext uri="{FF2B5EF4-FFF2-40B4-BE49-F238E27FC236}">
                  <a16:creationId xmlns:a16="http://schemas.microsoft.com/office/drawing/2014/main" id="{71C0F92C-D7C6-62F8-4220-BED49AD8CE4C}"/>
                </a:ext>
              </a:extLst>
            </p:cNvPr>
            <p:cNvSpPr/>
            <p:nvPr/>
          </p:nvSpPr>
          <p:spPr>
            <a:xfrm>
              <a:off x="9215284" y="3352111"/>
              <a:ext cx="685800" cy="539496"/>
            </a:xfrm>
            <a:custGeom>
              <a:avLst/>
              <a:gdLst>
                <a:gd name="connsiteX0" fmla="*/ 685800 w 685800"/>
                <a:gd name="connsiteY0" fmla="*/ 0 h 539496"/>
                <a:gd name="connsiteX1" fmla="*/ 164592 w 685800"/>
                <a:gd name="connsiteY1" fmla="*/ 155448 h 539496"/>
                <a:gd name="connsiteX2" fmla="*/ 0 w 685800"/>
                <a:gd name="connsiteY2" fmla="*/ 539496 h 539496"/>
              </a:gdLst>
              <a:ahLst/>
              <a:cxnLst>
                <a:cxn ang="0">
                  <a:pos x="connsiteX0" y="connsiteY0"/>
                </a:cxn>
                <a:cxn ang="0">
                  <a:pos x="connsiteX1" y="connsiteY1"/>
                </a:cxn>
                <a:cxn ang="0">
                  <a:pos x="connsiteX2" y="connsiteY2"/>
                </a:cxn>
              </a:cxnLst>
              <a:rect l="l" t="t" r="r" b="b"/>
              <a:pathLst>
                <a:path w="685800" h="539496">
                  <a:moveTo>
                    <a:pt x="685800" y="0"/>
                  </a:moveTo>
                  <a:cubicBezTo>
                    <a:pt x="482346" y="32766"/>
                    <a:pt x="278892" y="65532"/>
                    <a:pt x="164592" y="155448"/>
                  </a:cubicBezTo>
                  <a:cubicBezTo>
                    <a:pt x="50292" y="245364"/>
                    <a:pt x="25146" y="392430"/>
                    <a:pt x="0" y="539496"/>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Freeform: Shape 284">
              <a:extLst>
                <a:ext uri="{FF2B5EF4-FFF2-40B4-BE49-F238E27FC236}">
                  <a16:creationId xmlns:a16="http://schemas.microsoft.com/office/drawing/2014/main" id="{ADFA2369-3208-E00B-E55D-E3473314C4F1}"/>
                </a:ext>
              </a:extLst>
            </p:cNvPr>
            <p:cNvSpPr/>
            <p:nvPr/>
          </p:nvSpPr>
          <p:spPr>
            <a:xfrm>
              <a:off x="9195575" y="4038524"/>
              <a:ext cx="685800" cy="539496"/>
            </a:xfrm>
            <a:custGeom>
              <a:avLst/>
              <a:gdLst>
                <a:gd name="connsiteX0" fmla="*/ 685800 w 685800"/>
                <a:gd name="connsiteY0" fmla="*/ 0 h 539496"/>
                <a:gd name="connsiteX1" fmla="*/ 164592 w 685800"/>
                <a:gd name="connsiteY1" fmla="*/ 155448 h 539496"/>
                <a:gd name="connsiteX2" fmla="*/ 0 w 685800"/>
                <a:gd name="connsiteY2" fmla="*/ 539496 h 539496"/>
              </a:gdLst>
              <a:ahLst/>
              <a:cxnLst>
                <a:cxn ang="0">
                  <a:pos x="connsiteX0" y="connsiteY0"/>
                </a:cxn>
                <a:cxn ang="0">
                  <a:pos x="connsiteX1" y="connsiteY1"/>
                </a:cxn>
                <a:cxn ang="0">
                  <a:pos x="connsiteX2" y="connsiteY2"/>
                </a:cxn>
              </a:cxnLst>
              <a:rect l="l" t="t" r="r" b="b"/>
              <a:pathLst>
                <a:path w="685800" h="539496">
                  <a:moveTo>
                    <a:pt x="685800" y="0"/>
                  </a:moveTo>
                  <a:cubicBezTo>
                    <a:pt x="482346" y="32766"/>
                    <a:pt x="278892" y="65532"/>
                    <a:pt x="164592" y="155448"/>
                  </a:cubicBezTo>
                  <a:cubicBezTo>
                    <a:pt x="50292" y="245364"/>
                    <a:pt x="25146" y="392430"/>
                    <a:pt x="0" y="539496"/>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Freeform: Shape 285">
              <a:extLst>
                <a:ext uri="{FF2B5EF4-FFF2-40B4-BE49-F238E27FC236}">
                  <a16:creationId xmlns:a16="http://schemas.microsoft.com/office/drawing/2014/main" id="{D5CE287B-09B2-8129-B31B-3162BFD56B59}"/>
                </a:ext>
              </a:extLst>
            </p:cNvPr>
            <p:cNvSpPr/>
            <p:nvPr/>
          </p:nvSpPr>
          <p:spPr>
            <a:xfrm>
              <a:off x="9213793" y="5702566"/>
              <a:ext cx="685800" cy="539496"/>
            </a:xfrm>
            <a:custGeom>
              <a:avLst/>
              <a:gdLst>
                <a:gd name="connsiteX0" fmla="*/ 685800 w 685800"/>
                <a:gd name="connsiteY0" fmla="*/ 0 h 539496"/>
                <a:gd name="connsiteX1" fmla="*/ 164592 w 685800"/>
                <a:gd name="connsiteY1" fmla="*/ 155448 h 539496"/>
                <a:gd name="connsiteX2" fmla="*/ 0 w 685800"/>
                <a:gd name="connsiteY2" fmla="*/ 539496 h 539496"/>
              </a:gdLst>
              <a:ahLst/>
              <a:cxnLst>
                <a:cxn ang="0">
                  <a:pos x="connsiteX0" y="connsiteY0"/>
                </a:cxn>
                <a:cxn ang="0">
                  <a:pos x="connsiteX1" y="connsiteY1"/>
                </a:cxn>
                <a:cxn ang="0">
                  <a:pos x="connsiteX2" y="connsiteY2"/>
                </a:cxn>
              </a:cxnLst>
              <a:rect l="l" t="t" r="r" b="b"/>
              <a:pathLst>
                <a:path w="685800" h="539496">
                  <a:moveTo>
                    <a:pt x="685800" y="0"/>
                  </a:moveTo>
                  <a:cubicBezTo>
                    <a:pt x="482346" y="32766"/>
                    <a:pt x="278892" y="65532"/>
                    <a:pt x="164592" y="155448"/>
                  </a:cubicBezTo>
                  <a:cubicBezTo>
                    <a:pt x="50292" y="245364"/>
                    <a:pt x="25146" y="392430"/>
                    <a:pt x="0" y="539496"/>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7" name="Straight Arrow Connector 286">
              <a:extLst>
                <a:ext uri="{FF2B5EF4-FFF2-40B4-BE49-F238E27FC236}">
                  <a16:creationId xmlns:a16="http://schemas.microsoft.com/office/drawing/2014/main" id="{B3F2C899-EFD7-D48B-F2DF-499E9F42D905}"/>
                </a:ext>
              </a:extLst>
            </p:cNvPr>
            <p:cNvCxnSpPr/>
            <p:nvPr/>
          </p:nvCxnSpPr>
          <p:spPr>
            <a:xfrm flipV="1">
              <a:off x="7479792" y="2226282"/>
              <a:ext cx="0" cy="33515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EFF3616D-0B63-10A5-3FE8-78EDC68F9D6B}"/>
                </a:ext>
              </a:extLst>
            </p:cNvPr>
            <p:cNvSpPr txBox="1"/>
            <p:nvPr/>
          </p:nvSpPr>
          <p:spPr>
            <a:xfrm>
              <a:off x="6934061" y="5616674"/>
              <a:ext cx="1071126" cy="646331"/>
            </a:xfrm>
            <a:prstGeom prst="rect">
              <a:avLst/>
            </a:prstGeom>
            <a:noFill/>
          </p:spPr>
          <p:txBody>
            <a:bodyPr wrap="none" rtlCol="0">
              <a:spAutoFit/>
            </a:bodyPr>
            <a:lstStyle/>
            <a:p>
              <a:pPr algn="ctr"/>
              <a:r>
                <a:rPr lang="en-US" dirty="0"/>
                <a:t>Bellman</a:t>
              </a:r>
            </a:p>
            <a:p>
              <a:pPr algn="ctr"/>
              <a:r>
                <a:rPr lang="en-US" dirty="0"/>
                <a:t> iteration</a:t>
              </a:r>
            </a:p>
          </p:txBody>
        </p:sp>
      </p:grpSp>
      <p:sp>
        <p:nvSpPr>
          <p:cNvPr id="290" name="TextBox 289">
            <a:extLst>
              <a:ext uri="{FF2B5EF4-FFF2-40B4-BE49-F238E27FC236}">
                <a16:creationId xmlns:a16="http://schemas.microsoft.com/office/drawing/2014/main" id="{11E6A729-52E0-7B17-7457-5D17219C14BA}"/>
              </a:ext>
            </a:extLst>
          </p:cNvPr>
          <p:cNvSpPr txBox="1"/>
          <p:nvPr/>
        </p:nvSpPr>
        <p:spPr>
          <a:xfrm>
            <a:off x="464812" y="4544194"/>
            <a:ext cx="6477698" cy="1200329"/>
          </a:xfrm>
          <a:prstGeom prst="rect">
            <a:avLst/>
          </a:prstGeom>
          <a:noFill/>
        </p:spPr>
        <p:txBody>
          <a:bodyPr wrap="square" rtlCol="0">
            <a:spAutoFit/>
          </a:bodyPr>
          <a:lstStyle/>
          <a:p>
            <a:r>
              <a:rPr lang="en-US" sz="2400" dirty="0"/>
              <a:t>Claim: Bellman bottom-up, level-by-level computation gives same answer as top-down “depth-first” computation</a:t>
            </a:r>
          </a:p>
        </p:txBody>
      </p:sp>
      <p:sp>
        <p:nvSpPr>
          <p:cNvPr id="293" name="TextBox 292">
            <a:extLst>
              <a:ext uri="{FF2B5EF4-FFF2-40B4-BE49-F238E27FC236}">
                <a16:creationId xmlns:a16="http://schemas.microsoft.com/office/drawing/2014/main" id="{8C8E699B-0954-9367-E339-CDA6226ED363}"/>
              </a:ext>
            </a:extLst>
          </p:cNvPr>
          <p:cNvSpPr txBox="1"/>
          <p:nvPr/>
        </p:nvSpPr>
        <p:spPr>
          <a:xfrm>
            <a:off x="481199" y="2669252"/>
            <a:ext cx="7176655" cy="1569660"/>
          </a:xfrm>
          <a:prstGeom prst="rect">
            <a:avLst/>
          </a:prstGeom>
          <a:noFill/>
        </p:spPr>
        <p:txBody>
          <a:bodyPr wrap="square" rtlCol="0">
            <a:spAutoFit/>
          </a:bodyPr>
          <a:lstStyle/>
          <a:p>
            <a:r>
              <a:rPr lang="en-US" sz="2400" dirty="0"/>
              <a:t>Expectation is top-down “depth-first” computation: </a:t>
            </a:r>
          </a:p>
          <a:p>
            <a:r>
              <a:rPr lang="en-US" sz="2400" dirty="0"/>
              <a:t>      for each trajectory</a:t>
            </a:r>
          </a:p>
          <a:p>
            <a:pPr marL="1257300" lvl="2" indent="-342900">
              <a:buFont typeface="Arial" panose="020B0604020202020204" pitchFamily="34" charset="0"/>
              <a:buChar char="•"/>
            </a:pPr>
            <a:r>
              <a:rPr lang="en-US" sz="2400" dirty="0"/>
              <a:t>sum up rewards</a:t>
            </a:r>
          </a:p>
          <a:p>
            <a:pPr marL="1257300" lvl="2" indent="-342900">
              <a:buFont typeface="Arial" panose="020B0604020202020204" pitchFamily="34" charset="0"/>
              <a:buChar char="•"/>
            </a:pPr>
            <a:r>
              <a:rPr lang="en-US" sz="2400" dirty="0"/>
              <a:t>multiply by trajectory probability</a:t>
            </a:r>
          </a:p>
        </p:txBody>
      </p:sp>
      <p:sp>
        <p:nvSpPr>
          <p:cNvPr id="295" name="Title 1">
            <a:extLst>
              <a:ext uri="{FF2B5EF4-FFF2-40B4-BE49-F238E27FC236}">
                <a16:creationId xmlns:a16="http://schemas.microsoft.com/office/drawing/2014/main" id="{28CB38B4-AB1D-BF84-3CF3-71DB54BBDF52}"/>
              </a:ext>
            </a:extLst>
          </p:cNvPr>
          <p:cNvSpPr>
            <a:spLocks noGrp="1"/>
          </p:cNvSpPr>
          <p:nvPr>
            <p:ph type="title"/>
          </p:nvPr>
        </p:nvSpPr>
        <p:spPr>
          <a:xfrm>
            <a:off x="82296" y="-156937"/>
            <a:ext cx="11603736" cy="901084"/>
          </a:xfrm>
        </p:spPr>
        <p:txBody>
          <a:bodyPr>
            <a:normAutofit/>
          </a:bodyPr>
          <a:lstStyle/>
          <a:p>
            <a:r>
              <a:rPr lang="en-US" sz="4400" dirty="0"/>
              <a:t>Relating Bellman-style iteration to trajectories</a:t>
            </a:r>
          </a:p>
        </p:txBody>
      </p:sp>
      <p:grpSp>
        <p:nvGrpSpPr>
          <p:cNvPr id="13" name="Group 12">
            <a:extLst>
              <a:ext uri="{FF2B5EF4-FFF2-40B4-BE49-F238E27FC236}">
                <a16:creationId xmlns:a16="http://schemas.microsoft.com/office/drawing/2014/main" id="{F04FEB84-DA3B-D45A-9431-E7BF074416BE}"/>
              </a:ext>
            </a:extLst>
          </p:cNvPr>
          <p:cNvGrpSpPr/>
          <p:nvPr/>
        </p:nvGrpSpPr>
        <p:grpSpPr>
          <a:xfrm>
            <a:off x="8670503" y="681135"/>
            <a:ext cx="2405009" cy="5474984"/>
            <a:chOff x="8670503" y="681135"/>
            <a:chExt cx="2405009" cy="5474984"/>
          </a:xfrm>
        </p:grpSpPr>
        <p:sp>
          <p:nvSpPr>
            <p:cNvPr id="60" name="Oval 59">
              <a:extLst>
                <a:ext uri="{FF2B5EF4-FFF2-40B4-BE49-F238E27FC236}">
                  <a16:creationId xmlns:a16="http://schemas.microsoft.com/office/drawing/2014/main" id="{32895D1F-161B-35A3-5367-A22B4AFF59E8}"/>
                </a:ext>
              </a:extLst>
            </p:cNvPr>
            <p:cNvSpPr/>
            <p:nvPr/>
          </p:nvSpPr>
          <p:spPr>
            <a:xfrm rot="5400000">
              <a:off x="10912993" y="2726618"/>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5631D9E3-EEBC-EF10-8187-F633333E13FB}"/>
                </a:ext>
              </a:extLst>
            </p:cNvPr>
            <p:cNvSpPr/>
            <p:nvPr/>
          </p:nvSpPr>
          <p:spPr>
            <a:xfrm rot="5400000">
              <a:off x="10217776" y="2738408"/>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FF16A7BE-30B7-E5DE-9F37-4AFF9FD025FD}"/>
                </a:ext>
              </a:extLst>
            </p:cNvPr>
            <p:cNvSpPr/>
            <p:nvPr/>
          </p:nvSpPr>
          <p:spPr>
            <a:xfrm rot="5400000">
              <a:off x="9434572" y="2726618"/>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99429CB6-3CFC-C540-21E0-E0AED9C4FE4A}"/>
                </a:ext>
              </a:extLst>
            </p:cNvPr>
            <p:cNvSpPr/>
            <p:nvPr/>
          </p:nvSpPr>
          <p:spPr>
            <a:xfrm rot="5400000">
              <a:off x="8739356" y="2726618"/>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A93FA294-BF8E-A094-19DD-DA8366C093B7}"/>
                </a:ext>
              </a:extLst>
            </p:cNvPr>
            <p:cNvSpPr/>
            <p:nvPr/>
          </p:nvSpPr>
          <p:spPr>
            <a:xfrm rot="5400000">
              <a:off x="10876186" y="336202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990380D1-B970-C334-C3BC-78DF1FDCFD6F}"/>
                </a:ext>
              </a:extLst>
            </p:cNvPr>
            <p:cNvSpPr/>
            <p:nvPr/>
          </p:nvSpPr>
          <p:spPr>
            <a:xfrm rot="5400000">
              <a:off x="10180970" y="337381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98FD47B0-962F-C050-83C5-A4DA0EB6A9B0}"/>
                </a:ext>
              </a:extLst>
            </p:cNvPr>
            <p:cNvSpPr/>
            <p:nvPr/>
          </p:nvSpPr>
          <p:spPr>
            <a:xfrm rot="5400000">
              <a:off x="9397766" y="336202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51F761A0-477B-B2D7-8963-740711EF71FD}"/>
                </a:ext>
              </a:extLst>
            </p:cNvPr>
            <p:cNvSpPr/>
            <p:nvPr/>
          </p:nvSpPr>
          <p:spPr>
            <a:xfrm rot="5400000">
              <a:off x="8702549" y="336202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F3B9D70E-713A-E9AD-B046-BB45DF380C87}"/>
                </a:ext>
              </a:extLst>
            </p:cNvPr>
            <p:cNvSpPr/>
            <p:nvPr/>
          </p:nvSpPr>
          <p:spPr>
            <a:xfrm rot="5400000">
              <a:off x="9384260" y="1049493"/>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B8EBCF18-4E5A-D126-26B2-89373E33C006}"/>
                </a:ext>
              </a:extLst>
            </p:cNvPr>
            <p:cNvSpPr/>
            <p:nvPr/>
          </p:nvSpPr>
          <p:spPr>
            <a:xfrm rot="5400000">
              <a:off x="10825874" y="1684901"/>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F1DE6474-BA20-EC17-8D92-9EB05142A920}"/>
                </a:ext>
              </a:extLst>
            </p:cNvPr>
            <p:cNvSpPr/>
            <p:nvPr/>
          </p:nvSpPr>
          <p:spPr>
            <a:xfrm rot="5400000">
              <a:off x="10130658" y="1696691"/>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6C975879-6397-62DE-C2AD-86889CBFA7A3}"/>
                </a:ext>
              </a:extLst>
            </p:cNvPr>
            <p:cNvSpPr/>
            <p:nvPr/>
          </p:nvSpPr>
          <p:spPr>
            <a:xfrm rot="5400000">
              <a:off x="9347454" y="1684901"/>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6C995271-D11A-F8FB-B7FE-25134B6D2F07}"/>
                </a:ext>
              </a:extLst>
            </p:cNvPr>
            <p:cNvSpPr/>
            <p:nvPr/>
          </p:nvSpPr>
          <p:spPr>
            <a:xfrm rot="5400000">
              <a:off x="8652237" y="1684901"/>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E1FE898A-B8A2-869D-0A71-571D4D0EECEF}"/>
                </a:ext>
              </a:extLst>
            </p:cNvPr>
            <p:cNvSpPr txBox="1"/>
            <p:nvPr/>
          </p:nvSpPr>
          <p:spPr>
            <a:xfrm>
              <a:off x="9290398" y="681135"/>
              <a:ext cx="405880" cy="369332"/>
            </a:xfrm>
            <a:prstGeom prst="rect">
              <a:avLst/>
            </a:prstGeom>
            <a:noFill/>
          </p:spPr>
          <p:txBody>
            <a:bodyPr wrap="none" rtlCol="0">
              <a:spAutoFit/>
            </a:bodyPr>
            <a:lstStyle/>
            <a:p>
              <a:r>
                <a:rPr lang="en-US" i="1" dirty="0"/>
                <a:t>S0</a:t>
              </a:r>
            </a:p>
          </p:txBody>
        </p:sp>
        <p:sp>
          <p:nvSpPr>
            <p:cNvPr id="175" name="Oval 174">
              <a:extLst>
                <a:ext uri="{FF2B5EF4-FFF2-40B4-BE49-F238E27FC236}">
                  <a16:creationId xmlns:a16="http://schemas.microsoft.com/office/drawing/2014/main" id="{9E8BEC40-7D16-A3FD-27F7-2212148AC121}"/>
                </a:ext>
              </a:extLst>
            </p:cNvPr>
            <p:cNvSpPr/>
            <p:nvPr/>
          </p:nvSpPr>
          <p:spPr>
            <a:xfrm rot="5400000">
              <a:off x="10875036" y="3997310"/>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6" name="Oval 175">
              <a:extLst>
                <a:ext uri="{FF2B5EF4-FFF2-40B4-BE49-F238E27FC236}">
                  <a16:creationId xmlns:a16="http://schemas.microsoft.com/office/drawing/2014/main" id="{1ABBE6A7-069D-2503-B027-ACC63A2C7187}"/>
                </a:ext>
              </a:extLst>
            </p:cNvPr>
            <p:cNvSpPr/>
            <p:nvPr/>
          </p:nvSpPr>
          <p:spPr>
            <a:xfrm rot="5400000">
              <a:off x="10179820" y="4009100"/>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7" name="Oval 176">
              <a:extLst>
                <a:ext uri="{FF2B5EF4-FFF2-40B4-BE49-F238E27FC236}">
                  <a16:creationId xmlns:a16="http://schemas.microsoft.com/office/drawing/2014/main" id="{A4EEB77D-43CF-7A56-DFDB-B6638F6933AC}"/>
                </a:ext>
              </a:extLst>
            </p:cNvPr>
            <p:cNvSpPr/>
            <p:nvPr/>
          </p:nvSpPr>
          <p:spPr>
            <a:xfrm rot="5400000">
              <a:off x="9396616" y="3997310"/>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7ADC707-FABC-BE4D-84F2-CBEE1CAAF2F8}"/>
                </a:ext>
              </a:extLst>
            </p:cNvPr>
            <p:cNvSpPr/>
            <p:nvPr/>
          </p:nvSpPr>
          <p:spPr>
            <a:xfrm rot="5400000">
              <a:off x="8701399" y="3997310"/>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812E1A1D-6DFE-A8CF-15CE-EEE132EB3DB7}"/>
                </a:ext>
              </a:extLst>
            </p:cNvPr>
            <p:cNvSpPr/>
            <p:nvPr/>
          </p:nvSpPr>
          <p:spPr>
            <a:xfrm rot="5400000">
              <a:off x="10862450" y="5692127"/>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7D861262-8FAF-BB2F-F20F-586D32F4AD9D}"/>
                </a:ext>
              </a:extLst>
            </p:cNvPr>
            <p:cNvSpPr/>
            <p:nvPr/>
          </p:nvSpPr>
          <p:spPr>
            <a:xfrm rot="5400000">
              <a:off x="10167234" y="5703917"/>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174C7CA6-EF2E-A6D8-99B9-BE2015EA23F6}"/>
                </a:ext>
              </a:extLst>
            </p:cNvPr>
            <p:cNvSpPr/>
            <p:nvPr/>
          </p:nvSpPr>
          <p:spPr>
            <a:xfrm rot="5400000">
              <a:off x="9384030" y="5692127"/>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5917AC15-5662-2F9E-4B98-E1163D1A7D1F}"/>
                </a:ext>
              </a:extLst>
            </p:cNvPr>
            <p:cNvSpPr/>
            <p:nvPr/>
          </p:nvSpPr>
          <p:spPr>
            <a:xfrm rot="5400000">
              <a:off x="8688813" y="5692127"/>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6" name="Oval 215">
              <a:extLst>
                <a:ext uri="{FF2B5EF4-FFF2-40B4-BE49-F238E27FC236}">
                  <a16:creationId xmlns:a16="http://schemas.microsoft.com/office/drawing/2014/main" id="{66F58C10-F6E2-8849-ACC3-F1D8CE650F01}"/>
                </a:ext>
              </a:extLst>
            </p:cNvPr>
            <p:cNvSpPr/>
            <p:nvPr/>
          </p:nvSpPr>
          <p:spPr>
            <a:xfrm rot="5400000">
              <a:off x="10907430" y="504043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83D93D1A-2B22-FC5E-9A75-F83B4ACF01C9}"/>
                </a:ext>
              </a:extLst>
            </p:cNvPr>
            <p:cNvSpPr/>
            <p:nvPr/>
          </p:nvSpPr>
          <p:spPr>
            <a:xfrm rot="5400000">
              <a:off x="10212213" y="505222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DC5E2D89-3414-B21B-344A-25073156454C}"/>
                </a:ext>
              </a:extLst>
            </p:cNvPr>
            <p:cNvSpPr/>
            <p:nvPr/>
          </p:nvSpPr>
          <p:spPr>
            <a:xfrm rot="5400000">
              <a:off x="9429009" y="504043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6220AEC2-FFF6-1541-CB02-BC7B5FB8CD2E}"/>
                </a:ext>
              </a:extLst>
            </p:cNvPr>
            <p:cNvSpPr/>
            <p:nvPr/>
          </p:nvSpPr>
          <p:spPr>
            <a:xfrm rot="5400000">
              <a:off x="8733793" y="504043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9F886AD4-BE4C-5109-0475-632C3F20B16D}"/>
                </a:ext>
              </a:extLst>
            </p:cNvPr>
            <p:cNvCxnSpPr>
              <a:stCxn id="77" idx="0"/>
              <a:endCxn id="86" idx="1"/>
            </p:cNvCxnSpPr>
            <p:nvPr/>
          </p:nvCxnSpPr>
          <p:spPr>
            <a:xfrm flipH="1">
              <a:off x="8793631" y="1121620"/>
              <a:ext cx="753148" cy="57149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F1EC54C-B445-BFF4-8F5E-DE2DFD84E905}"/>
                </a:ext>
              </a:extLst>
            </p:cNvPr>
            <p:cNvCxnSpPr>
              <a:cxnSpLocks/>
              <a:stCxn id="86" idx="1"/>
              <a:endCxn id="66" idx="2"/>
            </p:cNvCxnSpPr>
            <p:nvPr/>
          </p:nvCxnSpPr>
          <p:spPr>
            <a:xfrm>
              <a:off x="8793631" y="1693110"/>
              <a:ext cx="36117" cy="1015242"/>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1D12309-097A-0248-C279-34F49E3C850C}"/>
                </a:ext>
              </a:extLst>
            </p:cNvPr>
            <p:cNvCxnSpPr>
              <a:cxnSpLocks/>
              <a:stCxn id="66" idx="7"/>
              <a:endCxn id="67" idx="4"/>
            </p:cNvCxnSpPr>
            <p:nvPr/>
          </p:nvCxnSpPr>
          <p:spPr>
            <a:xfrm>
              <a:off x="8880750" y="2862662"/>
              <a:ext cx="2013702" cy="57149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9F3051D-83BC-C383-0F0E-A85C5DE34469}"/>
                </a:ext>
              </a:extLst>
            </p:cNvPr>
            <p:cNvCxnSpPr>
              <a:cxnSpLocks/>
              <a:stCxn id="67" idx="5"/>
            </p:cNvCxnSpPr>
            <p:nvPr/>
          </p:nvCxnSpPr>
          <p:spPr>
            <a:xfrm flipH="1">
              <a:off x="8831525" y="3498070"/>
              <a:ext cx="2084052" cy="54305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C70594-D23A-4760-C49F-FF2D4094970A}"/>
                </a:ext>
              </a:extLst>
            </p:cNvPr>
            <p:cNvCxnSpPr>
              <a:stCxn id="178" idx="0"/>
              <a:endCxn id="218" idx="7"/>
            </p:cNvCxnSpPr>
            <p:nvPr/>
          </p:nvCxnSpPr>
          <p:spPr>
            <a:xfrm>
              <a:off x="8863918" y="4069437"/>
              <a:ext cx="706485" cy="1107043"/>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B9BF3F-2BFE-940F-16F8-86B06EDB3639}"/>
                </a:ext>
              </a:extLst>
            </p:cNvPr>
            <p:cNvCxnSpPr>
              <a:stCxn id="218" idx="7"/>
              <a:endCxn id="200" idx="1"/>
            </p:cNvCxnSpPr>
            <p:nvPr/>
          </p:nvCxnSpPr>
          <p:spPr>
            <a:xfrm flipH="1">
              <a:off x="8830207" y="5176480"/>
              <a:ext cx="740196" cy="52385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2B77831-F0C6-A75C-5995-2F16101C6BB9}"/>
                </a:ext>
              </a:extLst>
            </p:cNvPr>
            <p:cNvCxnSpPr>
              <a:stCxn id="77" idx="0"/>
              <a:endCxn id="84" idx="1"/>
            </p:cNvCxnSpPr>
            <p:nvPr/>
          </p:nvCxnSpPr>
          <p:spPr>
            <a:xfrm>
              <a:off x="9546779" y="1121620"/>
              <a:ext cx="725273" cy="5832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019DD30-143B-304B-FE89-7530C5F655CE}"/>
                </a:ext>
              </a:extLst>
            </p:cNvPr>
            <p:cNvCxnSpPr>
              <a:cxnSpLocks/>
              <a:stCxn id="84" idx="0"/>
              <a:endCxn id="65" idx="0"/>
            </p:cNvCxnSpPr>
            <p:nvPr/>
          </p:nvCxnSpPr>
          <p:spPr>
            <a:xfrm flipH="1">
              <a:off x="9597091" y="1768818"/>
              <a:ext cx="696086" cy="1029927"/>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D7685DC-9C9F-51A0-3AFC-F41A643B95CE}"/>
                </a:ext>
              </a:extLst>
            </p:cNvPr>
            <p:cNvCxnSpPr>
              <a:cxnSpLocks/>
              <a:stCxn id="65" idx="1"/>
              <a:endCxn id="70" idx="1"/>
            </p:cNvCxnSpPr>
            <p:nvPr/>
          </p:nvCxnSpPr>
          <p:spPr>
            <a:xfrm flipH="1">
              <a:off x="9539160" y="2734827"/>
              <a:ext cx="36806" cy="63540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FBFEA0C-2517-8D45-0936-9C61853E74C9}"/>
                </a:ext>
              </a:extLst>
            </p:cNvPr>
            <p:cNvCxnSpPr>
              <a:stCxn id="70" idx="0"/>
              <a:endCxn id="176" idx="0"/>
            </p:cNvCxnSpPr>
            <p:nvPr/>
          </p:nvCxnSpPr>
          <p:spPr>
            <a:xfrm>
              <a:off x="9560285" y="3434153"/>
              <a:ext cx="782054" cy="6470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AB4D17-7053-6BCE-135F-2C1A0AEDB85A}"/>
                </a:ext>
              </a:extLst>
            </p:cNvPr>
            <p:cNvCxnSpPr>
              <a:stCxn id="176" idx="0"/>
              <a:endCxn id="217" idx="4"/>
            </p:cNvCxnSpPr>
            <p:nvPr/>
          </p:nvCxnSpPr>
          <p:spPr>
            <a:xfrm flipH="1">
              <a:off x="10230479" y="4081227"/>
              <a:ext cx="111860" cy="1043126"/>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2766769-336D-750E-9F08-1D251FD93CDC}"/>
                </a:ext>
              </a:extLst>
            </p:cNvPr>
            <p:cNvCxnSpPr>
              <a:stCxn id="217" idx="4"/>
              <a:endCxn id="199" idx="0"/>
            </p:cNvCxnSpPr>
            <p:nvPr/>
          </p:nvCxnSpPr>
          <p:spPr>
            <a:xfrm flipH="1">
              <a:off x="9525424" y="5124353"/>
              <a:ext cx="705055" cy="57598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907E00-A771-0E97-2FF6-894F4B1B7788}"/>
                </a:ext>
              </a:extLst>
            </p:cNvPr>
            <p:cNvCxnSpPr>
              <a:cxnSpLocks/>
              <a:stCxn id="77" idx="1"/>
              <a:endCxn id="85" idx="6"/>
            </p:cNvCxnSpPr>
            <p:nvPr/>
          </p:nvCxnSpPr>
          <p:spPr>
            <a:xfrm flipH="1">
              <a:off x="9437846" y="1057702"/>
              <a:ext cx="87808" cy="78971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0D2B46-E8A1-B09A-A9B0-0DB02923AE52}"/>
                </a:ext>
              </a:extLst>
            </p:cNvPr>
            <p:cNvCxnSpPr>
              <a:cxnSpLocks/>
              <a:stCxn id="85" idx="7"/>
              <a:endCxn id="60" idx="7"/>
            </p:cNvCxnSpPr>
            <p:nvPr/>
          </p:nvCxnSpPr>
          <p:spPr>
            <a:xfrm>
              <a:off x="9488848" y="1820945"/>
              <a:ext cx="1565539" cy="1041717"/>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735EB0-59CE-CE0F-6F52-1CBDED41B99C}"/>
                </a:ext>
              </a:extLst>
            </p:cNvPr>
            <p:cNvCxnSpPr>
              <a:stCxn id="60" idx="0"/>
              <a:endCxn id="68" idx="1"/>
            </p:cNvCxnSpPr>
            <p:nvPr/>
          </p:nvCxnSpPr>
          <p:spPr>
            <a:xfrm flipH="1">
              <a:off x="10322364" y="2798745"/>
              <a:ext cx="753148" cy="58328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D9759D-75A2-BB10-82C6-CACCFA63E8C8}"/>
                </a:ext>
              </a:extLst>
            </p:cNvPr>
            <p:cNvCxnSpPr>
              <a:cxnSpLocks/>
              <a:stCxn id="68" idx="1"/>
              <a:endCxn id="177" idx="1"/>
            </p:cNvCxnSpPr>
            <p:nvPr/>
          </p:nvCxnSpPr>
          <p:spPr>
            <a:xfrm flipH="1">
              <a:off x="9538010" y="3382025"/>
              <a:ext cx="784354" cy="623494"/>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97F520F-DC30-AFCA-DCD0-C82EAD83FBCA}"/>
                </a:ext>
              </a:extLst>
            </p:cNvPr>
            <p:cNvCxnSpPr>
              <a:stCxn id="177" idx="0"/>
              <a:endCxn id="216" idx="1"/>
            </p:cNvCxnSpPr>
            <p:nvPr/>
          </p:nvCxnSpPr>
          <p:spPr>
            <a:xfrm>
              <a:off x="9559135" y="4069437"/>
              <a:ext cx="1489689" cy="979208"/>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A8274CA-0D28-5025-EFF4-E2A7EB045EAE}"/>
                </a:ext>
              </a:extLst>
            </p:cNvPr>
            <p:cNvCxnSpPr>
              <a:stCxn id="216" idx="7"/>
              <a:endCxn id="197" idx="2"/>
            </p:cNvCxnSpPr>
            <p:nvPr/>
          </p:nvCxnSpPr>
          <p:spPr>
            <a:xfrm flipH="1">
              <a:off x="10257626" y="5176480"/>
              <a:ext cx="791198" cy="509171"/>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9" name="Picture 128" descr="\documentclass{article}&#10;\usepackage{amsmath,amssymb}&#10;\usepackage[dvipsnames]{xcolor}&#10;\pagestyle{empty}&#10;\begin{document}&#10;\noindent&#10;$\textcolor{CornflowerBlue}{\tau_1}$ $\textcolor{red}{\tau_2}$ .... $\textcolor{YellowOrange}{\tau_n}$&#10;\end{document}" title="IguanaTex Bitmap Display">
              <a:extLst>
                <a:ext uri="{FF2B5EF4-FFF2-40B4-BE49-F238E27FC236}">
                  <a16:creationId xmlns:a16="http://schemas.microsoft.com/office/drawing/2014/main" id="{B6178212-A54D-7655-5BFC-9CB36E6033A1}"/>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670503" y="5967614"/>
              <a:ext cx="1957018" cy="188505"/>
            </a:xfrm>
            <a:prstGeom prst="rect">
              <a:avLst/>
            </a:prstGeom>
          </p:spPr>
        </p:pic>
      </p:grpSp>
      <p:sp>
        <p:nvSpPr>
          <p:cNvPr id="2" name="TextBox 1">
            <a:extLst>
              <a:ext uri="{FF2B5EF4-FFF2-40B4-BE49-F238E27FC236}">
                <a16:creationId xmlns:a16="http://schemas.microsoft.com/office/drawing/2014/main" id="{607A7CA7-BB8D-5480-9901-297172C3BFC3}"/>
              </a:ext>
            </a:extLst>
          </p:cNvPr>
          <p:cNvSpPr txBox="1"/>
          <p:nvPr/>
        </p:nvSpPr>
        <p:spPr>
          <a:xfrm rot="5400000">
            <a:off x="8371116" y="2199928"/>
            <a:ext cx="617477"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3E97657E-7D6D-7AD6-08E3-83846738D938}"/>
              </a:ext>
            </a:extLst>
          </p:cNvPr>
          <p:cNvSpPr txBox="1"/>
          <p:nvPr/>
        </p:nvSpPr>
        <p:spPr>
          <a:xfrm rot="5400000">
            <a:off x="9594558" y="2175318"/>
            <a:ext cx="617477" cy="369332"/>
          </a:xfrm>
          <a:prstGeom prst="rect">
            <a:avLst/>
          </a:prstGeom>
          <a:noFill/>
        </p:spPr>
        <p:txBody>
          <a:bodyPr wrap="none" rtlCol="0">
            <a:spAutoFit/>
          </a:bodyPr>
          <a:lstStyle/>
          <a:p>
            <a:r>
              <a:rPr lang="en-US" dirty="0"/>
              <a:t>……..</a:t>
            </a:r>
          </a:p>
        </p:txBody>
      </p:sp>
      <p:sp>
        <p:nvSpPr>
          <p:cNvPr id="6" name="TextBox 5">
            <a:extLst>
              <a:ext uri="{FF2B5EF4-FFF2-40B4-BE49-F238E27FC236}">
                <a16:creationId xmlns:a16="http://schemas.microsoft.com/office/drawing/2014/main" id="{DB1CF05D-6546-AFFD-64B9-AC685FA1B26C}"/>
              </a:ext>
            </a:extLst>
          </p:cNvPr>
          <p:cNvSpPr txBox="1"/>
          <p:nvPr/>
        </p:nvSpPr>
        <p:spPr>
          <a:xfrm rot="5400000">
            <a:off x="10732314" y="2175848"/>
            <a:ext cx="617477" cy="369332"/>
          </a:xfrm>
          <a:prstGeom prst="rect">
            <a:avLst/>
          </a:prstGeom>
          <a:noFill/>
        </p:spPr>
        <p:txBody>
          <a:bodyPr wrap="none" rtlCol="0">
            <a:spAutoFit/>
          </a:bodyPr>
          <a:lstStyle/>
          <a:p>
            <a:r>
              <a:rPr lang="en-US" dirty="0"/>
              <a:t>……..</a:t>
            </a:r>
          </a:p>
        </p:txBody>
      </p:sp>
      <p:sp>
        <p:nvSpPr>
          <p:cNvPr id="8" name="TextBox 7">
            <a:extLst>
              <a:ext uri="{FF2B5EF4-FFF2-40B4-BE49-F238E27FC236}">
                <a16:creationId xmlns:a16="http://schemas.microsoft.com/office/drawing/2014/main" id="{18B68578-00FA-9244-9687-0230C3499138}"/>
              </a:ext>
            </a:extLst>
          </p:cNvPr>
          <p:cNvSpPr txBox="1"/>
          <p:nvPr/>
        </p:nvSpPr>
        <p:spPr>
          <a:xfrm rot="5400000">
            <a:off x="8486940" y="4391440"/>
            <a:ext cx="617477"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E8B260F6-47DB-EF49-2364-4068FAA0E47E}"/>
              </a:ext>
            </a:extLst>
          </p:cNvPr>
          <p:cNvSpPr txBox="1"/>
          <p:nvPr/>
        </p:nvSpPr>
        <p:spPr>
          <a:xfrm rot="5400000">
            <a:off x="9710382" y="4366830"/>
            <a:ext cx="617477"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627211C7-AD2E-1B4B-CEE1-48DBC2FF77C4}"/>
              </a:ext>
            </a:extLst>
          </p:cNvPr>
          <p:cNvSpPr txBox="1"/>
          <p:nvPr/>
        </p:nvSpPr>
        <p:spPr>
          <a:xfrm rot="5400000">
            <a:off x="10848138" y="4367360"/>
            <a:ext cx="617477"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82856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C0FF3DD-C44F-6EBA-FD5B-5E9BC0D8FA95}"/>
            </a:ext>
          </a:extLst>
        </p:cNvPr>
        <p:cNvGrpSpPr/>
        <p:nvPr/>
      </p:nvGrpSpPr>
      <p:grpSpPr>
        <a:xfrm>
          <a:off x="0" y="0"/>
          <a:ext cx="0" cy="0"/>
          <a:chOff x="0" y="0"/>
          <a:chExt cx="0" cy="0"/>
        </a:xfrm>
      </p:grpSpPr>
      <p:sp>
        <p:nvSpPr>
          <p:cNvPr id="78" name="Title 1">
            <a:extLst>
              <a:ext uri="{FF2B5EF4-FFF2-40B4-BE49-F238E27FC236}">
                <a16:creationId xmlns:a16="http://schemas.microsoft.com/office/drawing/2014/main" id="{5D002E90-0B75-B1F9-E6F8-6059F7F0C5ED}"/>
              </a:ext>
            </a:extLst>
          </p:cNvPr>
          <p:cNvSpPr>
            <a:spLocks noGrp="1"/>
          </p:cNvSpPr>
          <p:nvPr>
            <p:ph type="title"/>
          </p:nvPr>
        </p:nvSpPr>
        <p:spPr>
          <a:xfrm>
            <a:off x="-61351" y="-155448"/>
            <a:ext cx="11327130" cy="994172"/>
          </a:xfrm>
        </p:spPr>
        <p:txBody>
          <a:bodyPr>
            <a:normAutofit/>
          </a:bodyPr>
          <a:lstStyle/>
          <a:p>
            <a:r>
              <a:rPr lang="en-US" dirty="0"/>
              <a:t> Example</a:t>
            </a:r>
          </a:p>
        </p:txBody>
      </p:sp>
      <p:sp>
        <p:nvSpPr>
          <p:cNvPr id="7" name="Content Placeholder 8">
            <a:extLst>
              <a:ext uri="{FF2B5EF4-FFF2-40B4-BE49-F238E27FC236}">
                <a16:creationId xmlns:a16="http://schemas.microsoft.com/office/drawing/2014/main" id="{680E77DA-B231-9E34-7D62-9C374BE88B74}"/>
              </a:ext>
            </a:extLst>
          </p:cNvPr>
          <p:cNvSpPr>
            <a:spLocks noGrp="1"/>
          </p:cNvSpPr>
          <p:nvPr>
            <p:ph idx="1"/>
          </p:nvPr>
        </p:nvSpPr>
        <p:spPr>
          <a:xfrm>
            <a:off x="538041" y="1092915"/>
            <a:ext cx="8030156" cy="3980873"/>
          </a:xfrm>
        </p:spPr>
        <p:txBody>
          <a:bodyPr>
            <a:normAutofit fontScale="25000" lnSpcReduction="20000"/>
          </a:bodyPr>
          <a:lstStyle/>
          <a:p>
            <a:pPr marL="0" indent="0">
              <a:buNone/>
            </a:pPr>
            <a:r>
              <a:rPr lang="en-US" sz="9600" dirty="0"/>
              <a:t>Bellman:</a:t>
            </a:r>
          </a:p>
          <a:p>
            <a:pPr marL="0" indent="0">
              <a:buNone/>
            </a:pPr>
            <a:r>
              <a:rPr lang="en-US" sz="9600" dirty="0"/>
              <a:t>	</a:t>
            </a:r>
          </a:p>
          <a:p>
            <a:pPr marL="0" indent="0">
              <a:buNone/>
            </a:pPr>
            <a:r>
              <a:rPr lang="en-US" sz="9600" dirty="0"/>
              <a:t>Trajectories:</a:t>
            </a:r>
          </a:p>
          <a:p>
            <a:pPr marL="0" indent="0">
              <a:buNone/>
            </a:pPr>
            <a:endParaRPr lang="en-US" sz="9600" dirty="0"/>
          </a:p>
          <a:p>
            <a:pPr marL="201168" lvl="1" indent="0">
              <a:buClr>
                <a:schemeClr val="tx1"/>
              </a:buClr>
              <a:buNone/>
            </a:pPr>
            <a:r>
              <a:rPr lang="en-US" sz="9600" dirty="0"/>
              <a:t>  </a:t>
            </a:r>
            <a:endParaRPr lang="en-US" sz="9600" u="sng" dirty="0">
              <a:sym typeface="Symbol" panose="05050102010706020507" pitchFamily="18" charset="2"/>
            </a:endParaRPr>
          </a:p>
          <a:p>
            <a:pPr marL="0">
              <a:buNone/>
            </a:pPr>
            <a:endParaRPr lang="en-US" sz="9600" dirty="0"/>
          </a:p>
          <a:p>
            <a:pPr marL="0">
              <a:buNone/>
            </a:pPr>
            <a:endParaRPr lang="en-US" sz="9600" dirty="0"/>
          </a:p>
          <a:p>
            <a:pPr marL="0">
              <a:buNone/>
            </a:pPr>
            <a:endParaRPr lang="en-US" sz="9600" dirty="0"/>
          </a:p>
          <a:p>
            <a:pPr marL="0">
              <a:buNone/>
            </a:pPr>
            <a:endParaRPr lang="en-US" sz="9600" dirty="0"/>
          </a:p>
          <a:p>
            <a:pPr marL="201168" marR="0" lvl="1" indent="0" algn="l" defTabSz="914400" rtl="0" eaLnBrk="1" fontAlgn="auto" latinLnBrk="0" hangingPunct="1">
              <a:lnSpc>
                <a:spcPct val="90000"/>
              </a:lnSpc>
              <a:spcBef>
                <a:spcPts val="200"/>
              </a:spcBef>
              <a:spcAft>
                <a:spcPts val="400"/>
              </a:spcAft>
              <a:buClr>
                <a:schemeClr val="tx1"/>
              </a:buClr>
              <a:buSzTx/>
              <a:buNone/>
              <a:tabLst/>
              <a:defRPr/>
            </a:pPr>
            <a:endParaRPr lang="en-US" sz="11200" dirty="0">
              <a:sym typeface="Symbol" panose="05050102010706020507" pitchFamily="18" charset="2"/>
            </a:endParaRPr>
          </a:p>
          <a:p>
            <a:pPr marL="0">
              <a:buNone/>
            </a:pPr>
            <a:endParaRPr lang="en-US" sz="12800" dirty="0"/>
          </a:p>
          <a:p>
            <a:pPr marL="201168" lvl="1" indent="0">
              <a:buNone/>
            </a:pPr>
            <a:endParaRPr lang="en-US" sz="12600" u="sng" dirty="0"/>
          </a:p>
          <a:p>
            <a:pPr marL="201168" lvl="1" indent="0">
              <a:buNone/>
            </a:pPr>
            <a:endParaRPr lang="en-US" sz="11200" dirty="0"/>
          </a:p>
          <a:p>
            <a:pPr marL="0" indent="0">
              <a:buNone/>
            </a:pPr>
            <a:endParaRPr lang="en-US" sz="9600"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1168" lvl="1" indent="0">
              <a:buNone/>
            </a:pPr>
            <a:r>
              <a:rPr lang="en-US" dirty="0"/>
              <a:t> </a:t>
            </a:r>
          </a:p>
          <a:p>
            <a:pPr lvl="1"/>
            <a:endParaRPr lang="en-US" dirty="0"/>
          </a:p>
          <a:p>
            <a:pPr marL="201168" lvl="1" indent="0">
              <a:buNone/>
            </a:pPr>
            <a:endParaRPr lang="en-US" sz="3450" dirty="0"/>
          </a:p>
          <a:p>
            <a:endParaRPr lang="en-US" sz="3750" i="1" dirty="0"/>
          </a:p>
        </p:txBody>
      </p:sp>
      <p:sp>
        <p:nvSpPr>
          <p:cNvPr id="6" name="Oval 5">
            <a:extLst>
              <a:ext uri="{FF2B5EF4-FFF2-40B4-BE49-F238E27FC236}">
                <a16:creationId xmlns:a16="http://schemas.microsoft.com/office/drawing/2014/main" id="{FA8AA250-6119-A8AC-C5F3-D3F0E2B30C13}"/>
              </a:ext>
            </a:extLst>
          </p:cNvPr>
          <p:cNvSpPr/>
          <p:nvPr/>
        </p:nvSpPr>
        <p:spPr>
          <a:xfrm>
            <a:off x="9180180" y="2562454"/>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87CB94CB-387C-9224-7B65-7A918590EC6B}"/>
              </a:ext>
            </a:extLst>
          </p:cNvPr>
          <p:cNvCxnSpPr>
            <a:cxnSpLocks/>
            <a:stCxn id="9" idx="3"/>
            <a:endCxn id="6" idx="7"/>
          </p:cNvCxnSpPr>
          <p:nvPr/>
        </p:nvCxnSpPr>
        <p:spPr>
          <a:xfrm flipH="1">
            <a:off x="9319562" y="2269056"/>
            <a:ext cx="375096" cy="321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5D84DEA-3AC6-4632-EE15-E00F77A6A7C3}"/>
              </a:ext>
            </a:extLst>
          </p:cNvPr>
          <p:cNvSpPr/>
          <p:nvPr/>
        </p:nvSpPr>
        <p:spPr>
          <a:xfrm>
            <a:off x="9670744" y="2103498"/>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28AA6638-A0AA-0B70-031E-6636E352BC0C}"/>
              </a:ext>
            </a:extLst>
          </p:cNvPr>
          <p:cNvCxnSpPr>
            <a:cxnSpLocks/>
            <a:stCxn id="9" idx="5"/>
            <a:endCxn id="11" idx="3"/>
          </p:cNvCxnSpPr>
          <p:nvPr/>
        </p:nvCxnSpPr>
        <p:spPr>
          <a:xfrm>
            <a:off x="9810126" y="2269056"/>
            <a:ext cx="446028" cy="3191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E4109D3-85A9-20E0-125D-AB7F50309DD7}"/>
              </a:ext>
            </a:extLst>
          </p:cNvPr>
          <p:cNvSpPr/>
          <p:nvPr/>
        </p:nvSpPr>
        <p:spPr>
          <a:xfrm rot="5624074">
            <a:off x="10239176" y="2553264"/>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 name="Straight Arrow Connector 2">
            <a:extLst>
              <a:ext uri="{FF2B5EF4-FFF2-40B4-BE49-F238E27FC236}">
                <a16:creationId xmlns:a16="http://schemas.microsoft.com/office/drawing/2014/main" id="{CE02B2F6-6295-BEC4-9FDC-DEADBFFDF21E}"/>
              </a:ext>
            </a:extLst>
          </p:cNvPr>
          <p:cNvCxnSpPr>
            <a:cxnSpLocks/>
            <a:endCxn id="9" idx="0"/>
          </p:cNvCxnSpPr>
          <p:nvPr/>
        </p:nvCxnSpPr>
        <p:spPr>
          <a:xfrm>
            <a:off x="9732797" y="1530783"/>
            <a:ext cx="19595" cy="5727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411195-CE56-71E3-75CA-54519FC73B80}"/>
              </a:ext>
            </a:extLst>
          </p:cNvPr>
          <p:cNvSpPr/>
          <p:nvPr/>
        </p:nvSpPr>
        <p:spPr>
          <a:xfrm rot="5400000">
            <a:off x="9651150" y="1352155"/>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42988325-C1E4-8430-28AF-CE738F859930}"/>
              </a:ext>
            </a:extLst>
          </p:cNvPr>
          <p:cNvSpPr txBox="1"/>
          <p:nvPr/>
        </p:nvSpPr>
        <p:spPr>
          <a:xfrm>
            <a:off x="9724923" y="1600081"/>
            <a:ext cx="90199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25000" noProof="0" dirty="0">
                <a:ln>
                  <a:noFill/>
                </a:ln>
                <a:solidFill>
                  <a:srgbClr val="000000"/>
                </a:solidFill>
                <a:effectLst/>
                <a:uLnTx/>
                <a:uFillTx/>
                <a:latin typeface="Calibri" panose="020F0502020204030204"/>
                <a:ea typeface="+mn-ea"/>
                <a:cs typeface="+mn-cs"/>
              </a:rPr>
              <a:t>p0,r0</a:t>
            </a:r>
          </a:p>
        </p:txBody>
      </p:sp>
      <p:sp>
        <p:nvSpPr>
          <p:cNvPr id="27" name="TextBox 26">
            <a:extLst>
              <a:ext uri="{FF2B5EF4-FFF2-40B4-BE49-F238E27FC236}">
                <a16:creationId xmlns:a16="http://schemas.microsoft.com/office/drawing/2014/main" id="{E5B72E56-4168-68E4-2919-38DA137AE732}"/>
              </a:ext>
            </a:extLst>
          </p:cNvPr>
          <p:cNvSpPr txBox="1"/>
          <p:nvPr/>
        </p:nvSpPr>
        <p:spPr>
          <a:xfrm>
            <a:off x="10064018" y="2094681"/>
            <a:ext cx="90199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25000" noProof="0" dirty="0">
                <a:ln>
                  <a:noFill/>
                </a:ln>
                <a:solidFill>
                  <a:srgbClr val="000000"/>
                </a:solidFill>
                <a:effectLst/>
                <a:uLnTx/>
                <a:uFillTx/>
                <a:latin typeface="Calibri" panose="020F0502020204030204"/>
                <a:ea typeface="+mn-ea"/>
                <a:cs typeface="+mn-cs"/>
              </a:rPr>
              <a:t>p2,r2</a:t>
            </a:r>
          </a:p>
        </p:txBody>
      </p:sp>
      <p:sp>
        <p:nvSpPr>
          <p:cNvPr id="28" name="TextBox 27">
            <a:extLst>
              <a:ext uri="{FF2B5EF4-FFF2-40B4-BE49-F238E27FC236}">
                <a16:creationId xmlns:a16="http://schemas.microsoft.com/office/drawing/2014/main" id="{14A6381A-6BA0-FB9D-3D2D-3D4464CD6D58}"/>
              </a:ext>
            </a:extLst>
          </p:cNvPr>
          <p:cNvSpPr txBox="1"/>
          <p:nvPr/>
        </p:nvSpPr>
        <p:spPr>
          <a:xfrm>
            <a:off x="8892477" y="2130624"/>
            <a:ext cx="90199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25000" noProof="0" dirty="0">
                <a:ln>
                  <a:noFill/>
                </a:ln>
                <a:solidFill>
                  <a:srgbClr val="000000"/>
                </a:solidFill>
                <a:effectLst/>
                <a:uLnTx/>
                <a:uFillTx/>
                <a:latin typeface="Calibri" panose="020F0502020204030204"/>
                <a:ea typeface="+mn-ea"/>
                <a:cs typeface="+mn-cs"/>
              </a:rPr>
              <a:t>p1,r1</a:t>
            </a:r>
          </a:p>
        </p:txBody>
      </p:sp>
      <p:pic>
        <p:nvPicPr>
          <p:cNvPr id="77" name="Picture 76" descr="\documentclass{article}&#10;\usepackage{amsmath}&#10;\pagestyle{empty}&#10;\begin{document}&#10;\begin{align*}&#10;V(S0) &amp;= \boxed{p0{*}(r0 + (p1{*}r1 + p2{*}r2))}\\&#10;&amp;= p0{*}r0 + p0{*}p1{*}r1 + p0{*}p2{*}r2&#10;\end{align*}&#10;\end{document}" title="IguanaTex Bitmap Display">
            <a:extLst>
              <a:ext uri="{FF2B5EF4-FFF2-40B4-BE49-F238E27FC236}">
                <a16:creationId xmlns:a16="http://schemas.microsoft.com/office/drawing/2014/main" id="{375DDF6D-74F0-2EBF-C7FD-178A25A5B37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372038" y="1054032"/>
            <a:ext cx="4074487" cy="722815"/>
          </a:xfrm>
          <a:prstGeom prst="rect">
            <a:avLst/>
          </a:prstGeom>
        </p:spPr>
      </p:pic>
      <p:pic>
        <p:nvPicPr>
          <p:cNvPr id="4" name="Picture 3" descr="\documentclass{article}&#10;\usepackage{amsmath}&#10;\pagestyle{empty}&#10;\begin{document}&#10;&#10;\begin{align*}&#10;V(S0) &amp;= \boxed{p0{*}p1{*}(r0{+}r1) + p0{*}p2{*}(r0{+}r2)}\\&#10;&amp;= p0{*}p1{*}r0 + p0{*}p1{*}r1 + p0{*}p2{*}r0 + p0{*}p2{*}r2 \\&#10;&amp;= p0{*}r0{*}\underbrace{(p1{+}p2)}_{=1} + p0{*}p1{*}r1 + p0{*}p2{*}r2\\&#10;&amp;= p0{*}r0 + p0{*}p1{*}r1 + p0{*}p2{*}r2&#10;\end{align*}&#10;\end{document}" title="IguanaTex Bitmap Display">
            <a:extLst>
              <a:ext uri="{FF2B5EF4-FFF2-40B4-BE49-F238E27FC236}">
                <a16:creationId xmlns:a16="http://schemas.microsoft.com/office/drawing/2014/main" id="{76CE0A30-32C2-DE85-4AE4-336C1339304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393253" y="1948115"/>
            <a:ext cx="5638525" cy="1802717"/>
          </a:xfrm>
          <a:prstGeom prst="rect">
            <a:avLst/>
          </a:prstGeom>
        </p:spPr>
      </p:pic>
      <p:sp>
        <p:nvSpPr>
          <p:cNvPr id="61" name="TextBox 60">
            <a:extLst>
              <a:ext uri="{FF2B5EF4-FFF2-40B4-BE49-F238E27FC236}">
                <a16:creationId xmlns:a16="http://schemas.microsoft.com/office/drawing/2014/main" id="{4E8BC8A0-A32F-28D8-FD69-9AD8A62EB9FB}"/>
              </a:ext>
            </a:extLst>
          </p:cNvPr>
          <p:cNvSpPr txBox="1"/>
          <p:nvPr/>
        </p:nvSpPr>
        <p:spPr>
          <a:xfrm>
            <a:off x="9522998" y="1076782"/>
            <a:ext cx="4074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a:ea typeface="+mn-ea"/>
                <a:cs typeface="+mn-cs"/>
              </a:rPr>
              <a:t>S0</a:t>
            </a:r>
          </a:p>
        </p:txBody>
      </p:sp>
      <p:pic>
        <p:nvPicPr>
          <p:cNvPr id="2" name="Picture 1" descr="\documentclass{article}&#10;\usepackage{amsmath}&#10;\pagestyle{empty}&#10;\begin{document}&#10;\noindent&#10;\begin{align*}&#10;\noindent&#10;p1 + p2 &amp;= 1 \\&#10;\nabla p1 + \nabla p2 &amp;= 0&#10;\end{align*}&#10;\end{document}" title="IguanaTex Bitmap Display">
            <a:extLst>
              <a:ext uri="{FF2B5EF4-FFF2-40B4-BE49-F238E27FC236}">
                <a16:creationId xmlns:a16="http://schemas.microsoft.com/office/drawing/2014/main" id="{36719108-5379-21CF-BB34-3D38E8BA640F}"/>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9072816" y="3053415"/>
            <a:ext cx="1251379" cy="443196"/>
          </a:xfrm>
          <a:prstGeom prst="rect">
            <a:avLst/>
          </a:prstGeom>
        </p:spPr>
      </p:pic>
      <p:sp>
        <p:nvSpPr>
          <p:cNvPr id="13" name="TextBox 12">
            <a:extLst>
              <a:ext uri="{FF2B5EF4-FFF2-40B4-BE49-F238E27FC236}">
                <a16:creationId xmlns:a16="http://schemas.microsoft.com/office/drawing/2014/main" id="{24C95096-4987-BD0A-F14E-BEC82AAFFB58}"/>
              </a:ext>
            </a:extLst>
          </p:cNvPr>
          <p:cNvSpPr txBox="1"/>
          <p:nvPr/>
        </p:nvSpPr>
        <p:spPr>
          <a:xfrm>
            <a:off x="792589" y="4005023"/>
            <a:ext cx="10000366" cy="369332"/>
          </a:xfrm>
          <a:prstGeom prst="rect">
            <a:avLst/>
          </a:prstGeom>
          <a:noFill/>
        </p:spPr>
        <p:txBody>
          <a:bodyPr wrap="none" rtlCol="0">
            <a:spAutoFit/>
          </a:bodyPr>
          <a:lstStyle/>
          <a:p>
            <a:r>
              <a:rPr lang="en-US" dirty="0"/>
              <a:t>Intuition: contribution of each edge to expected reward is distributed over trajectories that contain it </a:t>
            </a:r>
          </a:p>
        </p:txBody>
      </p:sp>
    </p:spTree>
    <p:extLst>
      <p:ext uri="{BB962C8B-B14F-4D97-AF65-F5344CB8AC3E}">
        <p14:creationId xmlns:p14="http://schemas.microsoft.com/office/powerpoint/2010/main" val="206947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D57885-EA8F-4E16-29B3-66B6BD0DDC3F}"/>
            </a:ext>
          </a:extLst>
        </p:cNvPr>
        <p:cNvGrpSpPr/>
        <p:nvPr/>
      </p:nvGrpSpPr>
      <p:grpSpPr>
        <a:xfrm>
          <a:off x="0" y="0"/>
          <a:ext cx="0" cy="0"/>
          <a:chOff x="0" y="0"/>
          <a:chExt cx="0" cy="0"/>
        </a:xfrm>
      </p:grpSpPr>
      <p:sp>
        <p:nvSpPr>
          <p:cNvPr id="232" name="Content Placeholder 8">
            <a:extLst>
              <a:ext uri="{FF2B5EF4-FFF2-40B4-BE49-F238E27FC236}">
                <a16:creationId xmlns:a16="http://schemas.microsoft.com/office/drawing/2014/main" id="{B1DFD3AC-5411-7B44-44A8-716D4FE23E88}"/>
              </a:ext>
            </a:extLst>
          </p:cNvPr>
          <p:cNvSpPr txBox="1">
            <a:spLocks/>
          </p:cNvSpPr>
          <p:nvPr/>
        </p:nvSpPr>
        <p:spPr>
          <a:xfrm>
            <a:off x="570569" y="1373333"/>
            <a:ext cx="7924620" cy="1243781"/>
          </a:xfrm>
          <a:prstGeom prst="rect">
            <a:avLst/>
          </a:prstGeom>
        </p:spPr>
        <p:txBody>
          <a:bodyPr>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7200" dirty="0"/>
          </a:p>
          <a:p>
            <a:pPr marL="0" indent="0">
              <a:buNone/>
            </a:pPr>
            <a:endParaRPr lang="en-US" sz="7200" dirty="0"/>
          </a:p>
          <a:p>
            <a:pPr marL="0" indent="0">
              <a:buNone/>
            </a:pPr>
            <a:endParaRPr lang="en-US" sz="9600" dirty="0"/>
          </a:p>
          <a:p>
            <a:endParaRPr lang="en-US" sz="9600" dirty="0"/>
          </a:p>
          <a:p>
            <a:endParaRPr lang="en-US" sz="11200" dirty="0"/>
          </a:p>
          <a:p>
            <a:pPr marL="0" indent="0">
              <a:buFont typeface="Calibri" panose="020F0502020204030204" pitchFamily="34" charset="0"/>
              <a:buNone/>
            </a:pPr>
            <a:endParaRPr lang="en-US" sz="9600"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1168" lvl="1" indent="0">
              <a:buFont typeface="Calibri" pitchFamily="34" charset="0"/>
              <a:buNone/>
            </a:pPr>
            <a:r>
              <a:rPr lang="en-US" dirty="0"/>
              <a:t> </a:t>
            </a:r>
          </a:p>
          <a:p>
            <a:pPr lvl="1"/>
            <a:endParaRPr lang="en-US" dirty="0"/>
          </a:p>
          <a:p>
            <a:pPr marL="201168" lvl="1" indent="0">
              <a:buFont typeface="Calibri" pitchFamily="34" charset="0"/>
              <a:buNone/>
            </a:pPr>
            <a:endParaRPr lang="en-US" sz="3450" dirty="0"/>
          </a:p>
          <a:p>
            <a:endParaRPr lang="en-US" sz="3750" i="1" dirty="0"/>
          </a:p>
        </p:txBody>
      </p:sp>
      <p:pic>
        <p:nvPicPr>
          <p:cNvPr id="29" name="Picture 28" descr="\documentclass{article}&#10;\usepackage{amsmath,amssymb}&#10;\pagestyle{empty}&#10;\begin{document}&#10;&#10;$V_{0}^{\theta}(S0) = \mathbb{E}_{\tau \sim \pi^\theta}\Big[R(\tau)\Big]$&#10;&#10;\end{document}" title="IguanaTex Bitmap Display">
            <a:extLst>
              <a:ext uri="{FF2B5EF4-FFF2-40B4-BE49-F238E27FC236}">
                <a16:creationId xmlns:a16="http://schemas.microsoft.com/office/drawing/2014/main" id="{CEA4840C-BB65-63F5-5153-7CF1964AF94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13590" y="113452"/>
            <a:ext cx="4313861" cy="777483"/>
          </a:xfrm>
          <a:prstGeom prst="rect">
            <a:avLst/>
          </a:prstGeom>
        </p:spPr>
      </p:pic>
      <p:sp>
        <p:nvSpPr>
          <p:cNvPr id="60" name="Oval 59">
            <a:extLst>
              <a:ext uri="{FF2B5EF4-FFF2-40B4-BE49-F238E27FC236}">
                <a16:creationId xmlns:a16="http://schemas.microsoft.com/office/drawing/2014/main" id="{3FA93C59-466F-1DCD-9CE5-9B21A7B13324}"/>
              </a:ext>
            </a:extLst>
          </p:cNvPr>
          <p:cNvSpPr/>
          <p:nvPr/>
        </p:nvSpPr>
        <p:spPr>
          <a:xfrm rot="5400000">
            <a:off x="10912993" y="2726618"/>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4A3C00EA-EBCF-6136-DB12-C57042093E03}"/>
              </a:ext>
            </a:extLst>
          </p:cNvPr>
          <p:cNvSpPr/>
          <p:nvPr/>
        </p:nvSpPr>
        <p:spPr>
          <a:xfrm rot="5400000">
            <a:off x="10217776" y="2738408"/>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AC185816-3FB2-3B9A-8A56-088E895D9098}"/>
              </a:ext>
            </a:extLst>
          </p:cNvPr>
          <p:cNvSpPr/>
          <p:nvPr/>
        </p:nvSpPr>
        <p:spPr>
          <a:xfrm rot="5400000">
            <a:off x="9434572" y="2726618"/>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243D9AB3-6ED9-9C7F-6335-ED28A1385783}"/>
              </a:ext>
            </a:extLst>
          </p:cNvPr>
          <p:cNvSpPr/>
          <p:nvPr/>
        </p:nvSpPr>
        <p:spPr>
          <a:xfrm rot="5400000">
            <a:off x="8739356" y="2726618"/>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1311185B-6D4B-EDA8-30C4-25DD7DA72744}"/>
              </a:ext>
            </a:extLst>
          </p:cNvPr>
          <p:cNvSpPr/>
          <p:nvPr/>
        </p:nvSpPr>
        <p:spPr>
          <a:xfrm rot="5400000">
            <a:off x="10876186" y="336202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DD4A5D5B-292D-1946-006B-0FC032F86FB7}"/>
              </a:ext>
            </a:extLst>
          </p:cNvPr>
          <p:cNvSpPr/>
          <p:nvPr/>
        </p:nvSpPr>
        <p:spPr>
          <a:xfrm rot="5400000">
            <a:off x="10180970" y="337381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B20DEE15-4965-4F4B-40A3-C340A89B8DB4}"/>
              </a:ext>
            </a:extLst>
          </p:cNvPr>
          <p:cNvSpPr/>
          <p:nvPr/>
        </p:nvSpPr>
        <p:spPr>
          <a:xfrm rot="5400000">
            <a:off x="9397766" y="336202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E3B16826-6F12-45FE-19BC-E81AA3738EAA}"/>
              </a:ext>
            </a:extLst>
          </p:cNvPr>
          <p:cNvSpPr/>
          <p:nvPr/>
        </p:nvSpPr>
        <p:spPr>
          <a:xfrm rot="5400000">
            <a:off x="8702549" y="336202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6203EF69-E4BC-7F6A-3394-29C62E1EC828}"/>
              </a:ext>
            </a:extLst>
          </p:cNvPr>
          <p:cNvCxnSpPr/>
          <p:nvPr/>
        </p:nvCxnSpPr>
        <p:spPr>
          <a:xfrm rot="5400000">
            <a:off x="9893339" y="1169066"/>
            <a:ext cx="28064" cy="3265184"/>
          </a:xfrm>
          <a:prstGeom prst="line">
            <a:avLst/>
          </a:prstGeom>
          <a:noFill/>
          <a:ln w="25400" cap="flat" cmpd="sng" algn="ctr">
            <a:solidFill>
              <a:srgbClr val="000000"/>
            </a:solidFill>
            <a:prstDash val="sysDash"/>
            <a:miter lim="800000"/>
          </a:ln>
          <a:effectLst/>
        </p:spPr>
      </p:cxnSp>
      <p:cxnSp>
        <p:nvCxnSpPr>
          <p:cNvPr id="82" name="Straight Connector 81">
            <a:extLst>
              <a:ext uri="{FF2B5EF4-FFF2-40B4-BE49-F238E27FC236}">
                <a16:creationId xmlns:a16="http://schemas.microsoft.com/office/drawing/2014/main" id="{AEA8CED1-EF0B-DCA7-2273-D36AB6D0A588}"/>
              </a:ext>
            </a:extLst>
          </p:cNvPr>
          <p:cNvCxnSpPr/>
          <p:nvPr/>
        </p:nvCxnSpPr>
        <p:spPr>
          <a:xfrm rot="5400000">
            <a:off x="9893339" y="1815505"/>
            <a:ext cx="28064" cy="3265184"/>
          </a:xfrm>
          <a:prstGeom prst="line">
            <a:avLst/>
          </a:prstGeom>
          <a:noFill/>
          <a:ln w="25400" cap="flat" cmpd="sng" algn="ctr">
            <a:solidFill>
              <a:srgbClr val="000000"/>
            </a:solidFill>
            <a:prstDash val="sysDash"/>
            <a:miter lim="800000"/>
          </a:ln>
          <a:effectLst/>
        </p:spPr>
      </p:cxnSp>
      <p:sp>
        <p:nvSpPr>
          <p:cNvPr id="97" name="TextBox 96">
            <a:extLst>
              <a:ext uri="{FF2B5EF4-FFF2-40B4-BE49-F238E27FC236}">
                <a16:creationId xmlns:a16="http://schemas.microsoft.com/office/drawing/2014/main" id="{61ACC160-3C87-0324-0A2F-C3290A9FB651}"/>
              </a:ext>
            </a:extLst>
          </p:cNvPr>
          <p:cNvSpPr txBox="1"/>
          <p:nvPr/>
        </p:nvSpPr>
        <p:spPr>
          <a:xfrm>
            <a:off x="7699346" y="2684975"/>
            <a:ext cx="421948"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25000" dirty="0"/>
          </a:p>
        </p:txBody>
      </p:sp>
      <p:sp>
        <p:nvSpPr>
          <p:cNvPr id="102" name="TextBox 101">
            <a:extLst>
              <a:ext uri="{FF2B5EF4-FFF2-40B4-BE49-F238E27FC236}">
                <a16:creationId xmlns:a16="http://schemas.microsoft.com/office/drawing/2014/main" id="{5C93282D-1A40-5186-E5D5-73BFD5759BE2}"/>
              </a:ext>
            </a:extLst>
          </p:cNvPr>
          <p:cNvSpPr txBox="1"/>
          <p:nvPr/>
        </p:nvSpPr>
        <p:spPr>
          <a:xfrm>
            <a:off x="7668588" y="3274443"/>
            <a:ext cx="603050"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sp>
        <p:nvSpPr>
          <p:cNvPr id="10" name="TextBox 9">
            <a:extLst>
              <a:ext uri="{FF2B5EF4-FFF2-40B4-BE49-F238E27FC236}">
                <a16:creationId xmlns:a16="http://schemas.microsoft.com/office/drawing/2014/main" id="{FD8D1D18-1C20-8F70-2A09-C709FA7BEF7D}"/>
              </a:ext>
            </a:extLst>
          </p:cNvPr>
          <p:cNvSpPr txBox="1"/>
          <p:nvPr/>
        </p:nvSpPr>
        <p:spPr>
          <a:xfrm>
            <a:off x="7621067" y="1519426"/>
            <a:ext cx="474810" cy="369332"/>
          </a:xfrm>
          <a:prstGeom prst="rect">
            <a:avLst/>
          </a:prstGeom>
          <a:noFill/>
        </p:spPr>
        <p:txBody>
          <a:bodyPr wrap="none" rtlCol="0">
            <a:spAutoFit/>
          </a:bodyPr>
          <a:lstStyle/>
          <a:p>
            <a:r>
              <a:rPr lang="en-US" i="1" dirty="0"/>
              <a:t>V</a:t>
            </a:r>
            <a:r>
              <a:rPr lang="en-US" i="1" baseline="-25000" dirty="0"/>
              <a:t>1</a:t>
            </a:r>
            <a:r>
              <a:rPr lang="en-US" i="1" baseline="30000" dirty="0">
                <a:sym typeface="Symbol" panose="05050102010706020507" pitchFamily="18" charset="2"/>
              </a:rPr>
              <a:t></a:t>
            </a:r>
            <a:endParaRPr lang="en-US" i="1" baseline="-25000" dirty="0"/>
          </a:p>
        </p:txBody>
      </p:sp>
      <p:sp>
        <p:nvSpPr>
          <p:cNvPr id="17" name="TextBox 16">
            <a:extLst>
              <a:ext uri="{FF2B5EF4-FFF2-40B4-BE49-F238E27FC236}">
                <a16:creationId xmlns:a16="http://schemas.microsoft.com/office/drawing/2014/main" id="{B77CBB37-2BA0-C772-1C5A-5C385671D338}"/>
              </a:ext>
            </a:extLst>
          </p:cNvPr>
          <p:cNvSpPr txBox="1"/>
          <p:nvPr/>
        </p:nvSpPr>
        <p:spPr>
          <a:xfrm>
            <a:off x="7621067" y="1005679"/>
            <a:ext cx="474810" cy="369332"/>
          </a:xfrm>
          <a:prstGeom prst="rect">
            <a:avLst/>
          </a:prstGeom>
          <a:noFill/>
        </p:spPr>
        <p:txBody>
          <a:bodyPr wrap="none" rtlCol="0">
            <a:spAutoFit/>
          </a:bodyPr>
          <a:lstStyle/>
          <a:p>
            <a:r>
              <a:rPr lang="en-US" i="1" dirty="0"/>
              <a:t>V</a:t>
            </a:r>
            <a:r>
              <a:rPr lang="en-US" i="1" baseline="-25000" dirty="0"/>
              <a:t>0</a:t>
            </a:r>
            <a:r>
              <a:rPr lang="en-US" i="1" baseline="30000" dirty="0">
                <a:sym typeface="Symbol" panose="05050102010706020507" pitchFamily="18" charset="2"/>
              </a:rPr>
              <a:t></a:t>
            </a:r>
            <a:endParaRPr lang="en-US" i="1" baseline="-25000" dirty="0"/>
          </a:p>
        </p:txBody>
      </p:sp>
      <p:sp>
        <p:nvSpPr>
          <p:cNvPr id="77" name="Oval 76">
            <a:extLst>
              <a:ext uri="{FF2B5EF4-FFF2-40B4-BE49-F238E27FC236}">
                <a16:creationId xmlns:a16="http://schemas.microsoft.com/office/drawing/2014/main" id="{1718B1F6-FA74-5BD3-7B0E-128D1AC8250F}"/>
              </a:ext>
            </a:extLst>
          </p:cNvPr>
          <p:cNvSpPr/>
          <p:nvPr/>
        </p:nvSpPr>
        <p:spPr>
          <a:xfrm rot="5400000">
            <a:off x="9384260" y="1049493"/>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A6B487CA-FA30-A3A8-4ECE-761CF369B271}"/>
              </a:ext>
            </a:extLst>
          </p:cNvPr>
          <p:cNvSpPr/>
          <p:nvPr/>
        </p:nvSpPr>
        <p:spPr>
          <a:xfrm rot="5400000">
            <a:off x="10825874" y="1684901"/>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A444CACA-F02C-110E-7529-57EF8539D5B9}"/>
              </a:ext>
            </a:extLst>
          </p:cNvPr>
          <p:cNvSpPr/>
          <p:nvPr/>
        </p:nvSpPr>
        <p:spPr>
          <a:xfrm rot="5400000">
            <a:off x="10130658" y="1696691"/>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CACC6A50-1A86-0BEC-01B6-1F1669A97863}"/>
              </a:ext>
            </a:extLst>
          </p:cNvPr>
          <p:cNvSpPr/>
          <p:nvPr/>
        </p:nvSpPr>
        <p:spPr>
          <a:xfrm rot="5400000">
            <a:off x="9347454" y="1684901"/>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BA2872E5-6B80-C976-44D0-708C780DEBBD}"/>
              </a:ext>
            </a:extLst>
          </p:cNvPr>
          <p:cNvSpPr/>
          <p:nvPr/>
        </p:nvSpPr>
        <p:spPr>
          <a:xfrm rot="5400000">
            <a:off x="8652237" y="1684901"/>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91" name="Straight Connector 90">
            <a:extLst>
              <a:ext uri="{FF2B5EF4-FFF2-40B4-BE49-F238E27FC236}">
                <a16:creationId xmlns:a16="http://schemas.microsoft.com/office/drawing/2014/main" id="{D64B61EC-4A93-DFB8-FF44-83F24693187E}"/>
              </a:ext>
            </a:extLst>
          </p:cNvPr>
          <p:cNvCxnSpPr/>
          <p:nvPr/>
        </p:nvCxnSpPr>
        <p:spPr>
          <a:xfrm rot="5400000">
            <a:off x="9843027" y="138380"/>
            <a:ext cx="28064" cy="3265184"/>
          </a:xfrm>
          <a:prstGeom prst="line">
            <a:avLst/>
          </a:prstGeom>
          <a:noFill/>
          <a:ln w="25400" cap="flat" cmpd="sng" algn="ctr">
            <a:solidFill>
              <a:srgbClr val="000000"/>
            </a:solidFill>
            <a:prstDash val="sysDash"/>
            <a:miter lim="800000"/>
          </a:ln>
          <a:effectLst/>
        </p:spPr>
      </p:cxnSp>
      <p:sp>
        <p:nvSpPr>
          <p:cNvPr id="92" name="TextBox 91">
            <a:extLst>
              <a:ext uri="{FF2B5EF4-FFF2-40B4-BE49-F238E27FC236}">
                <a16:creationId xmlns:a16="http://schemas.microsoft.com/office/drawing/2014/main" id="{42E37CC4-2F7B-EF26-0E3F-E58BB658103B}"/>
              </a:ext>
            </a:extLst>
          </p:cNvPr>
          <p:cNvSpPr txBox="1"/>
          <p:nvPr/>
        </p:nvSpPr>
        <p:spPr>
          <a:xfrm>
            <a:off x="9290398" y="681135"/>
            <a:ext cx="405880" cy="369332"/>
          </a:xfrm>
          <a:prstGeom prst="rect">
            <a:avLst/>
          </a:prstGeom>
          <a:noFill/>
        </p:spPr>
        <p:txBody>
          <a:bodyPr wrap="none" rtlCol="0">
            <a:spAutoFit/>
          </a:bodyPr>
          <a:lstStyle/>
          <a:p>
            <a:r>
              <a:rPr lang="en-US" i="1" dirty="0"/>
              <a:t>S0</a:t>
            </a:r>
          </a:p>
        </p:txBody>
      </p:sp>
      <p:sp>
        <p:nvSpPr>
          <p:cNvPr id="175" name="Oval 174">
            <a:extLst>
              <a:ext uri="{FF2B5EF4-FFF2-40B4-BE49-F238E27FC236}">
                <a16:creationId xmlns:a16="http://schemas.microsoft.com/office/drawing/2014/main" id="{04FD492B-43B7-2C0F-E34B-89B06B856462}"/>
              </a:ext>
            </a:extLst>
          </p:cNvPr>
          <p:cNvSpPr/>
          <p:nvPr/>
        </p:nvSpPr>
        <p:spPr>
          <a:xfrm rot="5400000">
            <a:off x="10875036" y="3997310"/>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6" name="Oval 175">
            <a:extLst>
              <a:ext uri="{FF2B5EF4-FFF2-40B4-BE49-F238E27FC236}">
                <a16:creationId xmlns:a16="http://schemas.microsoft.com/office/drawing/2014/main" id="{2CBA26A3-FD4F-A14F-4B37-0F8417733A92}"/>
              </a:ext>
            </a:extLst>
          </p:cNvPr>
          <p:cNvSpPr/>
          <p:nvPr/>
        </p:nvSpPr>
        <p:spPr>
          <a:xfrm rot="5400000">
            <a:off x="10179820" y="4009100"/>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7" name="Oval 176">
            <a:extLst>
              <a:ext uri="{FF2B5EF4-FFF2-40B4-BE49-F238E27FC236}">
                <a16:creationId xmlns:a16="http://schemas.microsoft.com/office/drawing/2014/main" id="{9180B0E4-383B-F96A-EBC5-BB9BF8D1C159}"/>
              </a:ext>
            </a:extLst>
          </p:cNvPr>
          <p:cNvSpPr/>
          <p:nvPr/>
        </p:nvSpPr>
        <p:spPr>
          <a:xfrm rot="5400000">
            <a:off x="9396616" y="3997310"/>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2DE1EFDF-379F-7BF3-A160-DFE8E68D9656}"/>
              </a:ext>
            </a:extLst>
          </p:cNvPr>
          <p:cNvSpPr/>
          <p:nvPr/>
        </p:nvSpPr>
        <p:spPr>
          <a:xfrm rot="5400000">
            <a:off x="8701399" y="3997310"/>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79" name="Straight Connector 178">
            <a:extLst>
              <a:ext uri="{FF2B5EF4-FFF2-40B4-BE49-F238E27FC236}">
                <a16:creationId xmlns:a16="http://schemas.microsoft.com/office/drawing/2014/main" id="{8883A3F9-0BEA-E2BB-F396-AB1A09068164}"/>
              </a:ext>
            </a:extLst>
          </p:cNvPr>
          <p:cNvCxnSpPr/>
          <p:nvPr/>
        </p:nvCxnSpPr>
        <p:spPr>
          <a:xfrm rot="5400000">
            <a:off x="9892189" y="1804350"/>
            <a:ext cx="28064" cy="3265184"/>
          </a:xfrm>
          <a:prstGeom prst="line">
            <a:avLst/>
          </a:prstGeom>
          <a:noFill/>
          <a:ln w="25400" cap="flat" cmpd="sng" algn="ctr">
            <a:solidFill>
              <a:srgbClr val="000000"/>
            </a:solidFill>
            <a:prstDash val="sysDash"/>
            <a:miter lim="800000"/>
          </a:ln>
          <a:effectLst/>
        </p:spPr>
      </p:cxnSp>
      <p:cxnSp>
        <p:nvCxnSpPr>
          <p:cNvPr id="180" name="Straight Connector 179">
            <a:extLst>
              <a:ext uri="{FF2B5EF4-FFF2-40B4-BE49-F238E27FC236}">
                <a16:creationId xmlns:a16="http://schemas.microsoft.com/office/drawing/2014/main" id="{2A12D85D-2A12-EA92-5908-7D1FD496C350}"/>
              </a:ext>
            </a:extLst>
          </p:cNvPr>
          <p:cNvCxnSpPr/>
          <p:nvPr/>
        </p:nvCxnSpPr>
        <p:spPr>
          <a:xfrm rot="5400000">
            <a:off x="9892189" y="2450789"/>
            <a:ext cx="28064" cy="3265184"/>
          </a:xfrm>
          <a:prstGeom prst="line">
            <a:avLst/>
          </a:prstGeom>
          <a:noFill/>
          <a:ln w="25400" cap="flat" cmpd="sng" algn="ctr">
            <a:solidFill>
              <a:srgbClr val="000000"/>
            </a:solidFill>
            <a:prstDash val="sysDash"/>
            <a:miter lim="800000"/>
          </a:ln>
          <a:effectLst/>
        </p:spPr>
      </p:cxnSp>
      <p:sp>
        <p:nvSpPr>
          <p:cNvPr id="196" name="Oval 195">
            <a:extLst>
              <a:ext uri="{FF2B5EF4-FFF2-40B4-BE49-F238E27FC236}">
                <a16:creationId xmlns:a16="http://schemas.microsoft.com/office/drawing/2014/main" id="{CACBA6A2-0E88-EE90-F99B-00F8CE747C37}"/>
              </a:ext>
            </a:extLst>
          </p:cNvPr>
          <p:cNvSpPr/>
          <p:nvPr/>
        </p:nvSpPr>
        <p:spPr>
          <a:xfrm rot="5400000">
            <a:off x="10862450" y="5692127"/>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AB02ECFC-9AB5-DCB9-ECE9-5E657F739FFF}"/>
              </a:ext>
            </a:extLst>
          </p:cNvPr>
          <p:cNvSpPr/>
          <p:nvPr/>
        </p:nvSpPr>
        <p:spPr>
          <a:xfrm rot="5400000">
            <a:off x="10167234" y="5703917"/>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94816384-2FA0-EDA5-6D15-F69F6DFACDD8}"/>
              </a:ext>
            </a:extLst>
          </p:cNvPr>
          <p:cNvSpPr/>
          <p:nvPr/>
        </p:nvSpPr>
        <p:spPr>
          <a:xfrm rot="5400000">
            <a:off x="9384030" y="5692127"/>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17581E21-2EA9-DDD8-F156-0398513B83C5}"/>
              </a:ext>
            </a:extLst>
          </p:cNvPr>
          <p:cNvSpPr/>
          <p:nvPr/>
        </p:nvSpPr>
        <p:spPr>
          <a:xfrm rot="5400000">
            <a:off x="8688813" y="5692127"/>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201" name="Straight Connector 200">
            <a:extLst>
              <a:ext uri="{FF2B5EF4-FFF2-40B4-BE49-F238E27FC236}">
                <a16:creationId xmlns:a16="http://schemas.microsoft.com/office/drawing/2014/main" id="{38441D32-6F25-AE1B-78C3-CE795F5A02CE}"/>
              </a:ext>
            </a:extLst>
          </p:cNvPr>
          <p:cNvCxnSpPr/>
          <p:nvPr/>
        </p:nvCxnSpPr>
        <p:spPr>
          <a:xfrm rot="5400000">
            <a:off x="9879603" y="3499167"/>
            <a:ext cx="28064" cy="3265184"/>
          </a:xfrm>
          <a:prstGeom prst="line">
            <a:avLst/>
          </a:prstGeom>
          <a:noFill/>
          <a:ln w="25400" cap="flat" cmpd="sng" algn="ctr">
            <a:solidFill>
              <a:srgbClr val="000000"/>
            </a:solidFill>
            <a:prstDash val="sysDash"/>
            <a:miter lim="800000"/>
          </a:ln>
          <a:effectLst/>
        </p:spPr>
      </p:cxnSp>
      <p:cxnSp>
        <p:nvCxnSpPr>
          <p:cNvPr id="202" name="Straight Connector 201">
            <a:extLst>
              <a:ext uri="{FF2B5EF4-FFF2-40B4-BE49-F238E27FC236}">
                <a16:creationId xmlns:a16="http://schemas.microsoft.com/office/drawing/2014/main" id="{B7CC394B-4F0B-4647-6453-F5A370CCA189}"/>
              </a:ext>
            </a:extLst>
          </p:cNvPr>
          <p:cNvCxnSpPr/>
          <p:nvPr/>
        </p:nvCxnSpPr>
        <p:spPr>
          <a:xfrm rot="5400000">
            <a:off x="9879603" y="4145606"/>
            <a:ext cx="28064" cy="3265184"/>
          </a:xfrm>
          <a:prstGeom prst="line">
            <a:avLst/>
          </a:prstGeom>
          <a:noFill/>
          <a:ln w="25400" cap="flat" cmpd="sng" algn="ctr">
            <a:solidFill>
              <a:srgbClr val="000000"/>
            </a:solidFill>
            <a:prstDash val="sysDash"/>
            <a:miter lim="800000"/>
          </a:ln>
          <a:effectLst/>
        </p:spPr>
      </p:cxnSp>
      <p:sp>
        <p:nvSpPr>
          <p:cNvPr id="216" name="Oval 215">
            <a:extLst>
              <a:ext uri="{FF2B5EF4-FFF2-40B4-BE49-F238E27FC236}">
                <a16:creationId xmlns:a16="http://schemas.microsoft.com/office/drawing/2014/main" id="{E5357DEC-C74B-3F82-A5D5-380D4AB05800}"/>
              </a:ext>
            </a:extLst>
          </p:cNvPr>
          <p:cNvSpPr/>
          <p:nvPr/>
        </p:nvSpPr>
        <p:spPr>
          <a:xfrm rot="5400000">
            <a:off x="10907430" y="504043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F8CBB591-0A0D-5E54-D030-719525361411}"/>
              </a:ext>
            </a:extLst>
          </p:cNvPr>
          <p:cNvSpPr/>
          <p:nvPr/>
        </p:nvSpPr>
        <p:spPr>
          <a:xfrm rot="5400000">
            <a:off x="10212213" y="505222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EC80345B-9AF3-929E-C7F2-3FDC9E02CA31}"/>
              </a:ext>
            </a:extLst>
          </p:cNvPr>
          <p:cNvSpPr/>
          <p:nvPr/>
        </p:nvSpPr>
        <p:spPr>
          <a:xfrm rot="5400000">
            <a:off x="9429009" y="504043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5E6538F2-FBDB-280C-8868-C2CFD5FFFD94}"/>
              </a:ext>
            </a:extLst>
          </p:cNvPr>
          <p:cNvSpPr/>
          <p:nvPr/>
        </p:nvSpPr>
        <p:spPr>
          <a:xfrm rot="5400000">
            <a:off x="8733793" y="504043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5" name="TextBox 224">
            <a:extLst>
              <a:ext uri="{FF2B5EF4-FFF2-40B4-BE49-F238E27FC236}">
                <a16:creationId xmlns:a16="http://schemas.microsoft.com/office/drawing/2014/main" id="{6B3BC357-FAA4-2F6F-F963-460A296B6EA6}"/>
              </a:ext>
            </a:extLst>
          </p:cNvPr>
          <p:cNvSpPr txBox="1"/>
          <p:nvPr/>
        </p:nvSpPr>
        <p:spPr>
          <a:xfrm>
            <a:off x="7646805" y="3876883"/>
            <a:ext cx="603050" cy="369332"/>
          </a:xfrm>
          <a:prstGeom prst="rect">
            <a:avLst/>
          </a:prstGeom>
          <a:noFill/>
        </p:spPr>
        <p:txBody>
          <a:bodyPr wrap="none" rtlCol="0">
            <a:spAutoFit/>
          </a:bodyPr>
          <a:lstStyle/>
          <a:p>
            <a:r>
              <a:rPr lang="en-US" i="1" dirty="0"/>
              <a:t>V</a:t>
            </a:r>
            <a:r>
              <a:rPr lang="en-US" i="1" baseline="-25000" dirty="0"/>
              <a:t>t+2</a:t>
            </a:r>
            <a:r>
              <a:rPr lang="en-US" i="1" baseline="30000" dirty="0">
                <a:sym typeface="Symbol" panose="05050102010706020507" pitchFamily="18" charset="2"/>
              </a:rPr>
              <a:t></a:t>
            </a:r>
            <a:endParaRPr lang="en-US" i="1" baseline="30000" dirty="0"/>
          </a:p>
        </p:txBody>
      </p:sp>
      <p:sp>
        <p:nvSpPr>
          <p:cNvPr id="226" name="TextBox 225">
            <a:extLst>
              <a:ext uri="{FF2B5EF4-FFF2-40B4-BE49-F238E27FC236}">
                <a16:creationId xmlns:a16="http://schemas.microsoft.com/office/drawing/2014/main" id="{09517932-4A50-2A00-FFEC-5CE463CE0E51}"/>
              </a:ext>
            </a:extLst>
          </p:cNvPr>
          <p:cNvSpPr txBox="1"/>
          <p:nvPr/>
        </p:nvSpPr>
        <p:spPr>
          <a:xfrm>
            <a:off x="7699346" y="5543775"/>
            <a:ext cx="471604"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30000" dirty="0"/>
          </a:p>
        </p:txBody>
      </p:sp>
      <p:sp>
        <p:nvSpPr>
          <p:cNvPr id="227" name="TextBox 226">
            <a:extLst>
              <a:ext uri="{FF2B5EF4-FFF2-40B4-BE49-F238E27FC236}">
                <a16:creationId xmlns:a16="http://schemas.microsoft.com/office/drawing/2014/main" id="{1C12BF7A-36CD-1B63-7F6C-3799AE808F1A}"/>
              </a:ext>
            </a:extLst>
          </p:cNvPr>
          <p:cNvSpPr txBox="1"/>
          <p:nvPr/>
        </p:nvSpPr>
        <p:spPr>
          <a:xfrm>
            <a:off x="7699346" y="4883757"/>
            <a:ext cx="596638"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cxnSp>
        <p:nvCxnSpPr>
          <p:cNvPr id="230" name="Straight Connector 229">
            <a:extLst>
              <a:ext uri="{FF2B5EF4-FFF2-40B4-BE49-F238E27FC236}">
                <a16:creationId xmlns:a16="http://schemas.microsoft.com/office/drawing/2014/main" id="{20A9374B-4ACB-1396-F6E1-6BE4A9CFE124}"/>
              </a:ext>
            </a:extLst>
          </p:cNvPr>
          <p:cNvCxnSpPr/>
          <p:nvPr/>
        </p:nvCxnSpPr>
        <p:spPr>
          <a:xfrm rot="5400000">
            <a:off x="9855787" y="-535373"/>
            <a:ext cx="28064" cy="3265184"/>
          </a:xfrm>
          <a:prstGeom prst="line">
            <a:avLst/>
          </a:prstGeom>
          <a:noFill/>
          <a:ln w="25400" cap="flat" cmpd="sng" algn="ctr">
            <a:solidFill>
              <a:srgbClr val="000000"/>
            </a:solidFill>
            <a:prstDash val="sysDash"/>
            <a:miter lim="800000"/>
          </a:ln>
          <a:effectLst/>
        </p:spPr>
      </p:cxnSp>
      <p:cxnSp>
        <p:nvCxnSpPr>
          <p:cNvPr id="14" name="Straight Connector 13">
            <a:extLst>
              <a:ext uri="{FF2B5EF4-FFF2-40B4-BE49-F238E27FC236}">
                <a16:creationId xmlns:a16="http://schemas.microsoft.com/office/drawing/2014/main" id="{D40B2605-8D8C-81D4-B3E9-F217EBD59E8A}"/>
              </a:ext>
            </a:extLst>
          </p:cNvPr>
          <p:cNvCxnSpPr>
            <a:stCxn id="70" idx="0"/>
            <a:endCxn id="178" idx="4"/>
          </p:cNvCxnSpPr>
          <p:nvPr/>
        </p:nvCxnSpPr>
        <p:spPr>
          <a:xfrm flipH="1">
            <a:off x="8719665" y="3434153"/>
            <a:ext cx="840620" cy="63528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C16DF2-0072-6D55-2E9D-FC74AECE03A2}"/>
              </a:ext>
            </a:extLst>
          </p:cNvPr>
          <p:cNvCxnSpPr>
            <a:stCxn id="178" idx="0"/>
            <a:endCxn id="218" idx="7"/>
          </p:cNvCxnSpPr>
          <p:nvPr/>
        </p:nvCxnSpPr>
        <p:spPr>
          <a:xfrm>
            <a:off x="8863918" y="4069437"/>
            <a:ext cx="706485" cy="1107043"/>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C8AE12-5DDF-D467-8687-275E7DEE9EE7}"/>
              </a:ext>
            </a:extLst>
          </p:cNvPr>
          <p:cNvCxnSpPr>
            <a:stCxn id="218" idx="7"/>
            <a:endCxn id="200" idx="1"/>
          </p:cNvCxnSpPr>
          <p:nvPr/>
        </p:nvCxnSpPr>
        <p:spPr>
          <a:xfrm flipH="1">
            <a:off x="8830207" y="5176480"/>
            <a:ext cx="740196" cy="52385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93E261-682D-33C8-445D-F3EE0241D13E}"/>
              </a:ext>
            </a:extLst>
          </p:cNvPr>
          <p:cNvCxnSpPr>
            <a:stCxn id="70" idx="0"/>
            <a:endCxn id="176" idx="0"/>
          </p:cNvCxnSpPr>
          <p:nvPr/>
        </p:nvCxnSpPr>
        <p:spPr>
          <a:xfrm>
            <a:off x="9560285" y="3434153"/>
            <a:ext cx="782054" cy="6470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EE0D394-2496-3E51-511D-914A505B4D2E}"/>
              </a:ext>
            </a:extLst>
          </p:cNvPr>
          <p:cNvCxnSpPr>
            <a:cxnSpLocks/>
            <a:stCxn id="176" idx="6"/>
            <a:endCxn id="217" idx="3"/>
          </p:cNvCxnSpPr>
          <p:nvPr/>
        </p:nvCxnSpPr>
        <p:spPr>
          <a:xfrm flipH="1">
            <a:off x="10251604" y="4171619"/>
            <a:ext cx="18608" cy="888816"/>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BD8127-7788-68B2-5175-5F968D114FF9}"/>
              </a:ext>
            </a:extLst>
          </p:cNvPr>
          <p:cNvCxnSpPr>
            <a:stCxn id="217" idx="4"/>
            <a:endCxn id="199" idx="0"/>
          </p:cNvCxnSpPr>
          <p:nvPr/>
        </p:nvCxnSpPr>
        <p:spPr>
          <a:xfrm flipH="1">
            <a:off x="9525424" y="5124353"/>
            <a:ext cx="705055" cy="57598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B24E048-BB13-9F2D-1F2B-31B807A810CA}"/>
              </a:ext>
            </a:extLst>
          </p:cNvPr>
          <p:cNvCxnSpPr>
            <a:cxnSpLocks/>
            <a:stCxn id="70" idx="7"/>
            <a:endCxn id="177" idx="1"/>
          </p:cNvCxnSpPr>
          <p:nvPr/>
        </p:nvCxnSpPr>
        <p:spPr>
          <a:xfrm flipH="1">
            <a:off x="9538010" y="3498070"/>
            <a:ext cx="1150" cy="507449"/>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422399-A655-6A27-5E68-03B01036E2C8}"/>
              </a:ext>
            </a:extLst>
          </p:cNvPr>
          <p:cNvCxnSpPr>
            <a:cxnSpLocks/>
          </p:cNvCxnSpPr>
          <p:nvPr/>
        </p:nvCxnSpPr>
        <p:spPr>
          <a:xfrm>
            <a:off x="9548332" y="4105378"/>
            <a:ext cx="1489689" cy="979208"/>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D5056-AD1C-8787-EBBC-0C53682D4D24}"/>
              </a:ext>
            </a:extLst>
          </p:cNvPr>
          <p:cNvCxnSpPr>
            <a:stCxn id="216" idx="7"/>
            <a:endCxn id="197" idx="2"/>
          </p:cNvCxnSpPr>
          <p:nvPr/>
        </p:nvCxnSpPr>
        <p:spPr>
          <a:xfrm flipH="1">
            <a:off x="10257626" y="5176480"/>
            <a:ext cx="791198" cy="509171"/>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documentclass{article}&#10;\usepackage{amsmath,amssymb}&#10;\usepackage[dvipsnames]{xcolor}&#10;\pagestyle{empty}&#10;\begin{document}&#10;\noindent&#10;$\underbrace{\textcolor{CornflowerBlue}{\tau_1} \textcolor{red}{\tau_2} .... \textcolor{YellowOrange}{\tau_n}}_{\tau_i \sim \pi^{\theta}(\rm{Sb,t{+}1})}$&#10;\end{document}" title="IguanaTex Bitmap Display">
            <a:extLst>
              <a:ext uri="{FF2B5EF4-FFF2-40B4-BE49-F238E27FC236}">
                <a16:creationId xmlns:a16="http://schemas.microsoft.com/office/drawing/2014/main" id="{BAC9C44C-CF31-77C2-F299-DD10760FFE79}"/>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495190" y="5965134"/>
            <a:ext cx="2188574" cy="700162"/>
          </a:xfrm>
          <a:prstGeom prst="rect">
            <a:avLst/>
          </a:prstGeom>
        </p:spPr>
      </p:pic>
      <p:sp>
        <p:nvSpPr>
          <p:cNvPr id="35" name="Freeform: Shape 34">
            <a:extLst>
              <a:ext uri="{FF2B5EF4-FFF2-40B4-BE49-F238E27FC236}">
                <a16:creationId xmlns:a16="http://schemas.microsoft.com/office/drawing/2014/main" id="{E8AD4F5B-4892-D213-8A25-82B2207C5297}"/>
              </a:ext>
            </a:extLst>
          </p:cNvPr>
          <p:cNvSpPr/>
          <p:nvPr/>
        </p:nvSpPr>
        <p:spPr>
          <a:xfrm>
            <a:off x="9528048" y="2816352"/>
            <a:ext cx="795528" cy="548640"/>
          </a:xfrm>
          <a:custGeom>
            <a:avLst/>
            <a:gdLst>
              <a:gd name="connsiteX0" fmla="*/ 795528 w 795528"/>
              <a:gd name="connsiteY0" fmla="*/ 0 h 548640"/>
              <a:gd name="connsiteX1" fmla="*/ 164592 w 795528"/>
              <a:gd name="connsiteY1" fmla="*/ 182880 h 548640"/>
              <a:gd name="connsiteX2" fmla="*/ 0 w 795528"/>
              <a:gd name="connsiteY2" fmla="*/ 548640 h 548640"/>
            </a:gdLst>
            <a:ahLst/>
            <a:cxnLst>
              <a:cxn ang="0">
                <a:pos x="connsiteX0" y="connsiteY0"/>
              </a:cxn>
              <a:cxn ang="0">
                <a:pos x="connsiteX1" y="connsiteY1"/>
              </a:cxn>
              <a:cxn ang="0">
                <a:pos x="connsiteX2" y="connsiteY2"/>
              </a:cxn>
            </a:cxnLst>
            <a:rect l="l" t="t" r="r" b="b"/>
            <a:pathLst>
              <a:path w="795528" h="548640">
                <a:moveTo>
                  <a:pt x="795528" y="0"/>
                </a:moveTo>
                <a:cubicBezTo>
                  <a:pt x="546354" y="45720"/>
                  <a:pt x="297180" y="91440"/>
                  <a:pt x="164592" y="182880"/>
                </a:cubicBezTo>
                <a:cubicBezTo>
                  <a:pt x="32004" y="274320"/>
                  <a:pt x="16002" y="411480"/>
                  <a:pt x="0" y="548640"/>
                </a:cubicBezTo>
              </a:path>
            </a:pathLst>
          </a:custGeom>
          <a:noFill/>
          <a:ln w="25400">
            <a:solidFill>
              <a:schemeClr val="accent2"/>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D879849-024C-A6C2-63E2-5DB3677974BE}"/>
              </a:ext>
            </a:extLst>
          </p:cNvPr>
          <p:cNvSpPr txBox="1"/>
          <p:nvPr/>
        </p:nvSpPr>
        <p:spPr>
          <a:xfrm>
            <a:off x="6436854" y="4240887"/>
            <a:ext cx="1275286" cy="646331"/>
          </a:xfrm>
          <a:prstGeom prst="rect">
            <a:avLst/>
          </a:prstGeom>
          <a:noFill/>
        </p:spPr>
        <p:txBody>
          <a:bodyPr wrap="none" rtlCol="0">
            <a:spAutoFit/>
          </a:bodyPr>
          <a:lstStyle/>
          <a:p>
            <a:r>
              <a:rPr lang="en-US" dirty="0"/>
              <a:t>Inductive</a:t>
            </a:r>
          </a:p>
          <a:p>
            <a:r>
              <a:rPr lang="en-US" dirty="0"/>
              <a:t>assumption</a:t>
            </a:r>
          </a:p>
        </p:txBody>
      </p:sp>
      <p:cxnSp>
        <p:nvCxnSpPr>
          <p:cNvPr id="39" name="Straight Arrow Connector 38">
            <a:extLst>
              <a:ext uri="{FF2B5EF4-FFF2-40B4-BE49-F238E27FC236}">
                <a16:creationId xmlns:a16="http://schemas.microsoft.com/office/drawing/2014/main" id="{E7DD71B2-E33A-A2AF-E44F-9318993250ED}"/>
              </a:ext>
            </a:extLst>
          </p:cNvPr>
          <p:cNvCxnSpPr>
            <a:cxnSpLocks/>
            <a:stCxn id="37" idx="0"/>
          </p:cNvCxnSpPr>
          <p:nvPr/>
        </p:nvCxnSpPr>
        <p:spPr>
          <a:xfrm flipV="1">
            <a:off x="7074497" y="3536335"/>
            <a:ext cx="0" cy="7045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4618CC4-002B-2B49-C227-37F58EAFF7A1}"/>
              </a:ext>
            </a:extLst>
          </p:cNvPr>
          <p:cNvCxnSpPr>
            <a:cxnSpLocks/>
            <a:endCxn id="37" idx="2"/>
          </p:cNvCxnSpPr>
          <p:nvPr/>
        </p:nvCxnSpPr>
        <p:spPr>
          <a:xfrm flipV="1">
            <a:off x="7074497" y="4887218"/>
            <a:ext cx="0" cy="8888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8DA6CCC-DEC1-6E05-ED1B-222A8E3F128E}"/>
              </a:ext>
            </a:extLst>
          </p:cNvPr>
          <p:cNvSpPr txBox="1"/>
          <p:nvPr/>
        </p:nvSpPr>
        <p:spPr>
          <a:xfrm>
            <a:off x="5981433" y="2940513"/>
            <a:ext cx="2414074" cy="369332"/>
          </a:xfrm>
          <a:prstGeom prst="rect">
            <a:avLst/>
          </a:prstGeom>
          <a:noFill/>
        </p:spPr>
        <p:txBody>
          <a:bodyPr wrap="square" rtlCol="0">
            <a:spAutoFit/>
          </a:bodyPr>
          <a:lstStyle/>
          <a:p>
            <a:pPr algn="ctr"/>
            <a:r>
              <a:rPr lang="en-US" dirty="0"/>
              <a:t>Bellman step</a:t>
            </a:r>
          </a:p>
        </p:txBody>
      </p:sp>
      <p:sp>
        <p:nvSpPr>
          <p:cNvPr id="48" name="TextBox 47">
            <a:extLst>
              <a:ext uri="{FF2B5EF4-FFF2-40B4-BE49-F238E27FC236}">
                <a16:creationId xmlns:a16="http://schemas.microsoft.com/office/drawing/2014/main" id="{4027AFE8-65CA-C2AF-4A64-AD53A7633F50}"/>
              </a:ext>
            </a:extLst>
          </p:cNvPr>
          <p:cNvSpPr txBox="1"/>
          <p:nvPr/>
        </p:nvSpPr>
        <p:spPr>
          <a:xfrm>
            <a:off x="10207881" y="2423151"/>
            <a:ext cx="401072" cy="369332"/>
          </a:xfrm>
          <a:prstGeom prst="rect">
            <a:avLst/>
          </a:prstGeom>
          <a:noFill/>
        </p:spPr>
        <p:txBody>
          <a:bodyPr wrap="none" rtlCol="0">
            <a:spAutoFit/>
          </a:bodyPr>
          <a:lstStyle/>
          <a:p>
            <a:r>
              <a:rPr lang="en-US" dirty="0"/>
              <a:t>Sa</a:t>
            </a:r>
          </a:p>
        </p:txBody>
      </p:sp>
      <p:sp>
        <p:nvSpPr>
          <p:cNvPr id="49" name="TextBox 48">
            <a:extLst>
              <a:ext uri="{FF2B5EF4-FFF2-40B4-BE49-F238E27FC236}">
                <a16:creationId xmlns:a16="http://schemas.microsoft.com/office/drawing/2014/main" id="{5C561FF7-1D1C-AFE6-BBD5-C2B703FD3993}"/>
              </a:ext>
            </a:extLst>
          </p:cNvPr>
          <p:cNvSpPr txBox="1"/>
          <p:nvPr/>
        </p:nvSpPr>
        <p:spPr>
          <a:xfrm>
            <a:off x="9098884" y="3108528"/>
            <a:ext cx="412292" cy="369332"/>
          </a:xfrm>
          <a:prstGeom prst="rect">
            <a:avLst/>
          </a:prstGeom>
          <a:noFill/>
        </p:spPr>
        <p:txBody>
          <a:bodyPr wrap="none" rtlCol="0">
            <a:spAutoFit/>
          </a:bodyPr>
          <a:lstStyle/>
          <a:p>
            <a:r>
              <a:rPr lang="en-US" dirty="0"/>
              <a:t>Sb</a:t>
            </a:r>
          </a:p>
        </p:txBody>
      </p:sp>
      <p:sp>
        <p:nvSpPr>
          <p:cNvPr id="63" name="TextBox 62">
            <a:extLst>
              <a:ext uri="{FF2B5EF4-FFF2-40B4-BE49-F238E27FC236}">
                <a16:creationId xmlns:a16="http://schemas.microsoft.com/office/drawing/2014/main" id="{03714235-AE54-437C-14F0-CEDAD8442907}"/>
              </a:ext>
            </a:extLst>
          </p:cNvPr>
          <p:cNvSpPr txBox="1"/>
          <p:nvPr/>
        </p:nvSpPr>
        <p:spPr>
          <a:xfrm>
            <a:off x="9655141" y="2900927"/>
            <a:ext cx="678391" cy="369332"/>
          </a:xfrm>
          <a:prstGeom prst="rect">
            <a:avLst/>
          </a:prstGeom>
          <a:noFill/>
          <a:ln>
            <a:noFill/>
          </a:ln>
        </p:spPr>
        <p:txBody>
          <a:bodyPr wrap="none" rtlCol="0">
            <a:spAutoFit/>
          </a:bodyPr>
          <a:lstStyle/>
          <a:p>
            <a:r>
              <a:rPr lang="en-US" dirty="0"/>
              <a:t>p1,r1</a:t>
            </a:r>
          </a:p>
        </p:txBody>
      </p:sp>
      <p:pic>
        <p:nvPicPr>
          <p:cNvPr id="18" name="Picture 17" descr="\documentclass{article}&#10;\usepackage{amsmath,amssymb,mathtools}&#10;\pagestyle{empty}&#10;\begin{document}&#10;\noindent&#10;Proof: We strengthen the required result by showing that it is true for all nodes at each level of the MDP. The proof is an induction on the number of levels. &#10;&#10;Base case: $(t{=} 0)$. The only trajectory from a leaf node to itself is the empty trajectory, and its cumulative return is zero, as required. &#10;&#10;Inductive case: $(t{&gt;}0$). We show that each edge $(Sa,Sb)$ between levels $t$ and $t{+}1$ can be appended to trajectories from $Sb$ to obtain a set of trajectories from $S1$ with the appropriate probabilities and cumulative rewards.&#10;\begin{align*}&#10;V_{t}^{\theta}(Sa)\ +&amp;=\ p1(r1 + V_{t{+}1}^{\theta}(Sb))\ \  \rm{(Bellman)} \\&#10;&amp;= \boxed{p1*r1} + \boxed{p1*\sum_{\tau \sim \pi^{\theta}(Sb,t{+}1)}\mathbb{P}(\tau)R(\tau)}\ \ \rm{(inductive\ assumption)}\\&#10;&amp;= \boxed{p1*&#10;\underbrace{\sum_{\tau \sim \pi^{\theta}(Sb,t{+}1)}\mathbb{P}(\tau)}_{\rm sum\ of\ trajectory\ probabilities = 1}&#10;*r1} + \boxed{p1*\sum_{\tau \sim \pi^{\theta}(Sb,t{+}1)}\mathbb{P}(\tau)R(\tau)}\\&#10;&amp;= \sum_{\tau \sim \pi^{\theta}(Sb,t{+}1)}(p1*\mathbb{P}(\tau))(r1 + R(\tau))&#10;\end{align*}&#10;\noindent&#10;These are the trajectories from $Sa$ obtained by appending the edge $(Sa,Sb)$ to the trajectories in $\pi^{\theta}(Sb,t{+}1)$. &#10;&#10;&#10;\end{document}" title="IguanaTex Bitmap Display">
            <a:extLst>
              <a:ext uri="{FF2B5EF4-FFF2-40B4-BE49-F238E27FC236}">
                <a16:creationId xmlns:a16="http://schemas.microsoft.com/office/drawing/2014/main" id="{1154308B-7C03-0CD8-A3C1-B6539812C03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358403" y="1372297"/>
            <a:ext cx="5906002" cy="5005646"/>
          </a:xfrm>
          <a:prstGeom prst="rect">
            <a:avLst/>
          </a:prstGeom>
        </p:spPr>
      </p:pic>
      <p:cxnSp>
        <p:nvCxnSpPr>
          <p:cNvPr id="4" name="Straight Arrow Connector 3">
            <a:extLst>
              <a:ext uri="{FF2B5EF4-FFF2-40B4-BE49-F238E27FC236}">
                <a16:creationId xmlns:a16="http://schemas.microsoft.com/office/drawing/2014/main" id="{E8B43BDA-3670-F7F9-2A63-CB5587B6F705}"/>
              </a:ext>
            </a:extLst>
          </p:cNvPr>
          <p:cNvCxnSpPr/>
          <p:nvPr/>
        </p:nvCxnSpPr>
        <p:spPr>
          <a:xfrm flipV="1">
            <a:off x="7074497" y="2647146"/>
            <a:ext cx="0" cy="2809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5D9E32A-B574-2851-7FF0-C052C3E18DD1}"/>
              </a:ext>
            </a:extLst>
          </p:cNvPr>
          <p:cNvCxnSpPr>
            <a:cxnSpLocks/>
          </p:cNvCxnSpPr>
          <p:nvPr/>
        </p:nvCxnSpPr>
        <p:spPr>
          <a:xfrm>
            <a:off x="7074497" y="3270259"/>
            <a:ext cx="0" cy="28228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4536855-354E-B3CE-B24D-F395D4D7FB5A}"/>
              </a:ext>
            </a:extLst>
          </p:cNvPr>
          <p:cNvSpPr txBox="1"/>
          <p:nvPr/>
        </p:nvSpPr>
        <p:spPr>
          <a:xfrm rot="5400000">
            <a:off x="8046877" y="2098491"/>
            <a:ext cx="617477" cy="369332"/>
          </a:xfrm>
          <a:prstGeom prst="rect">
            <a:avLst/>
          </a:prstGeom>
          <a:noFill/>
        </p:spPr>
        <p:txBody>
          <a:bodyPr wrap="none" rtlCol="0">
            <a:spAutoFit/>
          </a:bodyPr>
          <a:lstStyle/>
          <a:p>
            <a:r>
              <a:rPr lang="en-US" dirty="0"/>
              <a:t>……..</a:t>
            </a:r>
          </a:p>
        </p:txBody>
      </p:sp>
      <p:sp>
        <p:nvSpPr>
          <p:cNvPr id="3" name="TextBox 2">
            <a:extLst>
              <a:ext uri="{FF2B5EF4-FFF2-40B4-BE49-F238E27FC236}">
                <a16:creationId xmlns:a16="http://schemas.microsoft.com/office/drawing/2014/main" id="{89FABBDF-CAC9-F44D-E94B-1C6DC77AFE67}"/>
              </a:ext>
            </a:extLst>
          </p:cNvPr>
          <p:cNvSpPr txBox="1"/>
          <p:nvPr/>
        </p:nvSpPr>
        <p:spPr>
          <a:xfrm rot="5400000">
            <a:off x="8084361" y="4367454"/>
            <a:ext cx="617477" cy="369332"/>
          </a:xfrm>
          <a:prstGeom prst="rect">
            <a:avLst/>
          </a:prstGeom>
          <a:noFill/>
        </p:spPr>
        <p:txBody>
          <a:bodyPr wrap="none" rtlCol="0">
            <a:spAutoFit/>
          </a:bodyPr>
          <a:lstStyle/>
          <a:p>
            <a:r>
              <a:rPr lang="en-US" dirty="0"/>
              <a:t>……..</a:t>
            </a:r>
          </a:p>
        </p:txBody>
      </p:sp>
      <p:sp>
        <p:nvSpPr>
          <p:cNvPr id="6" name="TextBox 5">
            <a:extLst>
              <a:ext uri="{FF2B5EF4-FFF2-40B4-BE49-F238E27FC236}">
                <a16:creationId xmlns:a16="http://schemas.microsoft.com/office/drawing/2014/main" id="{1E224701-28A3-B787-1F5C-8A9ADBAFB3A5}"/>
              </a:ext>
            </a:extLst>
          </p:cNvPr>
          <p:cNvSpPr txBox="1"/>
          <p:nvPr/>
        </p:nvSpPr>
        <p:spPr>
          <a:xfrm rot="5400000">
            <a:off x="11018092" y="2050270"/>
            <a:ext cx="617477" cy="369332"/>
          </a:xfrm>
          <a:prstGeom prst="rect">
            <a:avLst/>
          </a:prstGeom>
          <a:noFill/>
        </p:spPr>
        <p:txBody>
          <a:bodyPr wrap="none" rtlCol="0">
            <a:spAutoFit/>
          </a:bodyPr>
          <a:lstStyle/>
          <a:p>
            <a:r>
              <a:rPr lang="en-US" dirty="0"/>
              <a:t>……..</a:t>
            </a:r>
          </a:p>
        </p:txBody>
      </p:sp>
      <p:sp>
        <p:nvSpPr>
          <p:cNvPr id="7" name="TextBox 6">
            <a:extLst>
              <a:ext uri="{FF2B5EF4-FFF2-40B4-BE49-F238E27FC236}">
                <a16:creationId xmlns:a16="http://schemas.microsoft.com/office/drawing/2014/main" id="{256FCE4E-2706-9456-429C-B83B06436F98}"/>
              </a:ext>
            </a:extLst>
          </p:cNvPr>
          <p:cNvSpPr txBox="1"/>
          <p:nvPr/>
        </p:nvSpPr>
        <p:spPr>
          <a:xfrm rot="5400000">
            <a:off x="11032823" y="4338321"/>
            <a:ext cx="617477"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C2CD35BE-57A6-C82D-3AAA-E965A091D5DC}"/>
              </a:ext>
            </a:extLst>
          </p:cNvPr>
          <p:cNvSpPr/>
          <p:nvPr/>
        </p:nvSpPr>
        <p:spPr>
          <a:xfrm>
            <a:off x="1314450" y="3558666"/>
            <a:ext cx="619453" cy="318217"/>
          </a:xfrm>
          <a:prstGeom prst="rect">
            <a:avLst/>
          </a:prstGeom>
          <a:solidFill>
            <a:schemeClr val="accent1">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10D696-04A2-6FEF-49CF-550736EEDE79}"/>
              </a:ext>
            </a:extLst>
          </p:cNvPr>
          <p:cNvSpPr/>
          <p:nvPr/>
        </p:nvSpPr>
        <p:spPr>
          <a:xfrm>
            <a:off x="1304332" y="4214248"/>
            <a:ext cx="2731640" cy="931543"/>
          </a:xfrm>
          <a:prstGeom prst="rect">
            <a:avLst/>
          </a:prstGeom>
          <a:solidFill>
            <a:schemeClr val="accent1">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27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F892D96-6333-288A-F2E6-E5E4DBC1C8D2}"/>
            </a:ext>
          </a:extLst>
        </p:cNvPr>
        <p:cNvGrpSpPr/>
        <p:nvPr/>
      </p:nvGrpSpPr>
      <p:grpSpPr>
        <a:xfrm>
          <a:off x="0" y="0"/>
          <a:ext cx="0" cy="0"/>
          <a:chOff x="0" y="0"/>
          <a:chExt cx="0" cy="0"/>
        </a:xfrm>
      </p:grpSpPr>
      <p:sp>
        <p:nvSpPr>
          <p:cNvPr id="232" name="Content Placeholder 8">
            <a:extLst>
              <a:ext uri="{FF2B5EF4-FFF2-40B4-BE49-F238E27FC236}">
                <a16:creationId xmlns:a16="http://schemas.microsoft.com/office/drawing/2014/main" id="{CF8C6E65-9A7C-EF87-DF60-27A93C220A64}"/>
              </a:ext>
            </a:extLst>
          </p:cNvPr>
          <p:cNvSpPr txBox="1">
            <a:spLocks/>
          </p:cNvSpPr>
          <p:nvPr/>
        </p:nvSpPr>
        <p:spPr>
          <a:xfrm>
            <a:off x="570569" y="1373333"/>
            <a:ext cx="7924620" cy="1243781"/>
          </a:xfrm>
          <a:prstGeom prst="rect">
            <a:avLst/>
          </a:prstGeom>
        </p:spPr>
        <p:txBody>
          <a:bodyPr>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7200" dirty="0"/>
          </a:p>
          <a:p>
            <a:pPr marL="0" indent="0">
              <a:buNone/>
            </a:pPr>
            <a:endParaRPr lang="en-US" sz="7200" dirty="0"/>
          </a:p>
          <a:p>
            <a:pPr marL="0" indent="0">
              <a:buNone/>
            </a:pPr>
            <a:endParaRPr lang="en-US" sz="9600" dirty="0"/>
          </a:p>
          <a:p>
            <a:endParaRPr lang="en-US" sz="9600" dirty="0"/>
          </a:p>
          <a:p>
            <a:endParaRPr lang="en-US" sz="11200" dirty="0"/>
          </a:p>
          <a:p>
            <a:pPr marL="0" indent="0">
              <a:buFont typeface="Calibri" panose="020F0502020204030204" pitchFamily="34" charset="0"/>
              <a:buNone/>
            </a:pPr>
            <a:endParaRPr lang="en-US" sz="9600"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1168" lvl="1" indent="0">
              <a:buFont typeface="Calibri" pitchFamily="34" charset="0"/>
              <a:buNone/>
            </a:pPr>
            <a:r>
              <a:rPr lang="en-US" dirty="0"/>
              <a:t> </a:t>
            </a:r>
          </a:p>
          <a:p>
            <a:pPr lvl="1"/>
            <a:endParaRPr lang="en-US" dirty="0"/>
          </a:p>
          <a:p>
            <a:pPr marL="201168" lvl="1" indent="0">
              <a:buFont typeface="Calibri" pitchFamily="34" charset="0"/>
              <a:buNone/>
            </a:pPr>
            <a:endParaRPr lang="en-US" sz="3450" dirty="0"/>
          </a:p>
          <a:p>
            <a:endParaRPr lang="en-US" sz="3750" i="1" dirty="0"/>
          </a:p>
        </p:txBody>
      </p:sp>
      <p:pic>
        <p:nvPicPr>
          <p:cNvPr id="7" name="Picture 6" descr="\documentclass{article}&#10;\usepackage{amsmath,amssymb}&#10;\pagestyle{empty}&#10;\begin{document}&#10;&#10;$V_{0}^{\theta}(S0) = \mathbb{E}_{\tau \sim \pi^\theta}\Big[R(\tau)\Big]$&#10;&#10;\end{document}" title="IguanaTex Bitmap Display">
            <a:extLst>
              <a:ext uri="{FF2B5EF4-FFF2-40B4-BE49-F238E27FC236}">
                <a16:creationId xmlns:a16="http://schemas.microsoft.com/office/drawing/2014/main" id="{F2F3B126-F869-FDAA-A76A-108F5F741661}"/>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13590" y="113452"/>
            <a:ext cx="4313861" cy="777483"/>
          </a:xfrm>
          <a:prstGeom prst="rect">
            <a:avLst/>
          </a:prstGeom>
        </p:spPr>
      </p:pic>
      <p:sp>
        <p:nvSpPr>
          <p:cNvPr id="60" name="Oval 59">
            <a:extLst>
              <a:ext uri="{FF2B5EF4-FFF2-40B4-BE49-F238E27FC236}">
                <a16:creationId xmlns:a16="http://schemas.microsoft.com/office/drawing/2014/main" id="{BDFB5B31-06E5-F89E-14F8-BD3F5F04D128}"/>
              </a:ext>
            </a:extLst>
          </p:cNvPr>
          <p:cNvSpPr/>
          <p:nvPr/>
        </p:nvSpPr>
        <p:spPr>
          <a:xfrm rot="5400000">
            <a:off x="10912993" y="2726618"/>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AD16EE70-EE82-9E9C-6A4F-8E356286EAD3}"/>
              </a:ext>
            </a:extLst>
          </p:cNvPr>
          <p:cNvSpPr/>
          <p:nvPr/>
        </p:nvSpPr>
        <p:spPr>
          <a:xfrm rot="5400000">
            <a:off x="10217776" y="2738408"/>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787D2741-C7D7-2EAA-CA2C-6583259A379E}"/>
              </a:ext>
            </a:extLst>
          </p:cNvPr>
          <p:cNvSpPr/>
          <p:nvPr/>
        </p:nvSpPr>
        <p:spPr>
          <a:xfrm rot="5400000">
            <a:off x="9434572" y="2726618"/>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11387DD2-8275-C886-D8BA-1A62A94104EA}"/>
              </a:ext>
            </a:extLst>
          </p:cNvPr>
          <p:cNvSpPr/>
          <p:nvPr/>
        </p:nvSpPr>
        <p:spPr>
          <a:xfrm rot="5400000">
            <a:off x="8739356" y="2726618"/>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2C5880CA-3CFE-94B5-893F-7754521A08EC}"/>
              </a:ext>
            </a:extLst>
          </p:cNvPr>
          <p:cNvSpPr/>
          <p:nvPr/>
        </p:nvSpPr>
        <p:spPr>
          <a:xfrm rot="5400000">
            <a:off x="10876186" y="336202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399B9F11-45DC-C610-4974-0DC5098E014D}"/>
              </a:ext>
            </a:extLst>
          </p:cNvPr>
          <p:cNvSpPr/>
          <p:nvPr/>
        </p:nvSpPr>
        <p:spPr>
          <a:xfrm rot="5400000">
            <a:off x="10180970" y="337381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F7CE45BD-2C38-B2AD-537C-CBC430F6646F}"/>
              </a:ext>
            </a:extLst>
          </p:cNvPr>
          <p:cNvSpPr/>
          <p:nvPr/>
        </p:nvSpPr>
        <p:spPr>
          <a:xfrm rot="5400000">
            <a:off x="9397766" y="336202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32D6D435-2478-83C9-65A4-E681CFF768A8}"/>
              </a:ext>
            </a:extLst>
          </p:cNvPr>
          <p:cNvSpPr/>
          <p:nvPr/>
        </p:nvSpPr>
        <p:spPr>
          <a:xfrm rot="5400000">
            <a:off x="8702549" y="336202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000C7629-798B-D184-78BD-405A20BB8658}"/>
              </a:ext>
            </a:extLst>
          </p:cNvPr>
          <p:cNvCxnSpPr/>
          <p:nvPr/>
        </p:nvCxnSpPr>
        <p:spPr>
          <a:xfrm rot="5400000">
            <a:off x="9893339" y="1169066"/>
            <a:ext cx="28064" cy="3265184"/>
          </a:xfrm>
          <a:prstGeom prst="line">
            <a:avLst/>
          </a:prstGeom>
          <a:noFill/>
          <a:ln w="25400" cap="flat" cmpd="sng" algn="ctr">
            <a:solidFill>
              <a:srgbClr val="000000"/>
            </a:solidFill>
            <a:prstDash val="sysDash"/>
            <a:miter lim="800000"/>
          </a:ln>
          <a:effectLst/>
        </p:spPr>
      </p:cxnSp>
      <p:cxnSp>
        <p:nvCxnSpPr>
          <p:cNvPr id="82" name="Straight Connector 81">
            <a:extLst>
              <a:ext uri="{FF2B5EF4-FFF2-40B4-BE49-F238E27FC236}">
                <a16:creationId xmlns:a16="http://schemas.microsoft.com/office/drawing/2014/main" id="{D631F2E2-CAD8-9A9F-CA15-DCEA0417A802}"/>
              </a:ext>
            </a:extLst>
          </p:cNvPr>
          <p:cNvCxnSpPr/>
          <p:nvPr/>
        </p:nvCxnSpPr>
        <p:spPr>
          <a:xfrm rot="5400000">
            <a:off x="9893339" y="1815505"/>
            <a:ext cx="28064" cy="3265184"/>
          </a:xfrm>
          <a:prstGeom prst="line">
            <a:avLst/>
          </a:prstGeom>
          <a:noFill/>
          <a:ln w="25400" cap="flat" cmpd="sng" algn="ctr">
            <a:solidFill>
              <a:srgbClr val="000000"/>
            </a:solidFill>
            <a:prstDash val="sysDash"/>
            <a:miter lim="800000"/>
          </a:ln>
          <a:effectLst/>
        </p:spPr>
      </p:cxnSp>
      <p:sp>
        <p:nvSpPr>
          <p:cNvPr id="97" name="TextBox 96">
            <a:extLst>
              <a:ext uri="{FF2B5EF4-FFF2-40B4-BE49-F238E27FC236}">
                <a16:creationId xmlns:a16="http://schemas.microsoft.com/office/drawing/2014/main" id="{3FA55B2D-806C-1D2F-B591-0CFB9803D696}"/>
              </a:ext>
            </a:extLst>
          </p:cNvPr>
          <p:cNvSpPr txBox="1"/>
          <p:nvPr/>
        </p:nvSpPr>
        <p:spPr>
          <a:xfrm>
            <a:off x="7699346" y="2684975"/>
            <a:ext cx="421948"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25000" dirty="0"/>
          </a:p>
        </p:txBody>
      </p:sp>
      <p:sp>
        <p:nvSpPr>
          <p:cNvPr id="102" name="TextBox 101">
            <a:extLst>
              <a:ext uri="{FF2B5EF4-FFF2-40B4-BE49-F238E27FC236}">
                <a16:creationId xmlns:a16="http://schemas.microsoft.com/office/drawing/2014/main" id="{AA6AA629-1B71-4E26-BC59-DCCD475694AE}"/>
              </a:ext>
            </a:extLst>
          </p:cNvPr>
          <p:cNvSpPr txBox="1"/>
          <p:nvPr/>
        </p:nvSpPr>
        <p:spPr>
          <a:xfrm>
            <a:off x="7668588" y="3274443"/>
            <a:ext cx="603050"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sp>
        <p:nvSpPr>
          <p:cNvPr id="10" name="TextBox 9">
            <a:extLst>
              <a:ext uri="{FF2B5EF4-FFF2-40B4-BE49-F238E27FC236}">
                <a16:creationId xmlns:a16="http://schemas.microsoft.com/office/drawing/2014/main" id="{BB67A6DB-499C-7501-9CF1-50B292BCDB8D}"/>
              </a:ext>
            </a:extLst>
          </p:cNvPr>
          <p:cNvSpPr txBox="1"/>
          <p:nvPr/>
        </p:nvSpPr>
        <p:spPr>
          <a:xfrm>
            <a:off x="7621067" y="1519426"/>
            <a:ext cx="474810" cy="369332"/>
          </a:xfrm>
          <a:prstGeom prst="rect">
            <a:avLst/>
          </a:prstGeom>
          <a:noFill/>
        </p:spPr>
        <p:txBody>
          <a:bodyPr wrap="none" rtlCol="0">
            <a:spAutoFit/>
          </a:bodyPr>
          <a:lstStyle/>
          <a:p>
            <a:r>
              <a:rPr lang="en-US" i="1" dirty="0"/>
              <a:t>V</a:t>
            </a:r>
            <a:r>
              <a:rPr lang="en-US" i="1" baseline="-25000" dirty="0"/>
              <a:t>1</a:t>
            </a:r>
            <a:r>
              <a:rPr lang="en-US" i="1" baseline="30000" dirty="0">
                <a:sym typeface="Symbol" panose="05050102010706020507" pitchFamily="18" charset="2"/>
              </a:rPr>
              <a:t></a:t>
            </a:r>
            <a:endParaRPr lang="en-US" i="1" baseline="-25000" dirty="0"/>
          </a:p>
        </p:txBody>
      </p:sp>
      <p:sp>
        <p:nvSpPr>
          <p:cNvPr id="17" name="TextBox 16">
            <a:extLst>
              <a:ext uri="{FF2B5EF4-FFF2-40B4-BE49-F238E27FC236}">
                <a16:creationId xmlns:a16="http://schemas.microsoft.com/office/drawing/2014/main" id="{118116F1-5D78-76E7-D302-4AD5DAD64406}"/>
              </a:ext>
            </a:extLst>
          </p:cNvPr>
          <p:cNvSpPr txBox="1"/>
          <p:nvPr/>
        </p:nvSpPr>
        <p:spPr>
          <a:xfrm>
            <a:off x="7621067" y="1005679"/>
            <a:ext cx="474810" cy="369332"/>
          </a:xfrm>
          <a:prstGeom prst="rect">
            <a:avLst/>
          </a:prstGeom>
          <a:noFill/>
        </p:spPr>
        <p:txBody>
          <a:bodyPr wrap="none" rtlCol="0">
            <a:spAutoFit/>
          </a:bodyPr>
          <a:lstStyle/>
          <a:p>
            <a:r>
              <a:rPr lang="en-US" i="1" dirty="0"/>
              <a:t>V</a:t>
            </a:r>
            <a:r>
              <a:rPr lang="en-US" i="1" baseline="-25000" dirty="0"/>
              <a:t>0</a:t>
            </a:r>
            <a:r>
              <a:rPr lang="en-US" i="1" baseline="30000" dirty="0">
                <a:sym typeface="Symbol" panose="05050102010706020507" pitchFamily="18" charset="2"/>
              </a:rPr>
              <a:t></a:t>
            </a:r>
            <a:endParaRPr lang="en-US" i="1" baseline="-25000" dirty="0"/>
          </a:p>
        </p:txBody>
      </p:sp>
      <p:sp>
        <p:nvSpPr>
          <p:cNvPr id="77" name="Oval 76">
            <a:extLst>
              <a:ext uri="{FF2B5EF4-FFF2-40B4-BE49-F238E27FC236}">
                <a16:creationId xmlns:a16="http://schemas.microsoft.com/office/drawing/2014/main" id="{00AA43CA-DEDF-DACE-0FD6-4E4FBF2072C0}"/>
              </a:ext>
            </a:extLst>
          </p:cNvPr>
          <p:cNvSpPr/>
          <p:nvPr/>
        </p:nvSpPr>
        <p:spPr>
          <a:xfrm rot="5400000">
            <a:off x="9384260" y="1049493"/>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6527C8AA-360B-F303-A5B5-F5727424A019}"/>
              </a:ext>
            </a:extLst>
          </p:cNvPr>
          <p:cNvSpPr/>
          <p:nvPr/>
        </p:nvSpPr>
        <p:spPr>
          <a:xfrm rot="5400000">
            <a:off x="10825874" y="1684901"/>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16ED743D-C6B3-1770-7A30-FB72BC4EA2EF}"/>
              </a:ext>
            </a:extLst>
          </p:cNvPr>
          <p:cNvSpPr/>
          <p:nvPr/>
        </p:nvSpPr>
        <p:spPr>
          <a:xfrm rot="5400000">
            <a:off x="10130658" y="1696691"/>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E11A4A5B-C60E-3973-9854-5B2AC4E9D3B7}"/>
              </a:ext>
            </a:extLst>
          </p:cNvPr>
          <p:cNvSpPr/>
          <p:nvPr/>
        </p:nvSpPr>
        <p:spPr>
          <a:xfrm rot="5400000">
            <a:off x="9347454" y="1684901"/>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70D0FCB0-E115-4812-F491-2AE1172E4866}"/>
              </a:ext>
            </a:extLst>
          </p:cNvPr>
          <p:cNvSpPr/>
          <p:nvPr/>
        </p:nvSpPr>
        <p:spPr>
          <a:xfrm rot="5400000">
            <a:off x="8652237" y="1684901"/>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91" name="Straight Connector 90">
            <a:extLst>
              <a:ext uri="{FF2B5EF4-FFF2-40B4-BE49-F238E27FC236}">
                <a16:creationId xmlns:a16="http://schemas.microsoft.com/office/drawing/2014/main" id="{CA324753-7118-4E80-6178-2105A6711E7A}"/>
              </a:ext>
            </a:extLst>
          </p:cNvPr>
          <p:cNvCxnSpPr/>
          <p:nvPr/>
        </p:nvCxnSpPr>
        <p:spPr>
          <a:xfrm rot="5400000">
            <a:off x="9843027" y="138380"/>
            <a:ext cx="28064" cy="3265184"/>
          </a:xfrm>
          <a:prstGeom prst="line">
            <a:avLst/>
          </a:prstGeom>
          <a:noFill/>
          <a:ln w="25400" cap="flat" cmpd="sng" algn="ctr">
            <a:solidFill>
              <a:srgbClr val="000000"/>
            </a:solidFill>
            <a:prstDash val="sysDash"/>
            <a:miter lim="800000"/>
          </a:ln>
          <a:effectLst/>
        </p:spPr>
      </p:cxnSp>
      <p:sp>
        <p:nvSpPr>
          <p:cNvPr id="92" name="TextBox 91">
            <a:extLst>
              <a:ext uri="{FF2B5EF4-FFF2-40B4-BE49-F238E27FC236}">
                <a16:creationId xmlns:a16="http://schemas.microsoft.com/office/drawing/2014/main" id="{59AE0E17-3679-F8A1-A7CA-7ADE4D0A1527}"/>
              </a:ext>
            </a:extLst>
          </p:cNvPr>
          <p:cNvSpPr txBox="1"/>
          <p:nvPr/>
        </p:nvSpPr>
        <p:spPr>
          <a:xfrm>
            <a:off x="9290398" y="681135"/>
            <a:ext cx="405880" cy="369332"/>
          </a:xfrm>
          <a:prstGeom prst="rect">
            <a:avLst/>
          </a:prstGeom>
          <a:noFill/>
        </p:spPr>
        <p:txBody>
          <a:bodyPr wrap="none" rtlCol="0">
            <a:spAutoFit/>
          </a:bodyPr>
          <a:lstStyle/>
          <a:p>
            <a:r>
              <a:rPr lang="en-US" i="1" dirty="0"/>
              <a:t>S0</a:t>
            </a:r>
          </a:p>
        </p:txBody>
      </p:sp>
      <p:sp>
        <p:nvSpPr>
          <p:cNvPr id="175" name="Oval 174">
            <a:extLst>
              <a:ext uri="{FF2B5EF4-FFF2-40B4-BE49-F238E27FC236}">
                <a16:creationId xmlns:a16="http://schemas.microsoft.com/office/drawing/2014/main" id="{8D7B61EC-2581-FDA7-90B9-B06C6B3C38ED}"/>
              </a:ext>
            </a:extLst>
          </p:cNvPr>
          <p:cNvSpPr/>
          <p:nvPr/>
        </p:nvSpPr>
        <p:spPr>
          <a:xfrm rot="5400000">
            <a:off x="10875036" y="3997310"/>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6" name="Oval 175">
            <a:extLst>
              <a:ext uri="{FF2B5EF4-FFF2-40B4-BE49-F238E27FC236}">
                <a16:creationId xmlns:a16="http://schemas.microsoft.com/office/drawing/2014/main" id="{6CCBBF42-E52B-8514-68F8-5EAE8AAD8BBC}"/>
              </a:ext>
            </a:extLst>
          </p:cNvPr>
          <p:cNvSpPr/>
          <p:nvPr/>
        </p:nvSpPr>
        <p:spPr>
          <a:xfrm rot="5400000">
            <a:off x="10179820" y="4009100"/>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7" name="Oval 176">
            <a:extLst>
              <a:ext uri="{FF2B5EF4-FFF2-40B4-BE49-F238E27FC236}">
                <a16:creationId xmlns:a16="http://schemas.microsoft.com/office/drawing/2014/main" id="{26854D7C-EB97-7400-448C-09727FA1346A}"/>
              </a:ext>
            </a:extLst>
          </p:cNvPr>
          <p:cNvSpPr/>
          <p:nvPr/>
        </p:nvSpPr>
        <p:spPr>
          <a:xfrm rot="5400000">
            <a:off x="9396616" y="3997310"/>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23FBB78F-910F-1882-468F-9E132CD3ED2A}"/>
              </a:ext>
            </a:extLst>
          </p:cNvPr>
          <p:cNvSpPr/>
          <p:nvPr/>
        </p:nvSpPr>
        <p:spPr>
          <a:xfrm rot="5400000">
            <a:off x="8701399" y="3997310"/>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79" name="Straight Connector 178">
            <a:extLst>
              <a:ext uri="{FF2B5EF4-FFF2-40B4-BE49-F238E27FC236}">
                <a16:creationId xmlns:a16="http://schemas.microsoft.com/office/drawing/2014/main" id="{331E9FAE-7E41-1478-6EDD-B9F4E0E8DD15}"/>
              </a:ext>
            </a:extLst>
          </p:cNvPr>
          <p:cNvCxnSpPr/>
          <p:nvPr/>
        </p:nvCxnSpPr>
        <p:spPr>
          <a:xfrm rot="5400000">
            <a:off x="9892189" y="1804350"/>
            <a:ext cx="28064" cy="3265184"/>
          </a:xfrm>
          <a:prstGeom prst="line">
            <a:avLst/>
          </a:prstGeom>
          <a:noFill/>
          <a:ln w="25400" cap="flat" cmpd="sng" algn="ctr">
            <a:solidFill>
              <a:srgbClr val="000000"/>
            </a:solidFill>
            <a:prstDash val="sysDash"/>
            <a:miter lim="800000"/>
          </a:ln>
          <a:effectLst/>
        </p:spPr>
      </p:cxnSp>
      <p:cxnSp>
        <p:nvCxnSpPr>
          <p:cNvPr id="180" name="Straight Connector 179">
            <a:extLst>
              <a:ext uri="{FF2B5EF4-FFF2-40B4-BE49-F238E27FC236}">
                <a16:creationId xmlns:a16="http://schemas.microsoft.com/office/drawing/2014/main" id="{F536BA71-594A-AB02-154C-8299E044DD41}"/>
              </a:ext>
            </a:extLst>
          </p:cNvPr>
          <p:cNvCxnSpPr/>
          <p:nvPr/>
        </p:nvCxnSpPr>
        <p:spPr>
          <a:xfrm rot="5400000">
            <a:off x="9892189" y="2450789"/>
            <a:ext cx="28064" cy="3265184"/>
          </a:xfrm>
          <a:prstGeom prst="line">
            <a:avLst/>
          </a:prstGeom>
          <a:noFill/>
          <a:ln w="25400" cap="flat" cmpd="sng" algn="ctr">
            <a:solidFill>
              <a:srgbClr val="000000"/>
            </a:solidFill>
            <a:prstDash val="sysDash"/>
            <a:miter lim="800000"/>
          </a:ln>
          <a:effectLst/>
        </p:spPr>
      </p:cxnSp>
      <p:sp>
        <p:nvSpPr>
          <p:cNvPr id="196" name="Oval 195">
            <a:extLst>
              <a:ext uri="{FF2B5EF4-FFF2-40B4-BE49-F238E27FC236}">
                <a16:creationId xmlns:a16="http://schemas.microsoft.com/office/drawing/2014/main" id="{D64648E9-1C5C-258A-08B4-12F541746FB0}"/>
              </a:ext>
            </a:extLst>
          </p:cNvPr>
          <p:cNvSpPr/>
          <p:nvPr/>
        </p:nvSpPr>
        <p:spPr>
          <a:xfrm rot="5400000">
            <a:off x="10862450" y="5692127"/>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4394798B-0C14-C6FB-0471-94F00E1947A2}"/>
              </a:ext>
            </a:extLst>
          </p:cNvPr>
          <p:cNvSpPr/>
          <p:nvPr/>
        </p:nvSpPr>
        <p:spPr>
          <a:xfrm rot="5400000">
            <a:off x="10167234" y="5703917"/>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C88984FD-8D17-CCA4-5ED4-957271E3B504}"/>
              </a:ext>
            </a:extLst>
          </p:cNvPr>
          <p:cNvSpPr/>
          <p:nvPr/>
        </p:nvSpPr>
        <p:spPr>
          <a:xfrm rot="5400000">
            <a:off x="9384030" y="5692127"/>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16C49830-EF1E-A7E9-0BEA-8525D5502759}"/>
              </a:ext>
            </a:extLst>
          </p:cNvPr>
          <p:cNvSpPr/>
          <p:nvPr/>
        </p:nvSpPr>
        <p:spPr>
          <a:xfrm rot="5400000">
            <a:off x="8688813" y="5692127"/>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201" name="Straight Connector 200">
            <a:extLst>
              <a:ext uri="{FF2B5EF4-FFF2-40B4-BE49-F238E27FC236}">
                <a16:creationId xmlns:a16="http://schemas.microsoft.com/office/drawing/2014/main" id="{E3D8D5BD-9C01-2893-5DCD-A24125926CAB}"/>
              </a:ext>
            </a:extLst>
          </p:cNvPr>
          <p:cNvCxnSpPr/>
          <p:nvPr/>
        </p:nvCxnSpPr>
        <p:spPr>
          <a:xfrm rot="5400000">
            <a:off x="9879603" y="3499167"/>
            <a:ext cx="28064" cy="3265184"/>
          </a:xfrm>
          <a:prstGeom prst="line">
            <a:avLst/>
          </a:prstGeom>
          <a:noFill/>
          <a:ln w="25400" cap="flat" cmpd="sng" algn="ctr">
            <a:solidFill>
              <a:srgbClr val="000000"/>
            </a:solidFill>
            <a:prstDash val="sysDash"/>
            <a:miter lim="800000"/>
          </a:ln>
          <a:effectLst/>
        </p:spPr>
      </p:cxnSp>
      <p:cxnSp>
        <p:nvCxnSpPr>
          <p:cNvPr id="202" name="Straight Connector 201">
            <a:extLst>
              <a:ext uri="{FF2B5EF4-FFF2-40B4-BE49-F238E27FC236}">
                <a16:creationId xmlns:a16="http://schemas.microsoft.com/office/drawing/2014/main" id="{FCDEC40E-2B2A-0F76-93C9-187BD0E737B2}"/>
              </a:ext>
            </a:extLst>
          </p:cNvPr>
          <p:cNvCxnSpPr/>
          <p:nvPr/>
        </p:nvCxnSpPr>
        <p:spPr>
          <a:xfrm rot="5400000">
            <a:off x="9879603" y="4145606"/>
            <a:ext cx="28064" cy="3265184"/>
          </a:xfrm>
          <a:prstGeom prst="line">
            <a:avLst/>
          </a:prstGeom>
          <a:noFill/>
          <a:ln w="25400" cap="flat" cmpd="sng" algn="ctr">
            <a:solidFill>
              <a:srgbClr val="000000"/>
            </a:solidFill>
            <a:prstDash val="sysDash"/>
            <a:miter lim="800000"/>
          </a:ln>
          <a:effectLst/>
        </p:spPr>
      </p:cxnSp>
      <p:sp>
        <p:nvSpPr>
          <p:cNvPr id="216" name="Oval 215">
            <a:extLst>
              <a:ext uri="{FF2B5EF4-FFF2-40B4-BE49-F238E27FC236}">
                <a16:creationId xmlns:a16="http://schemas.microsoft.com/office/drawing/2014/main" id="{88FB00BA-B970-B8C3-FBB8-426288114673}"/>
              </a:ext>
            </a:extLst>
          </p:cNvPr>
          <p:cNvSpPr/>
          <p:nvPr/>
        </p:nvSpPr>
        <p:spPr>
          <a:xfrm rot="5400000">
            <a:off x="10907430" y="504043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AFAB03F0-7E28-5C44-6A01-FD25BD8FE8D8}"/>
              </a:ext>
            </a:extLst>
          </p:cNvPr>
          <p:cNvSpPr/>
          <p:nvPr/>
        </p:nvSpPr>
        <p:spPr>
          <a:xfrm rot="5400000">
            <a:off x="10212213" y="505222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BD9CF43B-068B-F47F-BB43-CE29A970D9A6}"/>
              </a:ext>
            </a:extLst>
          </p:cNvPr>
          <p:cNvSpPr/>
          <p:nvPr/>
        </p:nvSpPr>
        <p:spPr>
          <a:xfrm rot="5400000">
            <a:off x="9429009" y="504043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D779BE22-955F-843A-07D7-C4FB865DF164}"/>
              </a:ext>
            </a:extLst>
          </p:cNvPr>
          <p:cNvSpPr/>
          <p:nvPr/>
        </p:nvSpPr>
        <p:spPr>
          <a:xfrm rot="5400000">
            <a:off x="8733793" y="504043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5" name="TextBox 224">
            <a:extLst>
              <a:ext uri="{FF2B5EF4-FFF2-40B4-BE49-F238E27FC236}">
                <a16:creationId xmlns:a16="http://schemas.microsoft.com/office/drawing/2014/main" id="{F2F12E38-2423-BB89-3DF3-C487A14B621D}"/>
              </a:ext>
            </a:extLst>
          </p:cNvPr>
          <p:cNvSpPr txBox="1"/>
          <p:nvPr/>
        </p:nvSpPr>
        <p:spPr>
          <a:xfrm>
            <a:off x="7646805" y="3876883"/>
            <a:ext cx="603050" cy="369332"/>
          </a:xfrm>
          <a:prstGeom prst="rect">
            <a:avLst/>
          </a:prstGeom>
          <a:noFill/>
        </p:spPr>
        <p:txBody>
          <a:bodyPr wrap="none" rtlCol="0">
            <a:spAutoFit/>
          </a:bodyPr>
          <a:lstStyle/>
          <a:p>
            <a:r>
              <a:rPr lang="en-US" i="1" dirty="0"/>
              <a:t>V</a:t>
            </a:r>
            <a:r>
              <a:rPr lang="en-US" i="1" baseline="-25000" dirty="0"/>
              <a:t>t+2</a:t>
            </a:r>
            <a:r>
              <a:rPr lang="en-US" i="1" baseline="30000" dirty="0">
                <a:sym typeface="Symbol" panose="05050102010706020507" pitchFamily="18" charset="2"/>
              </a:rPr>
              <a:t></a:t>
            </a:r>
            <a:endParaRPr lang="en-US" i="1" baseline="30000" dirty="0"/>
          </a:p>
        </p:txBody>
      </p:sp>
      <p:sp>
        <p:nvSpPr>
          <p:cNvPr id="226" name="TextBox 225">
            <a:extLst>
              <a:ext uri="{FF2B5EF4-FFF2-40B4-BE49-F238E27FC236}">
                <a16:creationId xmlns:a16="http://schemas.microsoft.com/office/drawing/2014/main" id="{A6125A98-9A86-2D41-94C9-BF97A61EC46B}"/>
              </a:ext>
            </a:extLst>
          </p:cNvPr>
          <p:cNvSpPr txBox="1"/>
          <p:nvPr/>
        </p:nvSpPr>
        <p:spPr>
          <a:xfrm>
            <a:off x="7699346" y="5543775"/>
            <a:ext cx="471604"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30000" dirty="0"/>
          </a:p>
        </p:txBody>
      </p:sp>
      <p:sp>
        <p:nvSpPr>
          <p:cNvPr id="227" name="TextBox 226">
            <a:extLst>
              <a:ext uri="{FF2B5EF4-FFF2-40B4-BE49-F238E27FC236}">
                <a16:creationId xmlns:a16="http://schemas.microsoft.com/office/drawing/2014/main" id="{D01C60E9-8201-6B20-E63A-F88FFBCB22A0}"/>
              </a:ext>
            </a:extLst>
          </p:cNvPr>
          <p:cNvSpPr txBox="1"/>
          <p:nvPr/>
        </p:nvSpPr>
        <p:spPr>
          <a:xfrm>
            <a:off x="7699346" y="4883757"/>
            <a:ext cx="596638"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sp>
        <p:nvSpPr>
          <p:cNvPr id="228" name="TextBox 227">
            <a:extLst>
              <a:ext uri="{FF2B5EF4-FFF2-40B4-BE49-F238E27FC236}">
                <a16:creationId xmlns:a16="http://schemas.microsoft.com/office/drawing/2014/main" id="{3FEA789C-B524-9541-131C-EAB9B664FA5A}"/>
              </a:ext>
            </a:extLst>
          </p:cNvPr>
          <p:cNvSpPr txBox="1"/>
          <p:nvPr/>
        </p:nvSpPr>
        <p:spPr>
          <a:xfrm>
            <a:off x="7723683" y="2000422"/>
            <a:ext cx="2305439" cy="369332"/>
          </a:xfrm>
          <a:prstGeom prst="rect">
            <a:avLst/>
          </a:prstGeom>
          <a:noFill/>
        </p:spPr>
        <p:txBody>
          <a:bodyPr wrap="none" rtlCol="0">
            <a:spAutoFit/>
          </a:bodyPr>
          <a:lstStyle/>
          <a:p>
            <a:r>
              <a:rPr lang="en-US" dirty="0"/>
              <a:t>………………………………….</a:t>
            </a:r>
          </a:p>
        </p:txBody>
      </p:sp>
      <p:sp>
        <p:nvSpPr>
          <p:cNvPr id="229" name="TextBox 228">
            <a:extLst>
              <a:ext uri="{FF2B5EF4-FFF2-40B4-BE49-F238E27FC236}">
                <a16:creationId xmlns:a16="http://schemas.microsoft.com/office/drawing/2014/main" id="{BF8712C1-9C53-389B-6D65-879EC69E10EC}"/>
              </a:ext>
            </a:extLst>
          </p:cNvPr>
          <p:cNvSpPr txBox="1"/>
          <p:nvPr/>
        </p:nvSpPr>
        <p:spPr>
          <a:xfrm>
            <a:off x="7823506" y="4322881"/>
            <a:ext cx="2305439" cy="369332"/>
          </a:xfrm>
          <a:prstGeom prst="rect">
            <a:avLst/>
          </a:prstGeom>
          <a:noFill/>
        </p:spPr>
        <p:txBody>
          <a:bodyPr wrap="none" rtlCol="0">
            <a:spAutoFit/>
          </a:bodyPr>
          <a:lstStyle/>
          <a:p>
            <a:r>
              <a:rPr lang="en-US" dirty="0"/>
              <a:t>………………………………….</a:t>
            </a:r>
          </a:p>
        </p:txBody>
      </p:sp>
      <p:cxnSp>
        <p:nvCxnSpPr>
          <p:cNvPr id="230" name="Straight Connector 229">
            <a:extLst>
              <a:ext uri="{FF2B5EF4-FFF2-40B4-BE49-F238E27FC236}">
                <a16:creationId xmlns:a16="http://schemas.microsoft.com/office/drawing/2014/main" id="{3C6904D6-B6A8-094B-6906-592A6A0EA2B7}"/>
              </a:ext>
            </a:extLst>
          </p:cNvPr>
          <p:cNvCxnSpPr/>
          <p:nvPr/>
        </p:nvCxnSpPr>
        <p:spPr>
          <a:xfrm rot="5400000">
            <a:off x="9855787" y="-535373"/>
            <a:ext cx="28064" cy="3265184"/>
          </a:xfrm>
          <a:prstGeom prst="line">
            <a:avLst/>
          </a:prstGeom>
          <a:noFill/>
          <a:ln w="25400" cap="flat" cmpd="sng" algn="ctr">
            <a:solidFill>
              <a:srgbClr val="000000"/>
            </a:solidFill>
            <a:prstDash val="sysDash"/>
            <a:miter lim="800000"/>
          </a:ln>
          <a:effectLst/>
        </p:spPr>
      </p:cxnSp>
      <p:cxnSp>
        <p:nvCxnSpPr>
          <p:cNvPr id="14" name="Straight Connector 13">
            <a:extLst>
              <a:ext uri="{FF2B5EF4-FFF2-40B4-BE49-F238E27FC236}">
                <a16:creationId xmlns:a16="http://schemas.microsoft.com/office/drawing/2014/main" id="{BCC59B72-1696-06DE-BEAC-8B13ECB524C1}"/>
              </a:ext>
            </a:extLst>
          </p:cNvPr>
          <p:cNvCxnSpPr>
            <a:cxnSpLocks/>
            <a:stCxn id="70" idx="0"/>
            <a:endCxn id="178" idx="1"/>
          </p:cNvCxnSpPr>
          <p:nvPr/>
        </p:nvCxnSpPr>
        <p:spPr>
          <a:xfrm flipH="1">
            <a:off x="8842793" y="3434153"/>
            <a:ext cx="717492" cy="571366"/>
          </a:xfrm>
          <a:prstGeom prst="line">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6466F4-E2D7-4679-8978-9C4CE7F1FB1C}"/>
              </a:ext>
            </a:extLst>
          </p:cNvPr>
          <p:cNvCxnSpPr>
            <a:stCxn id="178" idx="0"/>
            <a:endCxn id="218" idx="7"/>
          </p:cNvCxnSpPr>
          <p:nvPr/>
        </p:nvCxnSpPr>
        <p:spPr>
          <a:xfrm>
            <a:off x="8863918" y="4069437"/>
            <a:ext cx="706485" cy="1107043"/>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539C43-C482-E112-BC77-E733FCAE1686}"/>
              </a:ext>
            </a:extLst>
          </p:cNvPr>
          <p:cNvCxnSpPr>
            <a:stCxn id="218" idx="7"/>
            <a:endCxn id="200" idx="1"/>
          </p:cNvCxnSpPr>
          <p:nvPr/>
        </p:nvCxnSpPr>
        <p:spPr>
          <a:xfrm flipH="1">
            <a:off x="8830207" y="5176480"/>
            <a:ext cx="740196" cy="52385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FD31081-EEE1-CEB5-728C-ED348E1E5C70}"/>
              </a:ext>
            </a:extLst>
          </p:cNvPr>
          <p:cNvCxnSpPr>
            <a:cxnSpLocks/>
            <a:stCxn id="70" idx="0"/>
            <a:endCxn id="176" idx="2"/>
          </p:cNvCxnSpPr>
          <p:nvPr/>
        </p:nvCxnSpPr>
        <p:spPr>
          <a:xfrm>
            <a:off x="9560285" y="3434153"/>
            <a:ext cx="709927" cy="556681"/>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CB7E0F4-4340-4C25-7A57-D437603C3742}"/>
              </a:ext>
            </a:extLst>
          </p:cNvPr>
          <p:cNvCxnSpPr>
            <a:cxnSpLocks/>
            <a:stCxn id="176" idx="6"/>
            <a:endCxn id="217" idx="3"/>
          </p:cNvCxnSpPr>
          <p:nvPr/>
        </p:nvCxnSpPr>
        <p:spPr>
          <a:xfrm flipH="1">
            <a:off x="10251604" y="4171619"/>
            <a:ext cx="18608" cy="888816"/>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C9EB4F-F03E-F913-3B1B-2B8F1C5C4F78}"/>
              </a:ext>
            </a:extLst>
          </p:cNvPr>
          <p:cNvCxnSpPr>
            <a:stCxn id="217" idx="4"/>
            <a:endCxn id="199" idx="0"/>
          </p:cNvCxnSpPr>
          <p:nvPr/>
        </p:nvCxnSpPr>
        <p:spPr>
          <a:xfrm flipH="1">
            <a:off x="9525424" y="5124353"/>
            <a:ext cx="705055" cy="57598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710230-82C1-F7C4-C385-D225108EA206}"/>
              </a:ext>
            </a:extLst>
          </p:cNvPr>
          <p:cNvCxnSpPr>
            <a:cxnSpLocks/>
            <a:stCxn id="70" idx="7"/>
            <a:endCxn id="177" idx="1"/>
          </p:cNvCxnSpPr>
          <p:nvPr/>
        </p:nvCxnSpPr>
        <p:spPr>
          <a:xfrm flipH="1">
            <a:off x="9538010" y="3498070"/>
            <a:ext cx="1150" cy="507449"/>
          </a:xfrm>
          <a:prstGeom prst="line">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9B08ED6-7312-E9EF-50EC-372574A58D72}"/>
              </a:ext>
            </a:extLst>
          </p:cNvPr>
          <p:cNvCxnSpPr>
            <a:cxnSpLocks/>
          </p:cNvCxnSpPr>
          <p:nvPr/>
        </p:nvCxnSpPr>
        <p:spPr>
          <a:xfrm>
            <a:off x="9548332" y="4105378"/>
            <a:ext cx="1489689" cy="979208"/>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EAA370D-D83A-66D8-DE5B-4D98BF587513}"/>
              </a:ext>
            </a:extLst>
          </p:cNvPr>
          <p:cNvCxnSpPr>
            <a:stCxn id="216" idx="7"/>
            <a:endCxn id="197" idx="2"/>
          </p:cNvCxnSpPr>
          <p:nvPr/>
        </p:nvCxnSpPr>
        <p:spPr>
          <a:xfrm flipH="1">
            <a:off x="10257626" y="5176480"/>
            <a:ext cx="791198" cy="509171"/>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documentclass{article}&#10;\usepackage{amsmath,amssymb}&#10;\usepackage[dvipsnames]{xcolor}&#10;\pagestyle{empty}&#10;\begin{document}&#10;\noindent&#10;$\underbrace{\textcolor{CornflowerBlue}{\tau_1} \textcolor{red}{\tau_2} .... \textcolor{YellowOrange}{\tau_n}}_{\tau_i \sim \pi^{\theta}(\rm{Sb,t{-}1})}$&#10;\end{document}" title="IguanaTex Bitmap Display">
            <a:extLst>
              <a:ext uri="{FF2B5EF4-FFF2-40B4-BE49-F238E27FC236}">
                <a16:creationId xmlns:a16="http://schemas.microsoft.com/office/drawing/2014/main" id="{B65184DB-8293-01BF-1136-B6AF451D47A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495190" y="5965134"/>
            <a:ext cx="2193670" cy="700162"/>
          </a:xfrm>
          <a:prstGeom prst="rect">
            <a:avLst/>
          </a:prstGeom>
        </p:spPr>
      </p:pic>
      <p:sp>
        <p:nvSpPr>
          <p:cNvPr id="35" name="Freeform: Shape 34">
            <a:extLst>
              <a:ext uri="{FF2B5EF4-FFF2-40B4-BE49-F238E27FC236}">
                <a16:creationId xmlns:a16="http://schemas.microsoft.com/office/drawing/2014/main" id="{FB7C90B1-567C-E091-CFA5-9D782A1F1346}"/>
              </a:ext>
            </a:extLst>
          </p:cNvPr>
          <p:cNvSpPr/>
          <p:nvPr/>
        </p:nvSpPr>
        <p:spPr>
          <a:xfrm>
            <a:off x="9528048" y="2816352"/>
            <a:ext cx="795528" cy="548640"/>
          </a:xfrm>
          <a:custGeom>
            <a:avLst/>
            <a:gdLst>
              <a:gd name="connsiteX0" fmla="*/ 795528 w 795528"/>
              <a:gd name="connsiteY0" fmla="*/ 0 h 548640"/>
              <a:gd name="connsiteX1" fmla="*/ 164592 w 795528"/>
              <a:gd name="connsiteY1" fmla="*/ 182880 h 548640"/>
              <a:gd name="connsiteX2" fmla="*/ 0 w 795528"/>
              <a:gd name="connsiteY2" fmla="*/ 548640 h 548640"/>
            </a:gdLst>
            <a:ahLst/>
            <a:cxnLst>
              <a:cxn ang="0">
                <a:pos x="connsiteX0" y="connsiteY0"/>
              </a:cxn>
              <a:cxn ang="0">
                <a:pos x="connsiteX1" y="connsiteY1"/>
              </a:cxn>
              <a:cxn ang="0">
                <a:pos x="connsiteX2" y="connsiteY2"/>
              </a:cxn>
            </a:cxnLst>
            <a:rect l="l" t="t" r="r" b="b"/>
            <a:pathLst>
              <a:path w="795528" h="548640">
                <a:moveTo>
                  <a:pt x="795528" y="0"/>
                </a:moveTo>
                <a:cubicBezTo>
                  <a:pt x="546354" y="45720"/>
                  <a:pt x="297180" y="91440"/>
                  <a:pt x="164592" y="182880"/>
                </a:cubicBezTo>
                <a:cubicBezTo>
                  <a:pt x="32004" y="274320"/>
                  <a:pt x="16002" y="411480"/>
                  <a:pt x="0" y="548640"/>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B6F3E3C-04D9-383E-96D3-92B428B7F826}"/>
              </a:ext>
            </a:extLst>
          </p:cNvPr>
          <p:cNvSpPr txBox="1"/>
          <p:nvPr/>
        </p:nvSpPr>
        <p:spPr>
          <a:xfrm>
            <a:off x="6436854" y="4240887"/>
            <a:ext cx="1275286" cy="646331"/>
          </a:xfrm>
          <a:prstGeom prst="rect">
            <a:avLst/>
          </a:prstGeom>
          <a:noFill/>
        </p:spPr>
        <p:txBody>
          <a:bodyPr wrap="none" rtlCol="0">
            <a:spAutoFit/>
          </a:bodyPr>
          <a:lstStyle/>
          <a:p>
            <a:r>
              <a:rPr lang="en-US" dirty="0"/>
              <a:t>Inductive</a:t>
            </a:r>
          </a:p>
          <a:p>
            <a:r>
              <a:rPr lang="en-US" dirty="0"/>
              <a:t>assumption</a:t>
            </a:r>
          </a:p>
        </p:txBody>
      </p:sp>
      <p:cxnSp>
        <p:nvCxnSpPr>
          <p:cNvPr id="39" name="Straight Arrow Connector 38">
            <a:extLst>
              <a:ext uri="{FF2B5EF4-FFF2-40B4-BE49-F238E27FC236}">
                <a16:creationId xmlns:a16="http://schemas.microsoft.com/office/drawing/2014/main" id="{84114C41-9D95-4774-2B87-FE88BCB50324}"/>
              </a:ext>
            </a:extLst>
          </p:cNvPr>
          <p:cNvCxnSpPr>
            <a:stCxn id="37" idx="0"/>
          </p:cNvCxnSpPr>
          <p:nvPr/>
        </p:nvCxnSpPr>
        <p:spPr>
          <a:xfrm flipH="1" flipV="1">
            <a:off x="7061831" y="3422910"/>
            <a:ext cx="12666" cy="817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FD900D4-1CE5-45EA-2102-5261142E406F}"/>
              </a:ext>
            </a:extLst>
          </p:cNvPr>
          <p:cNvCxnSpPr>
            <a:cxnSpLocks/>
            <a:endCxn id="37" idx="2"/>
          </p:cNvCxnSpPr>
          <p:nvPr/>
        </p:nvCxnSpPr>
        <p:spPr>
          <a:xfrm flipV="1">
            <a:off x="7074497" y="4887218"/>
            <a:ext cx="0" cy="8888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0F95E66-85AC-A367-90AB-5980AE818698}"/>
              </a:ext>
            </a:extLst>
          </p:cNvPr>
          <p:cNvSpPr txBox="1"/>
          <p:nvPr/>
        </p:nvSpPr>
        <p:spPr>
          <a:xfrm>
            <a:off x="6612715" y="2801418"/>
            <a:ext cx="1018227" cy="646331"/>
          </a:xfrm>
          <a:prstGeom prst="rect">
            <a:avLst/>
          </a:prstGeom>
          <a:noFill/>
        </p:spPr>
        <p:txBody>
          <a:bodyPr wrap="none" rtlCol="0">
            <a:spAutoFit/>
          </a:bodyPr>
          <a:lstStyle/>
          <a:p>
            <a:pPr algn="ctr"/>
            <a:r>
              <a:rPr lang="en-US" dirty="0"/>
              <a:t>Bellman</a:t>
            </a:r>
          </a:p>
          <a:p>
            <a:pPr algn="ctr"/>
            <a:r>
              <a:rPr lang="en-US" dirty="0"/>
              <a:t>iteration</a:t>
            </a:r>
          </a:p>
        </p:txBody>
      </p:sp>
      <p:sp>
        <p:nvSpPr>
          <p:cNvPr id="48" name="TextBox 47">
            <a:extLst>
              <a:ext uri="{FF2B5EF4-FFF2-40B4-BE49-F238E27FC236}">
                <a16:creationId xmlns:a16="http://schemas.microsoft.com/office/drawing/2014/main" id="{18978B95-BBF3-71B0-2983-7E9A6D327B67}"/>
              </a:ext>
            </a:extLst>
          </p:cNvPr>
          <p:cNvSpPr txBox="1"/>
          <p:nvPr/>
        </p:nvSpPr>
        <p:spPr>
          <a:xfrm>
            <a:off x="10207881" y="2423151"/>
            <a:ext cx="401072" cy="369332"/>
          </a:xfrm>
          <a:prstGeom prst="rect">
            <a:avLst/>
          </a:prstGeom>
          <a:noFill/>
        </p:spPr>
        <p:txBody>
          <a:bodyPr wrap="none" rtlCol="0">
            <a:spAutoFit/>
          </a:bodyPr>
          <a:lstStyle/>
          <a:p>
            <a:r>
              <a:rPr lang="en-US" dirty="0"/>
              <a:t>Sa</a:t>
            </a:r>
          </a:p>
        </p:txBody>
      </p:sp>
      <p:sp>
        <p:nvSpPr>
          <p:cNvPr id="49" name="TextBox 48">
            <a:extLst>
              <a:ext uri="{FF2B5EF4-FFF2-40B4-BE49-F238E27FC236}">
                <a16:creationId xmlns:a16="http://schemas.microsoft.com/office/drawing/2014/main" id="{B95A030B-49A1-2FA3-DCE2-8426E0E7C1FF}"/>
              </a:ext>
            </a:extLst>
          </p:cNvPr>
          <p:cNvSpPr txBox="1"/>
          <p:nvPr/>
        </p:nvSpPr>
        <p:spPr>
          <a:xfrm>
            <a:off x="9098884" y="3108528"/>
            <a:ext cx="412292" cy="369332"/>
          </a:xfrm>
          <a:prstGeom prst="rect">
            <a:avLst/>
          </a:prstGeom>
          <a:noFill/>
        </p:spPr>
        <p:txBody>
          <a:bodyPr wrap="none" rtlCol="0">
            <a:spAutoFit/>
          </a:bodyPr>
          <a:lstStyle/>
          <a:p>
            <a:r>
              <a:rPr lang="en-US" dirty="0"/>
              <a:t>Sb</a:t>
            </a:r>
          </a:p>
        </p:txBody>
      </p:sp>
      <p:sp>
        <p:nvSpPr>
          <p:cNvPr id="63" name="TextBox 62">
            <a:extLst>
              <a:ext uri="{FF2B5EF4-FFF2-40B4-BE49-F238E27FC236}">
                <a16:creationId xmlns:a16="http://schemas.microsoft.com/office/drawing/2014/main" id="{734328A2-0E94-F612-1372-386A538F3BB1}"/>
              </a:ext>
            </a:extLst>
          </p:cNvPr>
          <p:cNvSpPr txBox="1"/>
          <p:nvPr/>
        </p:nvSpPr>
        <p:spPr>
          <a:xfrm>
            <a:off x="10069221" y="2985135"/>
            <a:ext cx="423514" cy="369332"/>
          </a:xfrm>
          <a:prstGeom prst="rect">
            <a:avLst/>
          </a:prstGeom>
          <a:noFill/>
          <a:ln>
            <a:noFill/>
          </a:ln>
        </p:spPr>
        <p:txBody>
          <a:bodyPr wrap="none" rtlCol="0">
            <a:spAutoFit/>
          </a:bodyPr>
          <a:lstStyle/>
          <a:p>
            <a:r>
              <a:rPr lang="en-US" dirty="0"/>
              <a:t>p1</a:t>
            </a:r>
          </a:p>
        </p:txBody>
      </p:sp>
      <p:pic>
        <p:nvPicPr>
          <p:cNvPr id="26" name="Picture 25" descr="\documentclass{article}&#10;\usepackage{amsmath,amssymb,mathtools}&#10;\pagestyle{empty}&#10;\begin{document}&#10;\noindent&#10;Proof: We strengthen the required result by showing that it is true for all nodes at each level of the MDP. The proof is an induction on the number of levels. &#10;&#10;Base case: $(t{=} 0)$. The only trajectory from a leaf node to itself is the empty trajectory, and its cumulative return is zero, as required. &#10;&#10;Inductive case: $(t{&gt;}0$). We show that each edge $(Sa,Sb)$ between levels $t$ and $t{+}1$ can be appended to trajectories from $Sb$ to obtain a set of trajectories from $S1$ with the appropriate probabilities and cumulative rewards.&#10;\begin{align*}&#10;V_{t}^{\theta}(Sa)\ +&amp;=\ p1(r1 + V_{t{+}1}^{\theta}(Sb))\ \  \rm{(Bellman)} \\&#10;&amp;= \boxed{p1*r1} + \boxed{p1*\sum_{\tau \sim \pi^{\theta}(Sb,t{+}1)}\mathbb{P}(\tau)R(\tau)}\ \ \rm{(inductive\ assumption)}\\&#10;&amp;= p1*&#10;\underbrace{\sum_{\tau \sim \pi^{\theta}(Sb,t{+}1)}\mathbb{P}(\tau)}_{\rm sum\ of\ trajectory\ probabilities = 1}&#10;*r1 + (p1*\sum_{\tau \sim \pi^{\theta}(Sb,t{+}1)}\mathbb{P}(\tau)R(\tau))\\&#10;&amp;= \sum_{\tau \sim \pi^{\theta}(Sb,t{+}1)}(p1*\mathbb{P}(\tau))(r1 + R(\tau))&#10;\end{align*}&#10;\noindent&#10;These are the trajectories from $Sa$ obtained by appending the edge $(Sa,Sb)$ to the trajectories in $\pi^{\theta}(Sb,t{+}1)$. &#10;&#10;&#10;\end{document}" title="IguanaTex Bitmap Display">
            <a:extLst>
              <a:ext uri="{FF2B5EF4-FFF2-40B4-BE49-F238E27FC236}">
                <a16:creationId xmlns:a16="http://schemas.microsoft.com/office/drawing/2014/main" id="{374A9D60-9397-2FA2-217F-D54CACC7C73E}"/>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358404" y="1372295"/>
            <a:ext cx="5823565" cy="4872649"/>
          </a:xfrm>
          <a:prstGeom prst="rect">
            <a:avLst/>
          </a:prstGeom>
        </p:spPr>
      </p:pic>
      <p:sp>
        <p:nvSpPr>
          <p:cNvPr id="2" name="Freeform: Shape 1">
            <a:extLst>
              <a:ext uri="{FF2B5EF4-FFF2-40B4-BE49-F238E27FC236}">
                <a16:creationId xmlns:a16="http://schemas.microsoft.com/office/drawing/2014/main" id="{D050C463-8A11-90B4-4FE6-8298E057910B}"/>
              </a:ext>
            </a:extLst>
          </p:cNvPr>
          <p:cNvSpPr/>
          <p:nvPr/>
        </p:nvSpPr>
        <p:spPr>
          <a:xfrm>
            <a:off x="9624291" y="2854036"/>
            <a:ext cx="674254" cy="517237"/>
          </a:xfrm>
          <a:custGeom>
            <a:avLst/>
            <a:gdLst>
              <a:gd name="connsiteX0" fmla="*/ 674254 w 674254"/>
              <a:gd name="connsiteY0" fmla="*/ 0 h 517237"/>
              <a:gd name="connsiteX1" fmla="*/ 0 w 674254"/>
              <a:gd name="connsiteY1" fmla="*/ 517237 h 517237"/>
            </a:gdLst>
            <a:ahLst/>
            <a:cxnLst>
              <a:cxn ang="0">
                <a:pos x="connsiteX0" y="connsiteY0"/>
              </a:cxn>
              <a:cxn ang="0">
                <a:pos x="connsiteX1" y="connsiteY1"/>
              </a:cxn>
            </a:cxnLst>
            <a:rect l="l" t="t" r="r" b="b"/>
            <a:pathLst>
              <a:path w="674254" h="517237">
                <a:moveTo>
                  <a:pt x="674254" y="0"/>
                </a:moveTo>
                <a:lnTo>
                  <a:pt x="0" y="517237"/>
                </a:lnTo>
              </a:path>
            </a:pathLst>
          </a:custGeom>
          <a:noFill/>
          <a:ln w="25400">
            <a:solidFill>
              <a:srgbClr val="FF000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4822C431-E0A2-EB3E-570D-71715F19655D}"/>
              </a:ext>
            </a:extLst>
          </p:cNvPr>
          <p:cNvSpPr/>
          <p:nvPr/>
        </p:nvSpPr>
        <p:spPr>
          <a:xfrm>
            <a:off x="9550400" y="2835564"/>
            <a:ext cx="766618" cy="600363"/>
          </a:xfrm>
          <a:custGeom>
            <a:avLst/>
            <a:gdLst>
              <a:gd name="connsiteX0" fmla="*/ 766618 w 766618"/>
              <a:gd name="connsiteY0" fmla="*/ 0 h 600363"/>
              <a:gd name="connsiteX1" fmla="*/ 258618 w 766618"/>
              <a:gd name="connsiteY1" fmla="*/ 258618 h 600363"/>
              <a:gd name="connsiteX2" fmla="*/ 0 w 766618"/>
              <a:gd name="connsiteY2" fmla="*/ 600363 h 600363"/>
            </a:gdLst>
            <a:ahLst/>
            <a:cxnLst>
              <a:cxn ang="0">
                <a:pos x="connsiteX0" y="connsiteY0"/>
              </a:cxn>
              <a:cxn ang="0">
                <a:pos x="connsiteX1" y="connsiteY1"/>
              </a:cxn>
              <a:cxn ang="0">
                <a:pos x="connsiteX2" y="connsiteY2"/>
              </a:cxn>
            </a:cxnLst>
            <a:rect l="l" t="t" r="r" b="b"/>
            <a:pathLst>
              <a:path w="766618" h="600363">
                <a:moveTo>
                  <a:pt x="766618" y="0"/>
                </a:moveTo>
                <a:cubicBezTo>
                  <a:pt x="576503" y="79279"/>
                  <a:pt x="386388" y="158558"/>
                  <a:pt x="258618" y="258618"/>
                </a:cubicBezTo>
                <a:cubicBezTo>
                  <a:pt x="130848" y="358678"/>
                  <a:pt x="65424" y="479520"/>
                  <a:pt x="0" y="600363"/>
                </a:cubicBezTo>
              </a:path>
            </a:pathLst>
          </a:custGeom>
          <a:noFill/>
          <a:ln w="25400">
            <a:solidFill>
              <a:srgbClr val="FFC00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908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E93C614-1D39-4F73-B311-DD7715AF1DEF}"/>
            </a:ext>
          </a:extLst>
        </p:cNvPr>
        <p:cNvGrpSpPr/>
        <p:nvPr/>
      </p:nvGrpSpPr>
      <p:grpSpPr>
        <a:xfrm>
          <a:off x="0" y="0"/>
          <a:ext cx="0" cy="0"/>
          <a:chOff x="0" y="0"/>
          <a:chExt cx="0" cy="0"/>
        </a:xfrm>
      </p:grpSpPr>
      <p:sp>
        <p:nvSpPr>
          <p:cNvPr id="232" name="Content Placeholder 8">
            <a:extLst>
              <a:ext uri="{FF2B5EF4-FFF2-40B4-BE49-F238E27FC236}">
                <a16:creationId xmlns:a16="http://schemas.microsoft.com/office/drawing/2014/main" id="{7947A773-22FC-ECF0-6D85-FA49207C11BC}"/>
              </a:ext>
            </a:extLst>
          </p:cNvPr>
          <p:cNvSpPr txBox="1">
            <a:spLocks/>
          </p:cNvSpPr>
          <p:nvPr/>
        </p:nvSpPr>
        <p:spPr>
          <a:xfrm>
            <a:off x="570569" y="1373333"/>
            <a:ext cx="7924620" cy="1243781"/>
          </a:xfrm>
          <a:prstGeom prst="rect">
            <a:avLst/>
          </a:prstGeom>
        </p:spPr>
        <p:txBody>
          <a:bodyPr>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7200" dirty="0"/>
          </a:p>
          <a:p>
            <a:pPr marL="0" indent="0">
              <a:buNone/>
            </a:pPr>
            <a:endParaRPr lang="en-US" sz="7200" dirty="0"/>
          </a:p>
          <a:p>
            <a:pPr marL="0" indent="0">
              <a:buNone/>
            </a:pPr>
            <a:endParaRPr lang="en-US" sz="9600" dirty="0"/>
          </a:p>
          <a:p>
            <a:endParaRPr lang="en-US" sz="9600" dirty="0"/>
          </a:p>
          <a:p>
            <a:endParaRPr lang="en-US" sz="11200" dirty="0"/>
          </a:p>
          <a:p>
            <a:pPr marL="0" indent="0">
              <a:buFont typeface="Calibri" panose="020F0502020204030204" pitchFamily="34" charset="0"/>
              <a:buNone/>
            </a:pPr>
            <a:endParaRPr lang="en-US" sz="9600"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1168" lvl="1" indent="0">
              <a:buFont typeface="Calibri" pitchFamily="34" charset="0"/>
              <a:buNone/>
            </a:pPr>
            <a:r>
              <a:rPr lang="en-US" dirty="0"/>
              <a:t> </a:t>
            </a:r>
          </a:p>
          <a:p>
            <a:pPr lvl="1"/>
            <a:endParaRPr lang="en-US" dirty="0"/>
          </a:p>
          <a:p>
            <a:pPr marL="201168" lvl="1" indent="0">
              <a:buFont typeface="Calibri" pitchFamily="34" charset="0"/>
              <a:buNone/>
            </a:pPr>
            <a:endParaRPr lang="en-US" sz="3450" dirty="0"/>
          </a:p>
          <a:p>
            <a:endParaRPr lang="en-US" sz="3750" i="1" dirty="0"/>
          </a:p>
        </p:txBody>
      </p:sp>
      <p:pic>
        <p:nvPicPr>
          <p:cNvPr id="5" name="Picture 4" descr="\documentclass{article}&#10;\usepackage{amsmath,amssymb}&#10;\pagestyle{empty}&#10;\begin{document}&#10;&#10;$V_{0}^{\theta}(S0) = \mathbb{E}_{\tau \sim \pi^\theta}\Big[R(\tau)\Big]$&#10;&#10;\end{document}" title="IguanaTex Bitmap Display">
            <a:extLst>
              <a:ext uri="{FF2B5EF4-FFF2-40B4-BE49-F238E27FC236}">
                <a16:creationId xmlns:a16="http://schemas.microsoft.com/office/drawing/2014/main" id="{390810B8-BCC3-3F1A-9069-8EC6DB642FC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13590" y="113452"/>
            <a:ext cx="4313861" cy="777483"/>
          </a:xfrm>
          <a:prstGeom prst="rect">
            <a:avLst/>
          </a:prstGeom>
        </p:spPr>
      </p:pic>
      <p:sp>
        <p:nvSpPr>
          <p:cNvPr id="60" name="Oval 59">
            <a:extLst>
              <a:ext uri="{FF2B5EF4-FFF2-40B4-BE49-F238E27FC236}">
                <a16:creationId xmlns:a16="http://schemas.microsoft.com/office/drawing/2014/main" id="{908EDC64-123A-6DE2-A184-150B7FFB585C}"/>
              </a:ext>
            </a:extLst>
          </p:cNvPr>
          <p:cNvSpPr/>
          <p:nvPr/>
        </p:nvSpPr>
        <p:spPr>
          <a:xfrm rot="5400000">
            <a:off x="10912993" y="2726618"/>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14797829-39AF-17E8-4A16-703085CE485A}"/>
              </a:ext>
            </a:extLst>
          </p:cNvPr>
          <p:cNvSpPr/>
          <p:nvPr/>
        </p:nvSpPr>
        <p:spPr>
          <a:xfrm rot="5400000">
            <a:off x="10217776" y="2738408"/>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76BA6A97-E98B-F42E-86AC-73125DD44CCE}"/>
              </a:ext>
            </a:extLst>
          </p:cNvPr>
          <p:cNvSpPr/>
          <p:nvPr/>
        </p:nvSpPr>
        <p:spPr>
          <a:xfrm rot="5400000">
            <a:off x="9434572" y="2726618"/>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1C9FF576-97E5-BDFE-DF48-0C83E5B8603B}"/>
              </a:ext>
            </a:extLst>
          </p:cNvPr>
          <p:cNvSpPr/>
          <p:nvPr/>
        </p:nvSpPr>
        <p:spPr>
          <a:xfrm rot="5400000">
            <a:off x="8739356" y="2726618"/>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611FD67B-6B3E-0B5C-35C5-EE5A98450588}"/>
              </a:ext>
            </a:extLst>
          </p:cNvPr>
          <p:cNvSpPr/>
          <p:nvPr/>
        </p:nvSpPr>
        <p:spPr>
          <a:xfrm rot="5400000">
            <a:off x="10876186" y="336202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F4086D49-24CE-2483-149C-39FAD49D8DAE}"/>
              </a:ext>
            </a:extLst>
          </p:cNvPr>
          <p:cNvSpPr/>
          <p:nvPr/>
        </p:nvSpPr>
        <p:spPr>
          <a:xfrm rot="5400000">
            <a:off x="10180970" y="337381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59C6B34A-916C-650F-D3FF-44E8B3EDB6B5}"/>
              </a:ext>
            </a:extLst>
          </p:cNvPr>
          <p:cNvSpPr/>
          <p:nvPr/>
        </p:nvSpPr>
        <p:spPr>
          <a:xfrm rot="5400000">
            <a:off x="9397766" y="336202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8053B53D-CFB0-B5C2-9026-0C567399466E}"/>
              </a:ext>
            </a:extLst>
          </p:cNvPr>
          <p:cNvSpPr/>
          <p:nvPr/>
        </p:nvSpPr>
        <p:spPr>
          <a:xfrm rot="5400000">
            <a:off x="8702549" y="336202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35D9323A-0E18-283E-C221-ADA90E686A7D}"/>
              </a:ext>
            </a:extLst>
          </p:cNvPr>
          <p:cNvCxnSpPr/>
          <p:nvPr/>
        </p:nvCxnSpPr>
        <p:spPr>
          <a:xfrm rot="5400000">
            <a:off x="9893339" y="1169066"/>
            <a:ext cx="28064" cy="3265184"/>
          </a:xfrm>
          <a:prstGeom prst="line">
            <a:avLst/>
          </a:prstGeom>
          <a:noFill/>
          <a:ln w="25400" cap="flat" cmpd="sng" algn="ctr">
            <a:solidFill>
              <a:srgbClr val="000000"/>
            </a:solidFill>
            <a:prstDash val="sysDash"/>
            <a:miter lim="800000"/>
          </a:ln>
          <a:effectLst/>
        </p:spPr>
      </p:cxnSp>
      <p:cxnSp>
        <p:nvCxnSpPr>
          <p:cNvPr id="82" name="Straight Connector 81">
            <a:extLst>
              <a:ext uri="{FF2B5EF4-FFF2-40B4-BE49-F238E27FC236}">
                <a16:creationId xmlns:a16="http://schemas.microsoft.com/office/drawing/2014/main" id="{7CD1ED78-80DC-ADD9-304D-44135068F43F}"/>
              </a:ext>
            </a:extLst>
          </p:cNvPr>
          <p:cNvCxnSpPr/>
          <p:nvPr/>
        </p:nvCxnSpPr>
        <p:spPr>
          <a:xfrm rot="5400000">
            <a:off x="9893339" y="1815505"/>
            <a:ext cx="28064" cy="3265184"/>
          </a:xfrm>
          <a:prstGeom prst="line">
            <a:avLst/>
          </a:prstGeom>
          <a:noFill/>
          <a:ln w="25400" cap="flat" cmpd="sng" algn="ctr">
            <a:solidFill>
              <a:srgbClr val="000000"/>
            </a:solidFill>
            <a:prstDash val="sysDash"/>
            <a:miter lim="800000"/>
          </a:ln>
          <a:effectLst/>
        </p:spPr>
      </p:cxnSp>
      <p:sp>
        <p:nvSpPr>
          <p:cNvPr id="97" name="TextBox 96">
            <a:extLst>
              <a:ext uri="{FF2B5EF4-FFF2-40B4-BE49-F238E27FC236}">
                <a16:creationId xmlns:a16="http://schemas.microsoft.com/office/drawing/2014/main" id="{524C7C9B-135E-5324-D9DF-B45170CA625D}"/>
              </a:ext>
            </a:extLst>
          </p:cNvPr>
          <p:cNvSpPr txBox="1"/>
          <p:nvPr/>
        </p:nvSpPr>
        <p:spPr>
          <a:xfrm>
            <a:off x="7699346" y="2684975"/>
            <a:ext cx="421948"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25000" dirty="0"/>
          </a:p>
        </p:txBody>
      </p:sp>
      <p:sp>
        <p:nvSpPr>
          <p:cNvPr id="102" name="TextBox 101">
            <a:extLst>
              <a:ext uri="{FF2B5EF4-FFF2-40B4-BE49-F238E27FC236}">
                <a16:creationId xmlns:a16="http://schemas.microsoft.com/office/drawing/2014/main" id="{6B49E644-9F84-EEDA-AA84-6563DE31117F}"/>
              </a:ext>
            </a:extLst>
          </p:cNvPr>
          <p:cNvSpPr txBox="1"/>
          <p:nvPr/>
        </p:nvSpPr>
        <p:spPr>
          <a:xfrm>
            <a:off x="7668588" y="3274443"/>
            <a:ext cx="603050"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sp>
        <p:nvSpPr>
          <p:cNvPr id="10" name="TextBox 9">
            <a:extLst>
              <a:ext uri="{FF2B5EF4-FFF2-40B4-BE49-F238E27FC236}">
                <a16:creationId xmlns:a16="http://schemas.microsoft.com/office/drawing/2014/main" id="{F2E10667-3746-47F4-AA46-B4E919933148}"/>
              </a:ext>
            </a:extLst>
          </p:cNvPr>
          <p:cNvSpPr txBox="1"/>
          <p:nvPr/>
        </p:nvSpPr>
        <p:spPr>
          <a:xfrm>
            <a:off x="7621067" y="1519426"/>
            <a:ext cx="474810" cy="369332"/>
          </a:xfrm>
          <a:prstGeom prst="rect">
            <a:avLst/>
          </a:prstGeom>
          <a:noFill/>
        </p:spPr>
        <p:txBody>
          <a:bodyPr wrap="none" rtlCol="0">
            <a:spAutoFit/>
          </a:bodyPr>
          <a:lstStyle/>
          <a:p>
            <a:r>
              <a:rPr lang="en-US" i="1" dirty="0"/>
              <a:t>V</a:t>
            </a:r>
            <a:r>
              <a:rPr lang="en-US" i="1" baseline="-25000" dirty="0"/>
              <a:t>1</a:t>
            </a:r>
            <a:r>
              <a:rPr lang="en-US" i="1" baseline="30000" dirty="0">
                <a:sym typeface="Symbol" panose="05050102010706020507" pitchFamily="18" charset="2"/>
              </a:rPr>
              <a:t></a:t>
            </a:r>
            <a:endParaRPr lang="en-US" i="1" baseline="-25000" dirty="0"/>
          </a:p>
        </p:txBody>
      </p:sp>
      <p:sp>
        <p:nvSpPr>
          <p:cNvPr id="17" name="TextBox 16">
            <a:extLst>
              <a:ext uri="{FF2B5EF4-FFF2-40B4-BE49-F238E27FC236}">
                <a16:creationId xmlns:a16="http://schemas.microsoft.com/office/drawing/2014/main" id="{1F408BCB-83C3-BD4D-D4AE-AED6B63C96D6}"/>
              </a:ext>
            </a:extLst>
          </p:cNvPr>
          <p:cNvSpPr txBox="1"/>
          <p:nvPr/>
        </p:nvSpPr>
        <p:spPr>
          <a:xfrm>
            <a:off x="7621067" y="1005679"/>
            <a:ext cx="474810" cy="369332"/>
          </a:xfrm>
          <a:prstGeom prst="rect">
            <a:avLst/>
          </a:prstGeom>
          <a:noFill/>
        </p:spPr>
        <p:txBody>
          <a:bodyPr wrap="none" rtlCol="0">
            <a:spAutoFit/>
          </a:bodyPr>
          <a:lstStyle/>
          <a:p>
            <a:r>
              <a:rPr lang="en-US" i="1" dirty="0"/>
              <a:t>V</a:t>
            </a:r>
            <a:r>
              <a:rPr lang="en-US" i="1" baseline="-25000" dirty="0"/>
              <a:t>0</a:t>
            </a:r>
            <a:r>
              <a:rPr lang="en-US" i="1" baseline="30000" dirty="0">
                <a:sym typeface="Symbol" panose="05050102010706020507" pitchFamily="18" charset="2"/>
              </a:rPr>
              <a:t></a:t>
            </a:r>
            <a:endParaRPr lang="en-US" i="1" baseline="-25000" dirty="0"/>
          </a:p>
        </p:txBody>
      </p:sp>
      <p:sp>
        <p:nvSpPr>
          <p:cNvPr id="77" name="Oval 76">
            <a:extLst>
              <a:ext uri="{FF2B5EF4-FFF2-40B4-BE49-F238E27FC236}">
                <a16:creationId xmlns:a16="http://schemas.microsoft.com/office/drawing/2014/main" id="{D0D1DB06-9097-AE65-27BA-6B5A6AB3780F}"/>
              </a:ext>
            </a:extLst>
          </p:cNvPr>
          <p:cNvSpPr/>
          <p:nvPr/>
        </p:nvSpPr>
        <p:spPr>
          <a:xfrm rot="5400000">
            <a:off x="9384260" y="1049493"/>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D9A85A11-E6ED-CF57-7FD3-3960F34DD9C9}"/>
              </a:ext>
            </a:extLst>
          </p:cNvPr>
          <p:cNvSpPr/>
          <p:nvPr/>
        </p:nvSpPr>
        <p:spPr>
          <a:xfrm rot="5400000">
            <a:off x="10825874" y="1684901"/>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8719DBEA-FCF7-D8FF-EE3D-7FA664CE6F4C}"/>
              </a:ext>
            </a:extLst>
          </p:cNvPr>
          <p:cNvSpPr/>
          <p:nvPr/>
        </p:nvSpPr>
        <p:spPr>
          <a:xfrm rot="5400000">
            <a:off x="10130658" y="1696691"/>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D0284259-9B7E-8F9B-CDFA-B636A5C0C6B9}"/>
              </a:ext>
            </a:extLst>
          </p:cNvPr>
          <p:cNvSpPr/>
          <p:nvPr/>
        </p:nvSpPr>
        <p:spPr>
          <a:xfrm rot="5400000">
            <a:off x="9347454" y="1684901"/>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24297911-CCB1-FCD0-2B3E-24B07B910925}"/>
              </a:ext>
            </a:extLst>
          </p:cNvPr>
          <p:cNvSpPr/>
          <p:nvPr/>
        </p:nvSpPr>
        <p:spPr>
          <a:xfrm rot="5400000">
            <a:off x="8652237" y="1684901"/>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91" name="Straight Connector 90">
            <a:extLst>
              <a:ext uri="{FF2B5EF4-FFF2-40B4-BE49-F238E27FC236}">
                <a16:creationId xmlns:a16="http://schemas.microsoft.com/office/drawing/2014/main" id="{4AA99A18-05E3-40CC-BD64-EFAA30EC4C16}"/>
              </a:ext>
            </a:extLst>
          </p:cNvPr>
          <p:cNvCxnSpPr/>
          <p:nvPr/>
        </p:nvCxnSpPr>
        <p:spPr>
          <a:xfrm rot="5400000">
            <a:off x="9843027" y="138380"/>
            <a:ext cx="28064" cy="3265184"/>
          </a:xfrm>
          <a:prstGeom prst="line">
            <a:avLst/>
          </a:prstGeom>
          <a:noFill/>
          <a:ln w="25400" cap="flat" cmpd="sng" algn="ctr">
            <a:solidFill>
              <a:srgbClr val="000000"/>
            </a:solidFill>
            <a:prstDash val="sysDash"/>
            <a:miter lim="800000"/>
          </a:ln>
          <a:effectLst/>
        </p:spPr>
      </p:cxnSp>
      <p:sp>
        <p:nvSpPr>
          <p:cNvPr id="92" name="TextBox 91">
            <a:extLst>
              <a:ext uri="{FF2B5EF4-FFF2-40B4-BE49-F238E27FC236}">
                <a16:creationId xmlns:a16="http://schemas.microsoft.com/office/drawing/2014/main" id="{EB50125E-9A09-1FB2-DBD0-8F020990F881}"/>
              </a:ext>
            </a:extLst>
          </p:cNvPr>
          <p:cNvSpPr txBox="1"/>
          <p:nvPr/>
        </p:nvSpPr>
        <p:spPr>
          <a:xfrm>
            <a:off x="9290398" y="681135"/>
            <a:ext cx="405880" cy="369332"/>
          </a:xfrm>
          <a:prstGeom prst="rect">
            <a:avLst/>
          </a:prstGeom>
          <a:noFill/>
        </p:spPr>
        <p:txBody>
          <a:bodyPr wrap="none" rtlCol="0">
            <a:spAutoFit/>
          </a:bodyPr>
          <a:lstStyle/>
          <a:p>
            <a:r>
              <a:rPr lang="en-US" i="1" dirty="0"/>
              <a:t>S0</a:t>
            </a:r>
          </a:p>
        </p:txBody>
      </p:sp>
      <p:sp>
        <p:nvSpPr>
          <p:cNvPr id="175" name="Oval 174">
            <a:extLst>
              <a:ext uri="{FF2B5EF4-FFF2-40B4-BE49-F238E27FC236}">
                <a16:creationId xmlns:a16="http://schemas.microsoft.com/office/drawing/2014/main" id="{354883A0-3091-66F3-CAFD-FD750A9A8311}"/>
              </a:ext>
            </a:extLst>
          </p:cNvPr>
          <p:cNvSpPr/>
          <p:nvPr/>
        </p:nvSpPr>
        <p:spPr>
          <a:xfrm rot="5400000">
            <a:off x="10875036" y="3997310"/>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6" name="Oval 175">
            <a:extLst>
              <a:ext uri="{FF2B5EF4-FFF2-40B4-BE49-F238E27FC236}">
                <a16:creationId xmlns:a16="http://schemas.microsoft.com/office/drawing/2014/main" id="{CFED66C5-96C8-024C-85BB-9FB30CC85311}"/>
              </a:ext>
            </a:extLst>
          </p:cNvPr>
          <p:cNvSpPr/>
          <p:nvPr/>
        </p:nvSpPr>
        <p:spPr>
          <a:xfrm rot="5400000">
            <a:off x="10179820" y="4009100"/>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7" name="Oval 176">
            <a:extLst>
              <a:ext uri="{FF2B5EF4-FFF2-40B4-BE49-F238E27FC236}">
                <a16:creationId xmlns:a16="http://schemas.microsoft.com/office/drawing/2014/main" id="{127A5E66-800B-BB5A-87EF-3C17A6FB0CC0}"/>
              </a:ext>
            </a:extLst>
          </p:cNvPr>
          <p:cNvSpPr/>
          <p:nvPr/>
        </p:nvSpPr>
        <p:spPr>
          <a:xfrm rot="5400000">
            <a:off x="9396616" y="3997310"/>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F523BAD9-A60A-61DD-FB9C-A780847CCEE5}"/>
              </a:ext>
            </a:extLst>
          </p:cNvPr>
          <p:cNvSpPr/>
          <p:nvPr/>
        </p:nvSpPr>
        <p:spPr>
          <a:xfrm rot="5400000">
            <a:off x="8701399" y="3997310"/>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79" name="Straight Connector 178">
            <a:extLst>
              <a:ext uri="{FF2B5EF4-FFF2-40B4-BE49-F238E27FC236}">
                <a16:creationId xmlns:a16="http://schemas.microsoft.com/office/drawing/2014/main" id="{10E9B42A-8BFE-664E-A025-7CFE0235374F}"/>
              </a:ext>
            </a:extLst>
          </p:cNvPr>
          <p:cNvCxnSpPr/>
          <p:nvPr/>
        </p:nvCxnSpPr>
        <p:spPr>
          <a:xfrm rot="5400000">
            <a:off x="9892189" y="1804350"/>
            <a:ext cx="28064" cy="3265184"/>
          </a:xfrm>
          <a:prstGeom prst="line">
            <a:avLst/>
          </a:prstGeom>
          <a:noFill/>
          <a:ln w="25400" cap="flat" cmpd="sng" algn="ctr">
            <a:solidFill>
              <a:srgbClr val="000000"/>
            </a:solidFill>
            <a:prstDash val="sysDash"/>
            <a:miter lim="800000"/>
          </a:ln>
          <a:effectLst/>
        </p:spPr>
      </p:cxnSp>
      <p:cxnSp>
        <p:nvCxnSpPr>
          <p:cNvPr id="180" name="Straight Connector 179">
            <a:extLst>
              <a:ext uri="{FF2B5EF4-FFF2-40B4-BE49-F238E27FC236}">
                <a16:creationId xmlns:a16="http://schemas.microsoft.com/office/drawing/2014/main" id="{F78D7869-E321-B274-0AED-76CC8419359D}"/>
              </a:ext>
            </a:extLst>
          </p:cNvPr>
          <p:cNvCxnSpPr/>
          <p:nvPr/>
        </p:nvCxnSpPr>
        <p:spPr>
          <a:xfrm rot="5400000">
            <a:off x="9892189" y="2450789"/>
            <a:ext cx="28064" cy="3265184"/>
          </a:xfrm>
          <a:prstGeom prst="line">
            <a:avLst/>
          </a:prstGeom>
          <a:noFill/>
          <a:ln w="25400" cap="flat" cmpd="sng" algn="ctr">
            <a:solidFill>
              <a:srgbClr val="000000"/>
            </a:solidFill>
            <a:prstDash val="sysDash"/>
            <a:miter lim="800000"/>
          </a:ln>
          <a:effectLst/>
        </p:spPr>
      </p:cxnSp>
      <p:sp>
        <p:nvSpPr>
          <p:cNvPr id="196" name="Oval 195">
            <a:extLst>
              <a:ext uri="{FF2B5EF4-FFF2-40B4-BE49-F238E27FC236}">
                <a16:creationId xmlns:a16="http://schemas.microsoft.com/office/drawing/2014/main" id="{A6A47F3D-6E8E-F210-5202-543B18CF6A12}"/>
              </a:ext>
            </a:extLst>
          </p:cNvPr>
          <p:cNvSpPr/>
          <p:nvPr/>
        </p:nvSpPr>
        <p:spPr>
          <a:xfrm rot="5400000">
            <a:off x="10862450" y="5692127"/>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EE7BB4A9-BB9C-CFDB-935F-D2BD79879DE8}"/>
              </a:ext>
            </a:extLst>
          </p:cNvPr>
          <p:cNvSpPr/>
          <p:nvPr/>
        </p:nvSpPr>
        <p:spPr>
          <a:xfrm rot="5400000">
            <a:off x="10167234" y="5703917"/>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370FC5E9-F101-3FC1-B63A-33FC647AA6FE}"/>
              </a:ext>
            </a:extLst>
          </p:cNvPr>
          <p:cNvSpPr/>
          <p:nvPr/>
        </p:nvSpPr>
        <p:spPr>
          <a:xfrm rot="5400000">
            <a:off x="9384030" y="5692127"/>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DE6777C6-2061-D6FC-8544-126DAB3B3F35}"/>
              </a:ext>
            </a:extLst>
          </p:cNvPr>
          <p:cNvSpPr/>
          <p:nvPr/>
        </p:nvSpPr>
        <p:spPr>
          <a:xfrm rot="5400000">
            <a:off x="8688813" y="5692127"/>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201" name="Straight Connector 200">
            <a:extLst>
              <a:ext uri="{FF2B5EF4-FFF2-40B4-BE49-F238E27FC236}">
                <a16:creationId xmlns:a16="http://schemas.microsoft.com/office/drawing/2014/main" id="{746692B9-BC2E-6C9B-BF31-7109BA35EBD6}"/>
              </a:ext>
            </a:extLst>
          </p:cNvPr>
          <p:cNvCxnSpPr/>
          <p:nvPr/>
        </p:nvCxnSpPr>
        <p:spPr>
          <a:xfrm rot="5400000">
            <a:off x="9879603" y="3499167"/>
            <a:ext cx="28064" cy="3265184"/>
          </a:xfrm>
          <a:prstGeom prst="line">
            <a:avLst/>
          </a:prstGeom>
          <a:noFill/>
          <a:ln w="25400" cap="flat" cmpd="sng" algn="ctr">
            <a:solidFill>
              <a:srgbClr val="000000"/>
            </a:solidFill>
            <a:prstDash val="sysDash"/>
            <a:miter lim="800000"/>
          </a:ln>
          <a:effectLst/>
        </p:spPr>
      </p:cxnSp>
      <p:cxnSp>
        <p:nvCxnSpPr>
          <p:cNvPr id="202" name="Straight Connector 201">
            <a:extLst>
              <a:ext uri="{FF2B5EF4-FFF2-40B4-BE49-F238E27FC236}">
                <a16:creationId xmlns:a16="http://schemas.microsoft.com/office/drawing/2014/main" id="{1999D6F4-B159-ACB3-08BD-CFAE6EB09721}"/>
              </a:ext>
            </a:extLst>
          </p:cNvPr>
          <p:cNvCxnSpPr/>
          <p:nvPr/>
        </p:nvCxnSpPr>
        <p:spPr>
          <a:xfrm rot="5400000">
            <a:off x="9879603" y="4145606"/>
            <a:ext cx="28064" cy="3265184"/>
          </a:xfrm>
          <a:prstGeom prst="line">
            <a:avLst/>
          </a:prstGeom>
          <a:noFill/>
          <a:ln w="25400" cap="flat" cmpd="sng" algn="ctr">
            <a:solidFill>
              <a:srgbClr val="000000"/>
            </a:solidFill>
            <a:prstDash val="sysDash"/>
            <a:miter lim="800000"/>
          </a:ln>
          <a:effectLst/>
        </p:spPr>
      </p:cxnSp>
      <p:sp>
        <p:nvSpPr>
          <p:cNvPr id="216" name="Oval 215">
            <a:extLst>
              <a:ext uri="{FF2B5EF4-FFF2-40B4-BE49-F238E27FC236}">
                <a16:creationId xmlns:a16="http://schemas.microsoft.com/office/drawing/2014/main" id="{C351DD2F-08DC-9E27-39F0-ECD050A0E534}"/>
              </a:ext>
            </a:extLst>
          </p:cNvPr>
          <p:cNvSpPr/>
          <p:nvPr/>
        </p:nvSpPr>
        <p:spPr>
          <a:xfrm rot="5400000">
            <a:off x="10907430" y="5040436"/>
            <a:ext cx="180785"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9F304F11-6923-02FE-5F2E-640B0B609E28}"/>
              </a:ext>
            </a:extLst>
          </p:cNvPr>
          <p:cNvSpPr/>
          <p:nvPr/>
        </p:nvSpPr>
        <p:spPr>
          <a:xfrm rot="5400000">
            <a:off x="10212213" y="5052226"/>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9C9A473A-39CD-9D2A-CEBE-FB51D6120BBF}"/>
              </a:ext>
            </a:extLst>
          </p:cNvPr>
          <p:cNvSpPr/>
          <p:nvPr/>
        </p:nvSpPr>
        <p:spPr>
          <a:xfrm rot="5400000">
            <a:off x="9429009" y="504043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ECCDBE2E-B751-B39B-877E-FD91FE87636E}"/>
              </a:ext>
            </a:extLst>
          </p:cNvPr>
          <p:cNvSpPr/>
          <p:nvPr/>
        </p:nvSpPr>
        <p:spPr>
          <a:xfrm rot="5400000">
            <a:off x="8733793" y="5040436"/>
            <a:ext cx="180785"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5" name="TextBox 224">
            <a:extLst>
              <a:ext uri="{FF2B5EF4-FFF2-40B4-BE49-F238E27FC236}">
                <a16:creationId xmlns:a16="http://schemas.microsoft.com/office/drawing/2014/main" id="{6A4D1C3F-4309-354A-A361-780F2F85CC1E}"/>
              </a:ext>
            </a:extLst>
          </p:cNvPr>
          <p:cNvSpPr txBox="1"/>
          <p:nvPr/>
        </p:nvSpPr>
        <p:spPr>
          <a:xfrm>
            <a:off x="7646805" y="3876883"/>
            <a:ext cx="603050" cy="369332"/>
          </a:xfrm>
          <a:prstGeom prst="rect">
            <a:avLst/>
          </a:prstGeom>
          <a:noFill/>
        </p:spPr>
        <p:txBody>
          <a:bodyPr wrap="none" rtlCol="0">
            <a:spAutoFit/>
          </a:bodyPr>
          <a:lstStyle/>
          <a:p>
            <a:r>
              <a:rPr lang="en-US" i="1" dirty="0"/>
              <a:t>V</a:t>
            </a:r>
            <a:r>
              <a:rPr lang="en-US" i="1" baseline="-25000" dirty="0"/>
              <a:t>t+2</a:t>
            </a:r>
            <a:r>
              <a:rPr lang="en-US" i="1" baseline="30000" dirty="0">
                <a:sym typeface="Symbol" panose="05050102010706020507" pitchFamily="18" charset="2"/>
              </a:rPr>
              <a:t></a:t>
            </a:r>
            <a:endParaRPr lang="en-US" i="1" baseline="30000" dirty="0"/>
          </a:p>
        </p:txBody>
      </p:sp>
      <p:sp>
        <p:nvSpPr>
          <p:cNvPr id="226" name="TextBox 225">
            <a:extLst>
              <a:ext uri="{FF2B5EF4-FFF2-40B4-BE49-F238E27FC236}">
                <a16:creationId xmlns:a16="http://schemas.microsoft.com/office/drawing/2014/main" id="{8192D6D7-8CE0-D300-3FB7-22973199739A}"/>
              </a:ext>
            </a:extLst>
          </p:cNvPr>
          <p:cNvSpPr txBox="1"/>
          <p:nvPr/>
        </p:nvSpPr>
        <p:spPr>
          <a:xfrm>
            <a:off x="7699346" y="5543775"/>
            <a:ext cx="471604"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30000" dirty="0"/>
          </a:p>
        </p:txBody>
      </p:sp>
      <p:sp>
        <p:nvSpPr>
          <p:cNvPr id="227" name="TextBox 226">
            <a:extLst>
              <a:ext uri="{FF2B5EF4-FFF2-40B4-BE49-F238E27FC236}">
                <a16:creationId xmlns:a16="http://schemas.microsoft.com/office/drawing/2014/main" id="{44555F47-3F3C-19F6-E049-FB1895592D55}"/>
              </a:ext>
            </a:extLst>
          </p:cNvPr>
          <p:cNvSpPr txBox="1"/>
          <p:nvPr/>
        </p:nvSpPr>
        <p:spPr>
          <a:xfrm>
            <a:off x="7699346" y="4883757"/>
            <a:ext cx="596638"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sp>
        <p:nvSpPr>
          <p:cNvPr id="229" name="TextBox 228">
            <a:extLst>
              <a:ext uri="{FF2B5EF4-FFF2-40B4-BE49-F238E27FC236}">
                <a16:creationId xmlns:a16="http://schemas.microsoft.com/office/drawing/2014/main" id="{058C77DB-1DFA-76FB-B1B4-36DAFCCEB124}"/>
              </a:ext>
            </a:extLst>
          </p:cNvPr>
          <p:cNvSpPr txBox="1"/>
          <p:nvPr/>
        </p:nvSpPr>
        <p:spPr>
          <a:xfrm>
            <a:off x="7823506" y="4322881"/>
            <a:ext cx="2305439" cy="369332"/>
          </a:xfrm>
          <a:prstGeom prst="rect">
            <a:avLst/>
          </a:prstGeom>
          <a:noFill/>
        </p:spPr>
        <p:txBody>
          <a:bodyPr wrap="none" rtlCol="0">
            <a:spAutoFit/>
          </a:bodyPr>
          <a:lstStyle/>
          <a:p>
            <a:r>
              <a:rPr lang="en-US" dirty="0"/>
              <a:t>………………………………….</a:t>
            </a:r>
          </a:p>
        </p:txBody>
      </p:sp>
      <p:cxnSp>
        <p:nvCxnSpPr>
          <p:cNvPr id="230" name="Straight Connector 229">
            <a:extLst>
              <a:ext uri="{FF2B5EF4-FFF2-40B4-BE49-F238E27FC236}">
                <a16:creationId xmlns:a16="http://schemas.microsoft.com/office/drawing/2014/main" id="{F437C226-A083-FD86-E370-FD12B8415087}"/>
              </a:ext>
            </a:extLst>
          </p:cNvPr>
          <p:cNvCxnSpPr/>
          <p:nvPr/>
        </p:nvCxnSpPr>
        <p:spPr>
          <a:xfrm rot="5400000">
            <a:off x="9855787" y="-535373"/>
            <a:ext cx="28064" cy="3265184"/>
          </a:xfrm>
          <a:prstGeom prst="line">
            <a:avLst/>
          </a:prstGeom>
          <a:noFill/>
          <a:ln w="25400" cap="flat" cmpd="sng" algn="ctr">
            <a:solidFill>
              <a:srgbClr val="000000"/>
            </a:solidFill>
            <a:prstDash val="sysDash"/>
            <a:miter lim="800000"/>
          </a:ln>
          <a:effectLst/>
        </p:spPr>
      </p:cxnSp>
      <p:cxnSp>
        <p:nvCxnSpPr>
          <p:cNvPr id="14" name="Straight Connector 13">
            <a:extLst>
              <a:ext uri="{FF2B5EF4-FFF2-40B4-BE49-F238E27FC236}">
                <a16:creationId xmlns:a16="http://schemas.microsoft.com/office/drawing/2014/main" id="{DF2F430B-BDD1-F87D-3421-1375BCB324B3}"/>
              </a:ext>
            </a:extLst>
          </p:cNvPr>
          <p:cNvCxnSpPr>
            <a:cxnSpLocks/>
            <a:stCxn id="70" idx="0"/>
            <a:endCxn id="178" idx="1"/>
          </p:cNvCxnSpPr>
          <p:nvPr/>
        </p:nvCxnSpPr>
        <p:spPr>
          <a:xfrm flipH="1">
            <a:off x="8842793" y="3434153"/>
            <a:ext cx="717492" cy="571366"/>
          </a:xfrm>
          <a:prstGeom prst="line">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F35531-4021-7A30-D83D-2DD2BEDB7DF3}"/>
              </a:ext>
            </a:extLst>
          </p:cNvPr>
          <p:cNvCxnSpPr>
            <a:stCxn id="178" idx="0"/>
            <a:endCxn id="218" idx="7"/>
          </p:cNvCxnSpPr>
          <p:nvPr/>
        </p:nvCxnSpPr>
        <p:spPr>
          <a:xfrm>
            <a:off x="8863918" y="4069437"/>
            <a:ext cx="706485" cy="1107043"/>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7C2CE53-A215-5FF6-3EF7-709EF2C86460}"/>
              </a:ext>
            </a:extLst>
          </p:cNvPr>
          <p:cNvCxnSpPr>
            <a:stCxn id="218" idx="7"/>
            <a:endCxn id="200" idx="1"/>
          </p:cNvCxnSpPr>
          <p:nvPr/>
        </p:nvCxnSpPr>
        <p:spPr>
          <a:xfrm flipH="1">
            <a:off x="8830207" y="5176480"/>
            <a:ext cx="740196" cy="52385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13516EA-1BC6-7180-17A0-4AD971144A36}"/>
              </a:ext>
            </a:extLst>
          </p:cNvPr>
          <p:cNvCxnSpPr>
            <a:cxnSpLocks/>
            <a:stCxn id="70" idx="0"/>
            <a:endCxn id="176" idx="2"/>
          </p:cNvCxnSpPr>
          <p:nvPr/>
        </p:nvCxnSpPr>
        <p:spPr>
          <a:xfrm>
            <a:off x="9560285" y="3434153"/>
            <a:ext cx="709927" cy="556681"/>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C7C497A-DE50-D08F-8A13-53CBC230F79B}"/>
              </a:ext>
            </a:extLst>
          </p:cNvPr>
          <p:cNvCxnSpPr>
            <a:cxnSpLocks/>
            <a:stCxn id="176" idx="6"/>
            <a:endCxn id="217" idx="3"/>
          </p:cNvCxnSpPr>
          <p:nvPr/>
        </p:nvCxnSpPr>
        <p:spPr>
          <a:xfrm flipH="1">
            <a:off x="10251604" y="4171619"/>
            <a:ext cx="18608" cy="888816"/>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93FF50F-4006-9D15-50BF-82FB07EFAC95}"/>
              </a:ext>
            </a:extLst>
          </p:cNvPr>
          <p:cNvCxnSpPr>
            <a:stCxn id="217" idx="4"/>
            <a:endCxn id="199" idx="0"/>
          </p:cNvCxnSpPr>
          <p:nvPr/>
        </p:nvCxnSpPr>
        <p:spPr>
          <a:xfrm flipH="1">
            <a:off x="9525424" y="5124353"/>
            <a:ext cx="705055" cy="57598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63982C-120A-586D-0FDA-BF92D3EA9106}"/>
              </a:ext>
            </a:extLst>
          </p:cNvPr>
          <p:cNvCxnSpPr>
            <a:cxnSpLocks/>
            <a:stCxn id="70" idx="7"/>
            <a:endCxn id="177" idx="1"/>
          </p:cNvCxnSpPr>
          <p:nvPr/>
        </p:nvCxnSpPr>
        <p:spPr>
          <a:xfrm flipH="1">
            <a:off x="9538010" y="3498070"/>
            <a:ext cx="1150" cy="507449"/>
          </a:xfrm>
          <a:prstGeom prst="line">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1BEB96-383B-6995-3BF4-01773F183212}"/>
              </a:ext>
            </a:extLst>
          </p:cNvPr>
          <p:cNvCxnSpPr>
            <a:cxnSpLocks/>
          </p:cNvCxnSpPr>
          <p:nvPr/>
        </p:nvCxnSpPr>
        <p:spPr>
          <a:xfrm>
            <a:off x="9548332" y="4105378"/>
            <a:ext cx="1489689" cy="979208"/>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691C4D-81E2-1537-9444-EE2478DF20EB}"/>
              </a:ext>
            </a:extLst>
          </p:cNvPr>
          <p:cNvCxnSpPr>
            <a:stCxn id="216" idx="7"/>
            <a:endCxn id="197" idx="2"/>
          </p:cNvCxnSpPr>
          <p:nvPr/>
        </p:nvCxnSpPr>
        <p:spPr>
          <a:xfrm flipH="1">
            <a:off x="10257626" y="5176480"/>
            <a:ext cx="791198" cy="509171"/>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documentclass{article}&#10;\usepackage{amsmath,amssymb}&#10;\usepackage[dvipsnames]{xcolor}&#10;\pagestyle{empty}&#10;\begin{document}&#10;\noindent&#10;$\underbrace{\textcolor{CornflowerBlue}{\tau_1} \textcolor{red}{\tau_2} .... \textcolor{YellowOrange}{\tau_n}}_{\tau_i \sim \pi^{\theta}(\rm{Sb,t{-}1})}$&#10;\end{document}" title="IguanaTex Bitmap Display">
            <a:extLst>
              <a:ext uri="{FF2B5EF4-FFF2-40B4-BE49-F238E27FC236}">
                <a16:creationId xmlns:a16="http://schemas.microsoft.com/office/drawing/2014/main" id="{255F35A6-6E2A-B21D-4E03-AA235764ED5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495190" y="5965134"/>
            <a:ext cx="2193670" cy="700162"/>
          </a:xfrm>
          <a:prstGeom prst="rect">
            <a:avLst/>
          </a:prstGeom>
        </p:spPr>
      </p:pic>
      <p:sp>
        <p:nvSpPr>
          <p:cNvPr id="37" name="TextBox 36">
            <a:extLst>
              <a:ext uri="{FF2B5EF4-FFF2-40B4-BE49-F238E27FC236}">
                <a16:creationId xmlns:a16="http://schemas.microsoft.com/office/drawing/2014/main" id="{7785B79C-6403-81D5-C389-80620B6F58C0}"/>
              </a:ext>
            </a:extLst>
          </p:cNvPr>
          <p:cNvSpPr txBox="1"/>
          <p:nvPr/>
        </p:nvSpPr>
        <p:spPr>
          <a:xfrm>
            <a:off x="6436854" y="4240887"/>
            <a:ext cx="1275286" cy="646331"/>
          </a:xfrm>
          <a:prstGeom prst="rect">
            <a:avLst/>
          </a:prstGeom>
          <a:noFill/>
        </p:spPr>
        <p:txBody>
          <a:bodyPr wrap="none" rtlCol="0">
            <a:spAutoFit/>
          </a:bodyPr>
          <a:lstStyle/>
          <a:p>
            <a:r>
              <a:rPr lang="en-US" dirty="0"/>
              <a:t>Inductive</a:t>
            </a:r>
          </a:p>
          <a:p>
            <a:r>
              <a:rPr lang="en-US" dirty="0"/>
              <a:t>assumption</a:t>
            </a:r>
          </a:p>
        </p:txBody>
      </p:sp>
      <p:cxnSp>
        <p:nvCxnSpPr>
          <p:cNvPr id="39" name="Straight Arrow Connector 38">
            <a:extLst>
              <a:ext uri="{FF2B5EF4-FFF2-40B4-BE49-F238E27FC236}">
                <a16:creationId xmlns:a16="http://schemas.microsoft.com/office/drawing/2014/main" id="{64273875-DABF-467C-985F-2B3BEA722ADB}"/>
              </a:ext>
            </a:extLst>
          </p:cNvPr>
          <p:cNvCxnSpPr>
            <a:stCxn id="37" idx="0"/>
          </p:cNvCxnSpPr>
          <p:nvPr/>
        </p:nvCxnSpPr>
        <p:spPr>
          <a:xfrm flipH="1" flipV="1">
            <a:off x="7061831" y="3422910"/>
            <a:ext cx="12666" cy="817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99192C-9D5D-ECB5-0DFA-BA41B896C0BA}"/>
              </a:ext>
            </a:extLst>
          </p:cNvPr>
          <p:cNvCxnSpPr>
            <a:cxnSpLocks/>
            <a:endCxn id="37" idx="2"/>
          </p:cNvCxnSpPr>
          <p:nvPr/>
        </p:nvCxnSpPr>
        <p:spPr>
          <a:xfrm flipV="1">
            <a:off x="7074497" y="4887218"/>
            <a:ext cx="0" cy="8888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7C846AD-BB8D-8A7A-05F7-5E9E4335E643}"/>
              </a:ext>
            </a:extLst>
          </p:cNvPr>
          <p:cNvSpPr txBox="1"/>
          <p:nvPr/>
        </p:nvSpPr>
        <p:spPr>
          <a:xfrm>
            <a:off x="6453729" y="2801418"/>
            <a:ext cx="1336200" cy="646331"/>
          </a:xfrm>
          <a:prstGeom prst="rect">
            <a:avLst/>
          </a:prstGeom>
          <a:noFill/>
        </p:spPr>
        <p:txBody>
          <a:bodyPr wrap="none" rtlCol="0">
            <a:spAutoFit/>
          </a:bodyPr>
          <a:lstStyle/>
          <a:p>
            <a:pPr algn="ctr"/>
            <a:r>
              <a:rPr lang="en-US" dirty="0"/>
              <a:t>Bellman-like</a:t>
            </a:r>
          </a:p>
          <a:p>
            <a:pPr algn="ctr"/>
            <a:r>
              <a:rPr lang="en-US" dirty="0"/>
              <a:t>iteration</a:t>
            </a:r>
          </a:p>
        </p:txBody>
      </p:sp>
      <p:sp>
        <p:nvSpPr>
          <p:cNvPr id="48" name="TextBox 47">
            <a:extLst>
              <a:ext uri="{FF2B5EF4-FFF2-40B4-BE49-F238E27FC236}">
                <a16:creationId xmlns:a16="http://schemas.microsoft.com/office/drawing/2014/main" id="{A1C3125D-D289-30DA-0C81-415581CB5E8D}"/>
              </a:ext>
            </a:extLst>
          </p:cNvPr>
          <p:cNvSpPr txBox="1"/>
          <p:nvPr/>
        </p:nvSpPr>
        <p:spPr>
          <a:xfrm>
            <a:off x="10207881" y="2423151"/>
            <a:ext cx="401072" cy="369332"/>
          </a:xfrm>
          <a:prstGeom prst="rect">
            <a:avLst/>
          </a:prstGeom>
          <a:noFill/>
        </p:spPr>
        <p:txBody>
          <a:bodyPr wrap="none" rtlCol="0">
            <a:spAutoFit/>
          </a:bodyPr>
          <a:lstStyle/>
          <a:p>
            <a:r>
              <a:rPr lang="en-US" dirty="0"/>
              <a:t>Sa</a:t>
            </a:r>
          </a:p>
        </p:txBody>
      </p:sp>
      <p:sp>
        <p:nvSpPr>
          <p:cNvPr id="49" name="TextBox 48">
            <a:extLst>
              <a:ext uri="{FF2B5EF4-FFF2-40B4-BE49-F238E27FC236}">
                <a16:creationId xmlns:a16="http://schemas.microsoft.com/office/drawing/2014/main" id="{FFD265D5-99E1-CC44-4E75-10089241B1D2}"/>
              </a:ext>
            </a:extLst>
          </p:cNvPr>
          <p:cNvSpPr txBox="1"/>
          <p:nvPr/>
        </p:nvSpPr>
        <p:spPr>
          <a:xfrm>
            <a:off x="9098884" y="3108528"/>
            <a:ext cx="412292" cy="369332"/>
          </a:xfrm>
          <a:prstGeom prst="rect">
            <a:avLst/>
          </a:prstGeom>
          <a:noFill/>
        </p:spPr>
        <p:txBody>
          <a:bodyPr wrap="none" rtlCol="0">
            <a:spAutoFit/>
          </a:bodyPr>
          <a:lstStyle/>
          <a:p>
            <a:r>
              <a:rPr lang="en-US" dirty="0"/>
              <a:t>Sb</a:t>
            </a:r>
          </a:p>
        </p:txBody>
      </p:sp>
      <p:sp>
        <p:nvSpPr>
          <p:cNvPr id="63" name="TextBox 62">
            <a:extLst>
              <a:ext uri="{FF2B5EF4-FFF2-40B4-BE49-F238E27FC236}">
                <a16:creationId xmlns:a16="http://schemas.microsoft.com/office/drawing/2014/main" id="{69470982-4F27-A47B-DA9B-E956216CC9E8}"/>
              </a:ext>
            </a:extLst>
          </p:cNvPr>
          <p:cNvSpPr txBox="1"/>
          <p:nvPr/>
        </p:nvSpPr>
        <p:spPr>
          <a:xfrm>
            <a:off x="10069221" y="2985135"/>
            <a:ext cx="678391" cy="369332"/>
          </a:xfrm>
          <a:prstGeom prst="rect">
            <a:avLst/>
          </a:prstGeom>
          <a:noFill/>
          <a:ln>
            <a:noFill/>
          </a:ln>
        </p:spPr>
        <p:txBody>
          <a:bodyPr wrap="none" rtlCol="0">
            <a:spAutoFit/>
          </a:bodyPr>
          <a:lstStyle/>
          <a:p>
            <a:r>
              <a:rPr lang="en-US" dirty="0"/>
              <a:t>p1,r1</a:t>
            </a:r>
          </a:p>
        </p:txBody>
      </p:sp>
      <p:pic>
        <p:nvPicPr>
          <p:cNvPr id="26" name="Picture 25" descr="\documentclass{article}&#10;\usepackage{amsmath,amssymb,mathtools}&#10;\pagestyle{empty}&#10;\begin{document}&#10;\noindent&#10;Proof: We strengthen the required result by showing that it is true for all nodes at each level of the MDP. The proof is an induction on the number of levels. &#10;&#10;Base case: $(t{=} 0)$. The only trajectory from a leaf node to itself is the empty trajectory, and its cumulative return is zero, as required. &#10;&#10;Inductive case: $(t{&gt;}0$). We show that each edge $(Sa,Sb)$ between levels $t$ and $t{+}1$ can be appended to trajectories from $Sb$ to obtain a set of trajectories from $S1$ with the appropriate probabilities and cumulative rewards.&#10;\begin{align*}&#10;V_{t}^{\theta}(Sa)\ +&amp;=\ p1(r1 + V_{t{+}1}^{\theta}(Sb))\ \  \rm{(Bellman)} \\&#10;&amp;= \boxed{p1*r1} + \boxed{p1*\sum_{\tau \sim \pi^{\theta}(Sb,t{+}1)}\mathbb{P}(\tau)R(\tau)}\ \ \rm{(inductive\ assumption)}\\&#10;&amp;= p1*&#10;\underbrace{\sum_{\tau \sim \pi^{\theta}(Sb,t{+}1)}\mathbb{P}(\tau)}_{\rm sum\ of\ trajectory\ probabilities = 1}&#10;*r1 + (p1*\sum_{\tau \sim \pi^{\theta}(Sb,t{+}1)}\mathbb{P}(\tau)R(\tau))\\&#10;&amp;= \sum_{\tau \sim \pi^{\theta}(Sb,t{+}1)}(p1*\mathbb{P}(\tau))(r1 + R(\tau))&#10;\end{align*}&#10;\noindent&#10;These are the trajectories from $Sa$ obtained by appending the edge $(Sa,Sb)$ to the trajectories in $\pi^{\theta}(Sb,t{+}1)$. &#10;&#10;&#10;\end{document}" title="IguanaTex Bitmap Display">
            <a:extLst>
              <a:ext uri="{FF2B5EF4-FFF2-40B4-BE49-F238E27FC236}">
                <a16:creationId xmlns:a16="http://schemas.microsoft.com/office/drawing/2014/main" id="{E4EE6005-FEA7-421C-A743-52368AD68BE4}"/>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358404" y="1372295"/>
            <a:ext cx="5823565" cy="4872649"/>
          </a:xfrm>
          <a:prstGeom prst="rect">
            <a:avLst/>
          </a:prstGeom>
        </p:spPr>
      </p:pic>
      <p:sp>
        <p:nvSpPr>
          <p:cNvPr id="2" name="Freeform: Shape 1">
            <a:extLst>
              <a:ext uri="{FF2B5EF4-FFF2-40B4-BE49-F238E27FC236}">
                <a16:creationId xmlns:a16="http://schemas.microsoft.com/office/drawing/2014/main" id="{133DBAC6-AA0C-E650-B992-4A297C5490D9}"/>
              </a:ext>
            </a:extLst>
          </p:cNvPr>
          <p:cNvSpPr/>
          <p:nvPr/>
        </p:nvSpPr>
        <p:spPr>
          <a:xfrm>
            <a:off x="9624291" y="2854036"/>
            <a:ext cx="674254" cy="517237"/>
          </a:xfrm>
          <a:custGeom>
            <a:avLst/>
            <a:gdLst>
              <a:gd name="connsiteX0" fmla="*/ 674254 w 674254"/>
              <a:gd name="connsiteY0" fmla="*/ 0 h 517237"/>
              <a:gd name="connsiteX1" fmla="*/ 0 w 674254"/>
              <a:gd name="connsiteY1" fmla="*/ 517237 h 517237"/>
            </a:gdLst>
            <a:ahLst/>
            <a:cxnLst>
              <a:cxn ang="0">
                <a:pos x="connsiteX0" y="connsiteY0"/>
              </a:cxn>
              <a:cxn ang="0">
                <a:pos x="connsiteX1" y="connsiteY1"/>
              </a:cxn>
            </a:cxnLst>
            <a:rect l="l" t="t" r="r" b="b"/>
            <a:pathLst>
              <a:path w="674254" h="517237">
                <a:moveTo>
                  <a:pt x="674254" y="0"/>
                </a:moveTo>
                <a:lnTo>
                  <a:pt x="0" y="517237"/>
                </a:lnTo>
              </a:path>
            </a:pathLst>
          </a:custGeom>
          <a:noFill/>
          <a:ln w="25400">
            <a:solidFill>
              <a:srgbClr val="FF000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11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90" name="Rectangle 389">
            <a:extLst>
              <a:ext uri="{FF2B5EF4-FFF2-40B4-BE49-F238E27FC236}">
                <a16:creationId xmlns:a16="http://schemas.microsoft.com/office/drawing/2014/main" id="{8C239570-EBFA-9960-20A5-979325840E86}"/>
              </a:ext>
            </a:extLst>
          </p:cNvPr>
          <p:cNvSpPr/>
          <p:nvPr/>
        </p:nvSpPr>
        <p:spPr>
          <a:xfrm>
            <a:off x="941832" y="869462"/>
            <a:ext cx="8430768" cy="2825025"/>
          </a:xfrm>
          <a:prstGeom prst="rect">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1" name="Rectangle 390">
            <a:extLst>
              <a:ext uri="{FF2B5EF4-FFF2-40B4-BE49-F238E27FC236}">
                <a16:creationId xmlns:a16="http://schemas.microsoft.com/office/drawing/2014/main" id="{5BEE13CE-B6C0-1C63-42FB-E8D86B3FD4F3}"/>
              </a:ext>
            </a:extLst>
          </p:cNvPr>
          <p:cNvSpPr/>
          <p:nvPr/>
        </p:nvSpPr>
        <p:spPr>
          <a:xfrm>
            <a:off x="941832" y="3781836"/>
            <a:ext cx="8430768" cy="2942119"/>
          </a:xfrm>
          <a:prstGeom prst="rect">
            <a:avLst/>
          </a:prstGeom>
          <a:solidFill>
            <a:schemeClr val="bg2">
              <a:alpha val="14000"/>
            </a:schemeClr>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Google Shape;342;p25"/>
          <p:cNvSpPr txBox="1">
            <a:spLocks noGrp="1"/>
          </p:cNvSpPr>
          <p:nvPr>
            <p:ph type="title"/>
          </p:nvPr>
        </p:nvSpPr>
        <p:spPr>
          <a:xfrm>
            <a:off x="10629" y="-24404"/>
            <a:ext cx="8520600" cy="572700"/>
          </a:xfrm>
          <a:prstGeom prst="rect">
            <a:avLst/>
          </a:prstGeom>
        </p:spPr>
        <p:txBody>
          <a:bodyPr spcFirstLastPara="1" vert="horz" wrap="square" lIns="91425" tIns="91425" rIns="91425" bIns="91425" rtlCol="0" anchor="t" anchorCtr="0">
            <a:noAutofit/>
          </a:bodyPr>
          <a:lstStyle/>
          <a:p>
            <a:r>
              <a:rPr lang="en-GB" sz="4400" dirty="0">
                <a:solidFill>
                  <a:schemeClr val="tx1"/>
                </a:solidFill>
                <a:latin typeface="+mj-lt"/>
              </a:rPr>
              <a:t>Gradient of path probability</a:t>
            </a:r>
            <a:endParaRPr sz="4400" dirty="0">
              <a:solidFill>
                <a:schemeClr val="tx1"/>
              </a:solidFill>
              <a:latin typeface="+mj-lt"/>
            </a:endParaRPr>
          </a:p>
        </p:txBody>
      </p:sp>
      <p:sp>
        <p:nvSpPr>
          <p:cNvPr id="343" name="Google Shape;343;p25"/>
          <p:cNvSpPr txBox="1">
            <a:spLocks noGrp="1"/>
          </p:cNvSpPr>
          <p:nvPr>
            <p:ph type="body" idx="1"/>
          </p:nvPr>
        </p:nvSpPr>
        <p:spPr>
          <a:xfrm>
            <a:off x="1656658" y="2377846"/>
            <a:ext cx="8520600" cy="4202807"/>
          </a:xfrm>
          <a:prstGeom prst="rect">
            <a:avLst/>
          </a:prstGeom>
        </p:spPr>
        <p:txBody>
          <a:bodyPr spcFirstLastPara="1" vert="horz" wrap="square" lIns="91425" tIns="91425" rIns="91425" bIns="91425" rtlCol="0" anchor="t" anchorCtr="0">
            <a:normAutofit/>
          </a:bodyPr>
          <a:lstStyle/>
          <a:p>
            <a:pPr indent="-336550">
              <a:lnSpc>
                <a:spcPct val="100000"/>
              </a:lnSpc>
              <a:spcBef>
                <a:spcPts val="1200"/>
              </a:spcBef>
              <a:buSzPts val="1700"/>
            </a:pPr>
            <a:endParaRPr lang="en-GB" sz="1700" dirty="0"/>
          </a:p>
          <a:p>
            <a:pPr indent="-336550">
              <a:lnSpc>
                <a:spcPct val="100000"/>
              </a:lnSpc>
              <a:spcBef>
                <a:spcPts val="1200"/>
              </a:spcBef>
              <a:buSzPts val="1700"/>
            </a:pPr>
            <a:endParaRPr lang="en-GB" sz="1700" dirty="0"/>
          </a:p>
          <a:p>
            <a:pPr marL="120650" indent="0">
              <a:lnSpc>
                <a:spcPct val="100000"/>
              </a:lnSpc>
              <a:spcBef>
                <a:spcPts val="1200"/>
              </a:spcBef>
              <a:buSzPts val="1700"/>
              <a:buNone/>
            </a:pPr>
            <a:endParaRPr lang="en-GB" sz="1700" dirty="0"/>
          </a:p>
          <a:p>
            <a:pPr indent="-336550">
              <a:lnSpc>
                <a:spcPct val="100000"/>
              </a:lnSpc>
              <a:spcBef>
                <a:spcPts val="1200"/>
              </a:spcBef>
              <a:buSzPts val="1700"/>
            </a:pPr>
            <a:endParaRPr lang="en-GB" sz="1700" dirty="0"/>
          </a:p>
          <a:p>
            <a:pPr marL="120650" indent="0">
              <a:lnSpc>
                <a:spcPct val="100000"/>
              </a:lnSpc>
              <a:spcBef>
                <a:spcPts val="1200"/>
              </a:spcBef>
              <a:buSzPts val="1700"/>
              <a:buNone/>
            </a:pPr>
            <a:endParaRPr sz="1700" dirty="0"/>
          </a:p>
        </p:txBody>
      </p:sp>
      <p:sp>
        <p:nvSpPr>
          <p:cNvPr id="2" name="Oval 1">
            <a:extLst>
              <a:ext uri="{FF2B5EF4-FFF2-40B4-BE49-F238E27FC236}">
                <a16:creationId xmlns:a16="http://schemas.microsoft.com/office/drawing/2014/main" id="{92C1D734-3F54-EF95-63E6-A09E3CBF9067}"/>
              </a:ext>
            </a:extLst>
          </p:cNvPr>
          <p:cNvSpPr/>
          <p:nvPr/>
        </p:nvSpPr>
        <p:spPr>
          <a:xfrm>
            <a:off x="1555565" y="4103003"/>
            <a:ext cx="163296" cy="193963"/>
          </a:xfrm>
          <a:prstGeom prst="ellipse">
            <a:avLst/>
          </a:prstGeom>
          <a:solidFill>
            <a:schemeClr val="tx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3" name="Oval 2">
            <a:extLst>
              <a:ext uri="{FF2B5EF4-FFF2-40B4-BE49-F238E27FC236}">
                <a16:creationId xmlns:a16="http://schemas.microsoft.com/office/drawing/2014/main" id="{3759DFB9-9472-0119-8B0D-5588B4548168}"/>
              </a:ext>
            </a:extLst>
          </p:cNvPr>
          <p:cNvSpPr/>
          <p:nvPr/>
        </p:nvSpPr>
        <p:spPr>
          <a:xfrm>
            <a:off x="6769491" y="4103003"/>
            <a:ext cx="163296" cy="193963"/>
          </a:xfrm>
          <a:prstGeom prst="ellipse">
            <a:avLst/>
          </a:prstGeom>
          <a:solidFill>
            <a:schemeClr val="tx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4" name="Oval 3">
            <a:extLst>
              <a:ext uri="{FF2B5EF4-FFF2-40B4-BE49-F238E27FC236}">
                <a16:creationId xmlns:a16="http://schemas.microsoft.com/office/drawing/2014/main" id="{BDFB605F-18B9-F0F8-EBDF-16D8A040AB7C}"/>
              </a:ext>
            </a:extLst>
          </p:cNvPr>
          <p:cNvSpPr/>
          <p:nvPr/>
        </p:nvSpPr>
        <p:spPr>
          <a:xfrm>
            <a:off x="3301238" y="4103003"/>
            <a:ext cx="163296" cy="193963"/>
          </a:xfrm>
          <a:prstGeom prst="ellipse">
            <a:avLst/>
          </a:prstGeom>
          <a:solidFill>
            <a:schemeClr val="tx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cxnSp>
        <p:nvCxnSpPr>
          <p:cNvPr id="5" name="Straight Arrow Connector 4">
            <a:extLst>
              <a:ext uri="{FF2B5EF4-FFF2-40B4-BE49-F238E27FC236}">
                <a16:creationId xmlns:a16="http://schemas.microsoft.com/office/drawing/2014/main" id="{AE385B35-CEA3-BD08-7ACC-D7A872B8D5FF}"/>
              </a:ext>
            </a:extLst>
          </p:cNvPr>
          <p:cNvCxnSpPr>
            <a:cxnSpLocks/>
            <a:stCxn id="2" idx="6"/>
            <a:endCxn id="4" idx="2"/>
          </p:cNvCxnSpPr>
          <p:nvPr/>
        </p:nvCxnSpPr>
        <p:spPr>
          <a:xfrm>
            <a:off x="1718862" y="4199984"/>
            <a:ext cx="15823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DFAA597-DB98-DD8B-A9A3-C56305396AA4}"/>
              </a:ext>
            </a:extLst>
          </p:cNvPr>
          <p:cNvCxnSpPr/>
          <p:nvPr/>
        </p:nvCxnSpPr>
        <p:spPr>
          <a:xfrm>
            <a:off x="6041479" y="4199983"/>
            <a:ext cx="7280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46AE017-A98E-A509-A5B0-043CCADAF6E8}"/>
              </a:ext>
            </a:extLst>
          </p:cNvPr>
          <p:cNvSpPr txBox="1"/>
          <p:nvPr/>
        </p:nvSpPr>
        <p:spPr>
          <a:xfrm>
            <a:off x="1485747" y="3729576"/>
            <a:ext cx="369012" cy="369332"/>
          </a:xfrm>
          <a:prstGeom prst="rect">
            <a:avLst/>
          </a:prstGeom>
          <a:noFill/>
        </p:spPr>
        <p:txBody>
          <a:bodyPr wrap="none" rtlCol="0">
            <a:spAutoFit/>
          </a:bodyPr>
          <a:lstStyle/>
          <a:p>
            <a:pPr defTabSz="457200">
              <a:defRPr/>
            </a:pPr>
            <a:r>
              <a:rPr lang="en-US" i="1" dirty="0">
                <a:solidFill>
                  <a:srgbClr val="000000"/>
                </a:solidFill>
                <a:latin typeface="Calibri" panose="020F0502020204030204"/>
              </a:rPr>
              <a:t>S</a:t>
            </a:r>
            <a:r>
              <a:rPr lang="en-US" i="1" baseline="-25000" dirty="0">
                <a:solidFill>
                  <a:srgbClr val="000000"/>
                </a:solidFill>
                <a:latin typeface="Calibri" panose="020F0502020204030204"/>
              </a:rPr>
              <a:t>0</a:t>
            </a:r>
          </a:p>
        </p:txBody>
      </p:sp>
      <p:sp>
        <p:nvSpPr>
          <p:cNvPr id="8" name="TextBox 7">
            <a:extLst>
              <a:ext uri="{FF2B5EF4-FFF2-40B4-BE49-F238E27FC236}">
                <a16:creationId xmlns:a16="http://schemas.microsoft.com/office/drawing/2014/main" id="{C6386AD5-048F-FECE-CE3E-FB1CA7F13BE1}"/>
              </a:ext>
            </a:extLst>
          </p:cNvPr>
          <p:cNvSpPr txBox="1"/>
          <p:nvPr/>
        </p:nvSpPr>
        <p:spPr>
          <a:xfrm>
            <a:off x="3210211" y="3727806"/>
            <a:ext cx="369012" cy="369332"/>
          </a:xfrm>
          <a:prstGeom prst="rect">
            <a:avLst/>
          </a:prstGeom>
          <a:noFill/>
        </p:spPr>
        <p:txBody>
          <a:bodyPr wrap="none" rtlCol="0">
            <a:spAutoFit/>
          </a:bodyPr>
          <a:lstStyle/>
          <a:p>
            <a:pPr defTabSz="457200">
              <a:defRPr/>
            </a:pPr>
            <a:r>
              <a:rPr lang="en-US" i="1" dirty="0">
                <a:solidFill>
                  <a:srgbClr val="000000"/>
                </a:solidFill>
                <a:latin typeface="Calibri" panose="020F0502020204030204"/>
              </a:rPr>
              <a:t>S</a:t>
            </a:r>
            <a:r>
              <a:rPr lang="en-US" i="1" baseline="-25000" dirty="0">
                <a:solidFill>
                  <a:srgbClr val="000000"/>
                </a:solidFill>
                <a:latin typeface="Calibri" panose="020F0502020204030204"/>
              </a:rPr>
              <a:t>1</a:t>
            </a:r>
          </a:p>
        </p:txBody>
      </p:sp>
      <p:sp>
        <p:nvSpPr>
          <p:cNvPr id="9" name="TextBox 8">
            <a:extLst>
              <a:ext uri="{FF2B5EF4-FFF2-40B4-BE49-F238E27FC236}">
                <a16:creationId xmlns:a16="http://schemas.microsoft.com/office/drawing/2014/main" id="{2D6F5300-335E-7CEE-2DC4-CF92400E5D82}"/>
              </a:ext>
            </a:extLst>
          </p:cNvPr>
          <p:cNvSpPr txBox="1"/>
          <p:nvPr/>
        </p:nvSpPr>
        <p:spPr>
          <a:xfrm>
            <a:off x="6575651" y="3762569"/>
            <a:ext cx="362600" cy="369332"/>
          </a:xfrm>
          <a:prstGeom prst="rect">
            <a:avLst/>
          </a:prstGeom>
          <a:noFill/>
        </p:spPr>
        <p:txBody>
          <a:bodyPr wrap="none" rtlCol="0">
            <a:spAutoFit/>
          </a:bodyPr>
          <a:lstStyle/>
          <a:p>
            <a:pPr defTabSz="457200">
              <a:defRPr/>
            </a:pPr>
            <a:r>
              <a:rPr lang="en-US" i="1" dirty="0">
                <a:solidFill>
                  <a:srgbClr val="000000"/>
                </a:solidFill>
                <a:latin typeface="Calibri" panose="020F0502020204030204"/>
              </a:rPr>
              <a:t>S</a:t>
            </a:r>
            <a:r>
              <a:rPr lang="en-US" i="1" baseline="-25000" dirty="0">
                <a:solidFill>
                  <a:srgbClr val="000000"/>
                </a:solidFill>
                <a:latin typeface="Calibri" panose="020F0502020204030204"/>
              </a:rPr>
              <a:t>T</a:t>
            </a:r>
          </a:p>
        </p:txBody>
      </p:sp>
      <p:sp>
        <p:nvSpPr>
          <p:cNvPr id="10" name="TextBox 9">
            <a:extLst>
              <a:ext uri="{FF2B5EF4-FFF2-40B4-BE49-F238E27FC236}">
                <a16:creationId xmlns:a16="http://schemas.microsoft.com/office/drawing/2014/main" id="{697E2008-883D-CFF3-5460-54361A6DDBE9}"/>
              </a:ext>
            </a:extLst>
          </p:cNvPr>
          <p:cNvSpPr txBox="1"/>
          <p:nvPr/>
        </p:nvSpPr>
        <p:spPr>
          <a:xfrm>
            <a:off x="2441318" y="3845646"/>
            <a:ext cx="396262" cy="369332"/>
          </a:xfrm>
          <a:prstGeom prst="rect">
            <a:avLst/>
          </a:prstGeom>
          <a:noFill/>
        </p:spPr>
        <p:txBody>
          <a:bodyPr wrap="none" rtlCol="0">
            <a:spAutoFit/>
          </a:bodyPr>
          <a:lstStyle/>
          <a:p>
            <a:pPr defTabSz="457200">
              <a:defRPr/>
            </a:pPr>
            <a:r>
              <a:rPr lang="en-US" i="1" dirty="0">
                <a:solidFill>
                  <a:srgbClr val="000000"/>
                </a:solidFill>
                <a:latin typeface="Calibri" panose="020F0502020204030204"/>
              </a:rPr>
              <a:t>A</a:t>
            </a:r>
            <a:r>
              <a:rPr lang="en-US" i="1" baseline="-25000" dirty="0">
                <a:solidFill>
                  <a:srgbClr val="000000"/>
                </a:solidFill>
                <a:latin typeface="Calibri" panose="020F0502020204030204"/>
              </a:rPr>
              <a:t>0</a:t>
            </a:r>
          </a:p>
        </p:txBody>
      </p:sp>
      <p:sp>
        <p:nvSpPr>
          <p:cNvPr id="12" name="TextBox 11">
            <a:extLst>
              <a:ext uri="{FF2B5EF4-FFF2-40B4-BE49-F238E27FC236}">
                <a16:creationId xmlns:a16="http://schemas.microsoft.com/office/drawing/2014/main" id="{5D88BF9C-1EBD-91F4-A0D3-FD8F6C2BF10E}"/>
              </a:ext>
            </a:extLst>
          </p:cNvPr>
          <p:cNvSpPr txBox="1"/>
          <p:nvPr/>
        </p:nvSpPr>
        <p:spPr>
          <a:xfrm>
            <a:off x="1416344" y="4401479"/>
            <a:ext cx="2232828" cy="338554"/>
          </a:xfrm>
          <a:prstGeom prst="rect">
            <a:avLst/>
          </a:prstGeom>
          <a:noFill/>
        </p:spPr>
        <p:txBody>
          <a:bodyPr wrap="square" rtlCol="0">
            <a:spAutoFit/>
          </a:bodyPr>
          <a:lstStyle/>
          <a:p>
            <a:pPr defTabSz="457200">
              <a:defRPr/>
            </a:pPr>
            <a:r>
              <a:rPr lang="en-US" sz="1600" i="1" dirty="0">
                <a:solidFill>
                  <a:srgbClr val="000000"/>
                </a:solidFill>
                <a:latin typeface="Calibri" panose="020F0502020204030204"/>
                <a:sym typeface="Symbol" panose="05050102010706020507" pitchFamily="18" charset="2"/>
              </a:rPr>
              <a:t></a:t>
            </a:r>
            <a:r>
              <a:rPr lang="en-US" sz="1600" i="1" baseline="30000" dirty="0">
                <a:solidFill>
                  <a:srgbClr val="000000"/>
                </a:solidFill>
                <a:latin typeface="Calibri" panose="020F0502020204030204"/>
                <a:sym typeface="Symbol" panose="05050102010706020507" pitchFamily="18" charset="2"/>
              </a:rPr>
              <a:t></a:t>
            </a:r>
            <a:r>
              <a:rPr lang="en-US" sz="1600" i="1" dirty="0">
                <a:solidFill>
                  <a:srgbClr val="000000"/>
                </a:solidFill>
                <a:latin typeface="Calibri" panose="020F0502020204030204"/>
                <a:sym typeface="Symbol" panose="05050102010706020507" pitchFamily="18" charset="2"/>
              </a:rPr>
              <a:t>(A</a:t>
            </a:r>
            <a:r>
              <a:rPr lang="en-US" sz="1600" i="1" baseline="-25000" dirty="0">
                <a:solidFill>
                  <a:srgbClr val="000000"/>
                </a:solidFill>
                <a:latin typeface="Calibri" panose="020F0502020204030204"/>
                <a:sym typeface="Symbol" panose="05050102010706020507" pitchFamily="18" charset="2"/>
              </a:rPr>
              <a:t>0</a:t>
            </a:r>
            <a:r>
              <a:rPr lang="en-US" sz="1600" i="1" dirty="0">
                <a:solidFill>
                  <a:srgbClr val="000000"/>
                </a:solidFill>
                <a:latin typeface="Calibri" panose="020F0502020204030204"/>
                <a:sym typeface="Symbol" panose="05050102010706020507" pitchFamily="18" charset="2"/>
              </a:rPr>
              <a:t>|S0)*</a:t>
            </a:r>
            <a:r>
              <a:rPr lang="en-US" sz="1600" i="1" dirty="0">
                <a:solidFill>
                  <a:srgbClr val="000000"/>
                </a:solidFill>
                <a:latin typeface="Calibri" panose="020F0502020204030204"/>
              </a:rPr>
              <a:t>P(S</a:t>
            </a:r>
            <a:r>
              <a:rPr lang="en-US" sz="1600" i="1" baseline="-25000" dirty="0">
                <a:solidFill>
                  <a:srgbClr val="000000"/>
                </a:solidFill>
                <a:latin typeface="Calibri" panose="020F0502020204030204"/>
              </a:rPr>
              <a:t>0</a:t>
            </a:r>
            <a:r>
              <a:rPr lang="en-US" sz="1600" i="1" dirty="0">
                <a:solidFill>
                  <a:srgbClr val="000000"/>
                </a:solidFill>
                <a:latin typeface="Calibri" panose="020F0502020204030204"/>
              </a:rPr>
              <a:t>,A</a:t>
            </a:r>
            <a:r>
              <a:rPr lang="en-US" sz="1600" i="1" baseline="-25000" dirty="0">
                <a:solidFill>
                  <a:srgbClr val="000000"/>
                </a:solidFill>
                <a:latin typeface="Calibri" panose="020F0502020204030204"/>
              </a:rPr>
              <a:t>0</a:t>
            </a:r>
            <a:r>
              <a:rPr lang="en-US" sz="1600" i="1" dirty="0">
                <a:solidFill>
                  <a:srgbClr val="000000"/>
                </a:solidFill>
                <a:latin typeface="Calibri" panose="020F0502020204030204"/>
              </a:rPr>
              <a:t>,S</a:t>
            </a:r>
            <a:r>
              <a:rPr lang="en-US" sz="1600" i="1" baseline="-25000" dirty="0">
                <a:solidFill>
                  <a:srgbClr val="000000"/>
                </a:solidFill>
                <a:latin typeface="Calibri" panose="020F0502020204030204"/>
              </a:rPr>
              <a:t>1</a:t>
            </a:r>
            <a:r>
              <a:rPr lang="en-US" sz="1600" i="1" dirty="0">
                <a:solidFill>
                  <a:srgbClr val="000000"/>
                </a:solidFill>
                <a:latin typeface="Calibri" panose="020F0502020204030204"/>
              </a:rPr>
              <a:t>)</a:t>
            </a:r>
          </a:p>
        </p:txBody>
      </p:sp>
      <p:cxnSp>
        <p:nvCxnSpPr>
          <p:cNvPr id="13" name="Straight Arrow Connector 12">
            <a:extLst>
              <a:ext uri="{FF2B5EF4-FFF2-40B4-BE49-F238E27FC236}">
                <a16:creationId xmlns:a16="http://schemas.microsoft.com/office/drawing/2014/main" id="{4B1DBDB8-70ED-A28D-BB8B-70B42D2733D9}"/>
              </a:ext>
            </a:extLst>
          </p:cNvPr>
          <p:cNvCxnSpPr>
            <a:cxnSpLocks/>
          </p:cNvCxnSpPr>
          <p:nvPr/>
        </p:nvCxnSpPr>
        <p:spPr>
          <a:xfrm>
            <a:off x="3464535" y="4199983"/>
            <a:ext cx="15823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53EB34E-2BE3-41AF-DBA7-13A559C4B702}"/>
              </a:ext>
            </a:extLst>
          </p:cNvPr>
          <p:cNvSpPr txBox="1"/>
          <p:nvPr/>
        </p:nvSpPr>
        <p:spPr>
          <a:xfrm>
            <a:off x="4206178" y="3846420"/>
            <a:ext cx="396262" cy="369332"/>
          </a:xfrm>
          <a:prstGeom prst="rect">
            <a:avLst/>
          </a:prstGeom>
          <a:noFill/>
        </p:spPr>
        <p:txBody>
          <a:bodyPr wrap="none" rtlCol="0">
            <a:spAutoFit/>
          </a:bodyPr>
          <a:lstStyle/>
          <a:p>
            <a:pPr defTabSz="457200">
              <a:defRPr/>
            </a:pPr>
            <a:r>
              <a:rPr lang="en-US" i="1" dirty="0">
                <a:solidFill>
                  <a:srgbClr val="000000"/>
                </a:solidFill>
                <a:latin typeface="Calibri" panose="020F0502020204030204"/>
              </a:rPr>
              <a:t>A</a:t>
            </a:r>
            <a:r>
              <a:rPr lang="en-US" i="1" baseline="-25000" dirty="0">
                <a:solidFill>
                  <a:srgbClr val="000000"/>
                </a:solidFill>
                <a:latin typeface="Calibri" panose="020F0502020204030204"/>
              </a:rPr>
              <a:t>1</a:t>
            </a:r>
          </a:p>
        </p:txBody>
      </p:sp>
      <p:sp>
        <p:nvSpPr>
          <p:cNvPr id="16" name="TextBox 15">
            <a:extLst>
              <a:ext uri="{FF2B5EF4-FFF2-40B4-BE49-F238E27FC236}">
                <a16:creationId xmlns:a16="http://schemas.microsoft.com/office/drawing/2014/main" id="{0FB45F54-3149-3869-F7EC-B574F7E44A99}"/>
              </a:ext>
            </a:extLst>
          </p:cNvPr>
          <p:cNvSpPr txBox="1"/>
          <p:nvPr/>
        </p:nvSpPr>
        <p:spPr>
          <a:xfrm>
            <a:off x="3531164" y="4417246"/>
            <a:ext cx="2110236" cy="338554"/>
          </a:xfrm>
          <a:prstGeom prst="rect">
            <a:avLst/>
          </a:prstGeom>
          <a:noFill/>
        </p:spPr>
        <p:txBody>
          <a:bodyPr wrap="square" rtlCol="0">
            <a:spAutoFit/>
          </a:bodyPr>
          <a:lstStyle/>
          <a:p>
            <a:pPr defTabSz="457200">
              <a:defRPr/>
            </a:pPr>
            <a:r>
              <a:rPr lang="en-US" sz="1600" i="1" dirty="0">
                <a:solidFill>
                  <a:srgbClr val="000000"/>
                </a:solidFill>
                <a:latin typeface="Calibri" panose="020F0502020204030204"/>
                <a:sym typeface="Symbol" panose="05050102010706020507" pitchFamily="18" charset="2"/>
              </a:rPr>
              <a:t></a:t>
            </a:r>
            <a:r>
              <a:rPr lang="en-US" sz="1600" i="1" baseline="30000" dirty="0">
                <a:solidFill>
                  <a:srgbClr val="000000"/>
                </a:solidFill>
                <a:latin typeface="Calibri" panose="020F0502020204030204"/>
                <a:sym typeface="Symbol" panose="05050102010706020507" pitchFamily="18" charset="2"/>
              </a:rPr>
              <a:t></a:t>
            </a:r>
            <a:r>
              <a:rPr lang="en-US" sz="1600" i="1" dirty="0">
                <a:solidFill>
                  <a:srgbClr val="000000"/>
                </a:solidFill>
                <a:latin typeface="Calibri" panose="020F0502020204030204"/>
                <a:sym typeface="Symbol" panose="05050102010706020507" pitchFamily="18" charset="2"/>
              </a:rPr>
              <a:t>(A</a:t>
            </a:r>
            <a:r>
              <a:rPr lang="en-US" sz="1600" i="1" baseline="-25000" dirty="0">
                <a:solidFill>
                  <a:srgbClr val="000000"/>
                </a:solidFill>
                <a:latin typeface="Calibri" panose="020F0502020204030204"/>
                <a:sym typeface="Symbol" panose="05050102010706020507" pitchFamily="18" charset="2"/>
              </a:rPr>
              <a:t>1</a:t>
            </a:r>
            <a:r>
              <a:rPr lang="en-US" sz="1600" i="1" dirty="0">
                <a:solidFill>
                  <a:srgbClr val="000000"/>
                </a:solidFill>
                <a:latin typeface="Calibri" panose="020F0502020204030204"/>
                <a:sym typeface="Symbol" panose="05050102010706020507" pitchFamily="18" charset="2"/>
              </a:rPr>
              <a:t>,S</a:t>
            </a:r>
            <a:r>
              <a:rPr lang="en-US" sz="1600" i="1" baseline="-25000" dirty="0">
                <a:solidFill>
                  <a:srgbClr val="000000"/>
                </a:solidFill>
                <a:latin typeface="Calibri" panose="020F0502020204030204"/>
                <a:sym typeface="Symbol" panose="05050102010706020507" pitchFamily="18" charset="2"/>
              </a:rPr>
              <a:t>1</a:t>
            </a:r>
            <a:r>
              <a:rPr lang="en-US" sz="1600" i="1" dirty="0">
                <a:solidFill>
                  <a:srgbClr val="000000"/>
                </a:solidFill>
                <a:latin typeface="Calibri" panose="020F0502020204030204"/>
                <a:sym typeface="Symbol" panose="05050102010706020507" pitchFamily="18" charset="2"/>
              </a:rPr>
              <a:t>)*</a:t>
            </a:r>
            <a:r>
              <a:rPr lang="en-US" sz="1600" i="1" dirty="0">
                <a:solidFill>
                  <a:srgbClr val="000000"/>
                </a:solidFill>
                <a:latin typeface="Calibri" panose="020F0502020204030204"/>
              </a:rPr>
              <a:t>P(S</a:t>
            </a:r>
            <a:r>
              <a:rPr lang="en-US" sz="1600" i="1" baseline="-25000" dirty="0">
                <a:solidFill>
                  <a:srgbClr val="000000"/>
                </a:solidFill>
                <a:latin typeface="Calibri" panose="020F0502020204030204"/>
              </a:rPr>
              <a:t>1</a:t>
            </a:r>
            <a:r>
              <a:rPr lang="en-US" sz="1600" i="1" dirty="0">
                <a:solidFill>
                  <a:srgbClr val="000000"/>
                </a:solidFill>
                <a:latin typeface="Calibri" panose="020F0502020204030204"/>
              </a:rPr>
              <a:t>,A</a:t>
            </a:r>
            <a:r>
              <a:rPr lang="en-US" sz="1600" i="1" baseline="-25000" dirty="0">
                <a:solidFill>
                  <a:srgbClr val="000000"/>
                </a:solidFill>
                <a:latin typeface="Calibri" panose="020F0502020204030204"/>
              </a:rPr>
              <a:t>1</a:t>
            </a:r>
            <a:r>
              <a:rPr lang="en-US" sz="1600" i="1" dirty="0">
                <a:solidFill>
                  <a:srgbClr val="000000"/>
                </a:solidFill>
                <a:latin typeface="Calibri" panose="020F0502020204030204"/>
              </a:rPr>
              <a:t>,S</a:t>
            </a:r>
            <a:r>
              <a:rPr lang="en-US" sz="1600" i="1" baseline="-25000" dirty="0">
                <a:solidFill>
                  <a:srgbClr val="000000"/>
                </a:solidFill>
                <a:latin typeface="Calibri" panose="020F0502020204030204"/>
              </a:rPr>
              <a:t>2</a:t>
            </a:r>
            <a:r>
              <a:rPr lang="en-US" sz="1600" i="1" dirty="0">
                <a:solidFill>
                  <a:srgbClr val="000000"/>
                </a:solidFill>
                <a:latin typeface="Calibri" panose="020F0502020204030204"/>
              </a:rPr>
              <a:t>)</a:t>
            </a:r>
            <a:endParaRPr lang="en-US" sz="1600" i="1" baseline="-25000" dirty="0">
              <a:solidFill>
                <a:srgbClr val="000000"/>
              </a:solidFill>
              <a:latin typeface="Calibri" panose="020F0502020204030204"/>
            </a:endParaRPr>
          </a:p>
        </p:txBody>
      </p:sp>
      <p:sp>
        <p:nvSpPr>
          <p:cNvPr id="17" name="Oval 16">
            <a:extLst>
              <a:ext uri="{FF2B5EF4-FFF2-40B4-BE49-F238E27FC236}">
                <a16:creationId xmlns:a16="http://schemas.microsoft.com/office/drawing/2014/main" id="{D00868C7-082F-8A74-44C2-0DD0B03A1D92}"/>
              </a:ext>
            </a:extLst>
          </p:cNvPr>
          <p:cNvSpPr/>
          <p:nvPr/>
        </p:nvSpPr>
        <p:spPr>
          <a:xfrm>
            <a:off x="5055625" y="4108572"/>
            <a:ext cx="163296" cy="193963"/>
          </a:xfrm>
          <a:prstGeom prst="ellipse">
            <a:avLst/>
          </a:prstGeom>
          <a:solidFill>
            <a:schemeClr val="tx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19" name="TextBox 18">
            <a:extLst>
              <a:ext uri="{FF2B5EF4-FFF2-40B4-BE49-F238E27FC236}">
                <a16:creationId xmlns:a16="http://schemas.microsoft.com/office/drawing/2014/main" id="{6778529C-3967-F962-CCB4-AA28CB870835}"/>
              </a:ext>
            </a:extLst>
          </p:cNvPr>
          <p:cNvSpPr txBox="1"/>
          <p:nvPr/>
        </p:nvSpPr>
        <p:spPr>
          <a:xfrm>
            <a:off x="5309211" y="3966143"/>
            <a:ext cx="617477" cy="369332"/>
          </a:xfrm>
          <a:prstGeom prst="rect">
            <a:avLst/>
          </a:prstGeom>
          <a:noFill/>
        </p:spPr>
        <p:txBody>
          <a:bodyPr wrap="none" rtlCol="0">
            <a:spAutoFit/>
          </a:bodyPr>
          <a:lstStyle/>
          <a:p>
            <a:pPr defTabSz="457200">
              <a:defRPr/>
            </a:pPr>
            <a:r>
              <a:rPr lang="en-US" dirty="0">
                <a:solidFill>
                  <a:srgbClr val="000000"/>
                </a:solidFill>
                <a:latin typeface="Calibri" panose="020F0502020204030204"/>
              </a:rPr>
              <a:t>……..</a:t>
            </a:r>
          </a:p>
        </p:txBody>
      </p:sp>
      <p:sp>
        <p:nvSpPr>
          <p:cNvPr id="20" name="TextBox 19">
            <a:extLst>
              <a:ext uri="{FF2B5EF4-FFF2-40B4-BE49-F238E27FC236}">
                <a16:creationId xmlns:a16="http://schemas.microsoft.com/office/drawing/2014/main" id="{49882E62-3B31-4774-9421-6122297AF97B}"/>
              </a:ext>
            </a:extLst>
          </p:cNvPr>
          <p:cNvSpPr txBox="1"/>
          <p:nvPr/>
        </p:nvSpPr>
        <p:spPr>
          <a:xfrm>
            <a:off x="1162403" y="3864246"/>
            <a:ext cx="474810" cy="584775"/>
          </a:xfrm>
          <a:prstGeom prst="rect">
            <a:avLst/>
          </a:prstGeom>
          <a:noFill/>
        </p:spPr>
        <p:txBody>
          <a:bodyPr wrap="none" rtlCol="0">
            <a:spAutoFit/>
          </a:bodyPr>
          <a:lstStyle/>
          <a:p>
            <a:pPr defTabSz="457200">
              <a:defRPr/>
            </a:pPr>
            <a:r>
              <a:rPr lang="en-US" sz="3200" dirty="0">
                <a:solidFill>
                  <a:srgbClr val="000000"/>
                </a:solidFill>
                <a:latin typeface="Calibri" panose="020F0502020204030204"/>
                <a:sym typeface="Symbol" panose="05050102010706020507" pitchFamily="18" charset="2"/>
              </a:rPr>
              <a:t>:</a:t>
            </a:r>
            <a:endParaRPr lang="en-US" sz="3200" dirty="0">
              <a:solidFill>
                <a:srgbClr val="000000"/>
              </a:solidFill>
              <a:latin typeface="Calibri" panose="020F0502020204030204"/>
            </a:endParaRPr>
          </a:p>
        </p:txBody>
      </p:sp>
      <p:sp>
        <p:nvSpPr>
          <p:cNvPr id="51" name="TextBox 50">
            <a:extLst>
              <a:ext uri="{FF2B5EF4-FFF2-40B4-BE49-F238E27FC236}">
                <a16:creationId xmlns:a16="http://schemas.microsoft.com/office/drawing/2014/main" id="{9330D660-B505-7CBD-D14E-73DA8848CCD6}"/>
              </a:ext>
            </a:extLst>
          </p:cNvPr>
          <p:cNvSpPr txBox="1"/>
          <p:nvPr/>
        </p:nvSpPr>
        <p:spPr>
          <a:xfrm>
            <a:off x="5882817" y="6550628"/>
            <a:ext cx="184731" cy="369332"/>
          </a:xfrm>
          <a:prstGeom prst="rect">
            <a:avLst/>
          </a:prstGeom>
          <a:noFill/>
        </p:spPr>
        <p:txBody>
          <a:bodyPr wrap="none" rtlCol="0">
            <a:spAutoFit/>
          </a:bodyPr>
          <a:lstStyle/>
          <a:p>
            <a:pPr defTabSz="457200">
              <a:defRPr/>
            </a:pPr>
            <a:endParaRPr lang="en-US" dirty="0">
              <a:solidFill>
                <a:srgbClr val="000000"/>
              </a:solidFill>
              <a:latin typeface="Calibri" panose="020F0502020204030204"/>
            </a:endParaRPr>
          </a:p>
        </p:txBody>
      </p:sp>
      <p:cxnSp>
        <p:nvCxnSpPr>
          <p:cNvPr id="38" name="Straight Arrow Connector 37">
            <a:extLst>
              <a:ext uri="{FF2B5EF4-FFF2-40B4-BE49-F238E27FC236}">
                <a16:creationId xmlns:a16="http://schemas.microsoft.com/office/drawing/2014/main" id="{2D887256-CAFA-815E-6704-05799BF75EDE}"/>
              </a:ext>
            </a:extLst>
          </p:cNvPr>
          <p:cNvCxnSpPr>
            <a:cxnSpLocks/>
            <a:stCxn id="42" idx="6"/>
          </p:cNvCxnSpPr>
          <p:nvPr/>
        </p:nvCxnSpPr>
        <p:spPr>
          <a:xfrm flipV="1">
            <a:off x="1774865" y="1137638"/>
            <a:ext cx="650509" cy="15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038BE2F-E7C2-B917-E5D7-30620C09299C}"/>
              </a:ext>
            </a:extLst>
          </p:cNvPr>
          <p:cNvSpPr txBox="1"/>
          <p:nvPr/>
        </p:nvSpPr>
        <p:spPr>
          <a:xfrm>
            <a:off x="1152613" y="817068"/>
            <a:ext cx="474810" cy="584775"/>
          </a:xfrm>
          <a:prstGeom prst="rect">
            <a:avLst/>
          </a:prstGeom>
          <a:noFill/>
        </p:spPr>
        <p:txBody>
          <a:bodyPr wrap="none" rtlCol="0">
            <a:spAutoFit/>
          </a:bodyPr>
          <a:lstStyle/>
          <a:p>
            <a:pPr defTabSz="457200">
              <a:defRPr/>
            </a:pPr>
            <a:r>
              <a:rPr lang="en-US" sz="3200" dirty="0">
                <a:solidFill>
                  <a:srgbClr val="000000"/>
                </a:solidFill>
                <a:latin typeface="Calibri" panose="020F0502020204030204"/>
                <a:sym typeface="Symbol" panose="05050102010706020507" pitchFamily="18" charset="2"/>
              </a:rPr>
              <a:t>:</a:t>
            </a:r>
            <a:endParaRPr lang="en-US" sz="3200" dirty="0">
              <a:solidFill>
                <a:srgbClr val="000000"/>
              </a:solidFill>
              <a:latin typeface="Calibri" panose="020F0502020204030204"/>
            </a:endParaRPr>
          </a:p>
        </p:txBody>
      </p:sp>
      <p:sp>
        <p:nvSpPr>
          <p:cNvPr id="42" name="Oval 41">
            <a:extLst>
              <a:ext uri="{FF2B5EF4-FFF2-40B4-BE49-F238E27FC236}">
                <a16:creationId xmlns:a16="http://schemas.microsoft.com/office/drawing/2014/main" id="{94521B93-68C7-34B4-40CC-59EBF9B24488}"/>
              </a:ext>
            </a:extLst>
          </p:cNvPr>
          <p:cNvSpPr/>
          <p:nvPr/>
        </p:nvSpPr>
        <p:spPr>
          <a:xfrm>
            <a:off x="1611569" y="1055825"/>
            <a:ext cx="163296" cy="193963"/>
          </a:xfrm>
          <a:prstGeom prst="ellipse">
            <a:avLst/>
          </a:prstGeom>
          <a:solidFill>
            <a:schemeClr val="tx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48" name="Oval 47">
            <a:extLst>
              <a:ext uri="{FF2B5EF4-FFF2-40B4-BE49-F238E27FC236}">
                <a16:creationId xmlns:a16="http://schemas.microsoft.com/office/drawing/2014/main" id="{CF5D33E6-3CCF-40C8-4FDA-9C6132844037}"/>
              </a:ext>
            </a:extLst>
          </p:cNvPr>
          <p:cNvSpPr/>
          <p:nvPr/>
        </p:nvSpPr>
        <p:spPr>
          <a:xfrm>
            <a:off x="2409520" y="1034386"/>
            <a:ext cx="163296" cy="193963"/>
          </a:xfrm>
          <a:prstGeom prst="ellipse">
            <a:avLst/>
          </a:prstGeom>
          <a:solidFill>
            <a:schemeClr val="tx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cxnSp>
        <p:nvCxnSpPr>
          <p:cNvPr id="49" name="Straight Arrow Connector 48">
            <a:extLst>
              <a:ext uri="{FF2B5EF4-FFF2-40B4-BE49-F238E27FC236}">
                <a16:creationId xmlns:a16="http://schemas.microsoft.com/office/drawing/2014/main" id="{5ACC49F6-27B3-764A-C097-38D15F0810E1}"/>
              </a:ext>
            </a:extLst>
          </p:cNvPr>
          <p:cNvCxnSpPr>
            <a:cxnSpLocks/>
          </p:cNvCxnSpPr>
          <p:nvPr/>
        </p:nvCxnSpPr>
        <p:spPr>
          <a:xfrm flipV="1">
            <a:off x="2565291" y="1127897"/>
            <a:ext cx="642180" cy="48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55F4776-F5CE-65FE-34A2-5BDB4329068A}"/>
              </a:ext>
            </a:extLst>
          </p:cNvPr>
          <p:cNvSpPr/>
          <p:nvPr/>
        </p:nvSpPr>
        <p:spPr>
          <a:xfrm>
            <a:off x="3208275" y="1020568"/>
            <a:ext cx="163296" cy="193963"/>
          </a:xfrm>
          <a:prstGeom prst="ellipse">
            <a:avLst/>
          </a:prstGeom>
          <a:solidFill>
            <a:schemeClr val="tx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cxnSp>
        <p:nvCxnSpPr>
          <p:cNvPr id="52" name="Straight Arrow Connector 51">
            <a:extLst>
              <a:ext uri="{FF2B5EF4-FFF2-40B4-BE49-F238E27FC236}">
                <a16:creationId xmlns:a16="http://schemas.microsoft.com/office/drawing/2014/main" id="{5317DA38-D324-049E-FD04-4309068D16F8}"/>
              </a:ext>
            </a:extLst>
          </p:cNvPr>
          <p:cNvCxnSpPr>
            <a:cxnSpLocks/>
          </p:cNvCxnSpPr>
          <p:nvPr/>
        </p:nvCxnSpPr>
        <p:spPr>
          <a:xfrm flipV="1">
            <a:off x="3320004" y="1114820"/>
            <a:ext cx="650509" cy="15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CA9D29C-DA08-FD61-4286-186FD0E8FE26}"/>
              </a:ext>
            </a:extLst>
          </p:cNvPr>
          <p:cNvSpPr/>
          <p:nvPr/>
        </p:nvSpPr>
        <p:spPr>
          <a:xfrm>
            <a:off x="3962988" y="1017838"/>
            <a:ext cx="163296" cy="193963"/>
          </a:xfrm>
          <a:prstGeom prst="ellipse">
            <a:avLst/>
          </a:prstGeom>
          <a:solidFill>
            <a:schemeClr val="tx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54" name="TextBox 53">
            <a:extLst>
              <a:ext uri="{FF2B5EF4-FFF2-40B4-BE49-F238E27FC236}">
                <a16:creationId xmlns:a16="http://schemas.microsoft.com/office/drawing/2014/main" id="{B441C347-8C45-22EA-3594-3FECD481606A}"/>
              </a:ext>
            </a:extLst>
          </p:cNvPr>
          <p:cNvSpPr txBox="1"/>
          <p:nvPr/>
        </p:nvSpPr>
        <p:spPr>
          <a:xfrm>
            <a:off x="1818103" y="1165178"/>
            <a:ext cx="423514" cy="369332"/>
          </a:xfrm>
          <a:prstGeom prst="rect">
            <a:avLst/>
          </a:prstGeom>
          <a:noFill/>
        </p:spPr>
        <p:txBody>
          <a:bodyPr wrap="none" rtlCol="0">
            <a:spAutoFit/>
          </a:bodyPr>
          <a:lstStyle/>
          <a:p>
            <a:pPr algn="l"/>
            <a:r>
              <a:rPr lang="en-US" dirty="0"/>
              <a:t>p1</a:t>
            </a:r>
          </a:p>
        </p:txBody>
      </p:sp>
      <p:sp>
        <p:nvSpPr>
          <p:cNvPr id="55" name="TextBox 54">
            <a:extLst>
              <a:ext uri="{FF2B5EF4-FFF2-40B4-BE49-F238E27FC236}">
                <a16:creationId xmlns:a16="http://schemas.microsoft.com/office/drawing/2014/main" id="{15CAC1B5-C22E-92CF-F8C5-9F85BE808C22}"/>
              </a:ext>
            </a:extLst>
          </p:cNvPr>
          <p:cNvSpPr txBox="1"/>
          <p:nvPr/>
        </p:nvSpPr>
        <p:spPr>
          <a:xfrm>
            <a:off x="2653476" y="1142890"/>
            <a:ext cx="423514" cy="369332"/>
          </a:xfrm>
          <a:prstGeom prst="rect">
            <a:avLst/>
          </a:prstGeom>
          <a:noFill/>
        </p:spPr>
        <p:txBody>
          <a:bodyPr wrap="none" rtlCol="0">
            <a:spAutoFit/>
          </a:bodyPr>
          <a:lstStyle/>
          <a:p>
            <a:pPr algn="l"/>
            <a:r>
              <a:rPr lang="en-US" dirty="0"/>
              <a:t>p2</a:t>
            </a:r>
          </a:p>
        </p:txBody>
      </p:sp>
      <p:sp>
        <p:nvSpPr>
          <p:cNvPr id="56" name="TextBox 55">
            <a:extLst>
              <a:ext uri="{FF2B5EF4-FFF2-40B4-BE49-F238E27FC236}">
                <a16:creationId xmlns:a16="http://schemas.microsoft.com/office/drawing/2014/main" id="{399F6E95-0657-1635-AFCB-111846A245CB}"/>
              </a:ext>
            </a:extLst>
          </p:cNvPr>
          <p:cNvSpPr txBox="1"/>
          <p:nvPr/>
        </p:nvSpPr>
        <p:spPr>
          <a:xfrm>
            <a:off x="3449046" y="1142890"/>
            <a:ext cx="423514" cy="369332"/>
          </a:xfrm>
          <a:prstGeom prst="rect">
            <a:avLst/>
          </a:prstGeom>
          <a:noFill/>
        </p:spPr>
        <p:txBody>
          <a:bodyPr wrap="none" rtlCol="0">
            <a:spAutoFit/>
          </a:bodyPr>
          <a:lstStyle/>
          <a:p>
            <a:pPr algn="l"/>
            <a:r>
              <a:rPr lang="en-US" dirty="0"/>
              <a:t>p3</a:t>
            </a:r>
          </a:p>
        </p:txBody>
      </p:sp>
      <p:pic>
        <p:nvPicPr>
          <p:cNvPr id="57" name="Picture 56" descr="\documentclass{article}&#10;\usepackage{amsmath,mathtools,amssymb}&#10;\pagestyle{empty}&#10;\begin{document}&#10;&#10;\begin{align*} &#10;\mathbb{P}(\tau) &amp;= p1*p2*p3\\&#10;\frac{d}{d{\theta}} (\mathbb{P}(\tau))&#10;&amp;= \frac{d p1}{d{\theta}}{*}p2{*}p3 + p1{*}\frac{d p2}{d{\theta}}{*}p3 + p1{*}p2{*}\frac{d p3}{d{\theta}}\\&#10;&amp;= \underbrace{p1{*}\frac{d~ \log p1}{d{\theta}}}_{\rm Log- derivative\  trick}p2{*}p3 + p1{*}p2{*}\frac{d~ \log p2}{d{\theta}}{*}p3 + p1{*}p2{*}p3{*}\frac{d~ \log p3}{d{\theta}}\\&#10;&amp;= p1{*}p2{*}p3{*}\sum_{i=1}^{3} \frac{d~ \log pi}{d\theta} = \mathbb{P}(\tau){*}\sum_{i=1}^{3} \frac{d~ \log pi}{d\theta}&#10;\end{align*}&#10;&#10;\end{document}" title="IguanaTex Bitmap Display">
            <a:extLst>
              <a:ext uri="{FF2B5EF4-FFF2-40B4-BE49-F238E27FC236}">
                <a16:creationId xmlns:a16="http://schemas.microsoft.com/office/drawing/2014/main" id="{8C6E4457-BE25-C646-71E9-64D8F98483B8}"/>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269653" y="1552208"/>
            <a:ext cx="5620417" cy="2102261"/>
          </a:xfrm>
          <a:prstGeom prst="rect">
            <a:avLst/>
          </a:prstGeom>
        </p:spPr>
      </p:pic>
      <p:pic>
        <p:nvPicPr>
          <p:cNvPr id="46" name="Picture 45" descr="\documentclass{article}&#10;\usepackage{amsmath,amssymb,tcolorbox}&#10;\pagestyle{empty}&#10;\definecolor{lightgray}{gray}{0.75}&#10;&#10;\newcommand{\resheading}[1]{{\small \colorbox{lightgray}{\begin{minipage}{0.975\textwidth}{\textbf{#1 \vphantom{p\^{E}}}}\end{minipage}}}} &#10;&#10;\begin{document}&#10;\begin{tcolorbox}&#10;[width=\linewidth, sharp corners=all, colback=white!95!black]&#10;\begin{align*}&#10;\mathbb{P}(\tau) &amp;= \prod_{i{=}0}^{T{-}1} \pi^{\theta}(A_i|S_i)*P(S_i,A_i,S_{i{+}1}) = \prod_{i{=}0}^{T{-}1} \pi^{\theta}(A_i|S_i)* \underbrace{\prod_{i{=}0}^{T{-}1}P(S_i,A_i,S_{i{+}1})}_{Independent\ of\ {\theta}}\\&#10;\nabla_{\theta}\mathbb{P}(\tau) &amp;= \prod_{i{=}0}^{T{-}1} \pi^{\theta}(A_i|S_i)* \prod_{i{=}0}^{T{-}1}P(S_i,A_i,S_{i{+}1}) \sum_{i{=}0}^{T{-}1} \nabla_{\underline{\theta}}\ \log\pi_{\theta}(A_i|S_i) = \mathbb{P}(\tau)\sum_{i{=}0}^{T{-}1} \underbrace{\nabla_{\underline{\theta}}\ \log \pi_{\theta}(A_i|S_i)}_{\rm Fisher\ score\ function}&#10;\end{align*}&#10;\end{tcolorbox}&#10;\end{document}" title="IguanaTex Bitmap Display">
            <a:extLst>
              <a:ext uri="{FF2B5EF4-FFF2-40B4-BE49-F238E27FC236}">
                <a16:creationId xmlns:a16="http://schemas.microsoft.com/office/drawing/2014/main" id="{73FF43F8-E66C-CA08-9066-70D571CC46B8}"/>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248460" y="5012094"/>
            <a:ext cx="7027364" cy="15020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1BF5F-AFD5-84EF-CE77-84334CF60345}"/>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07AF519F-EFA6-BC17-6E41-78611D2E504C}"/>
              </a:ext>
            </a:extLst>
          </p:cNvPr>
          <p:cNvSpPr/>
          <p:nvPr/>
        </p:nvSpPr>
        <p:spPr>
          <a:xfrm>
            <a:off x="6410982" y="2416036"/>
            <a:ext cx="4882760" cy="1952764"/>
          </a:xfrm>
          <a:prstGeom prst="rect">
            <a:avLst/>
          </a:prstGeom>
          <a:solidFill>
            <a:schemeClr val="bg2">
              <a:alpha val="17000"/>
            </a:schemeClr>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itle 1">
            <a:extLst>
              <a:ext uri="{FF2B5EF4-FFF2-40B4-BE49-F238E27FC236}">
                <a16:creationId xmlns:a16="http://schemas.microsoft.com/office/drawing/2014/main" id="{9DE37667-4B53-1C13-079F-D9C75DAFCABC}"/>
              </a:ext>
            </a:extLst>
          </p:cNvPr>
          <p:cNvSpPr>
            <a:spLocks noGrp="1"/>
          </p:cNvSpPr>
          <p:nvPr>
            <p:ph type="title"/>
          </p:nvPr>
        </p:nvSpPr>
        <p:spPr>
          <a:xfrm>
            <a:off x="92364" y="62445"/>
            <a:ext cx="11327130" cy="994172"/>
          </a:xfrm>
        </p:spPr>
        <p:txBody>
          <a:bodyPr>
            <a:normAutofit/>
          </a:bodyPr>
          <a:lstStyle/>
          <a:p>
            <a:r>
              <a:rPr lang="en-US" dirty="0"/>
              <a:t> </a:t>
            </a:r>
            <a:r>
              <a:rPr lang="en-US" sz="4300" b="0" spc="-50" dirty="0">
                <a:solidFill>
                  <a:schemeClr val="tx1">
                    <a:lumMod val="75000"/>
                    <a:lumOff val="25000"/>
                  </a:schemeClr>
                </a:solidFill>
                <a:latin typeface="+mj-lt"/>
              </a:rPr>
              <a:t>Gradient of expected return</a:t>
            </a:r>
          </a:p>
        </p:txBody>
      </p:sp>
      <p:sp>
        <p:nvSpPr>
          <p:cNvPr id="7" name="Content Placeholder 8">
            <a:extLst>
              <a:ext uri="{FF2B5EF4-FFF2-40B4-BE49-F238E27FC236}">
                <a16:creationId xmlns:a16="http://schemas.microsoft.com/office/drawing/2014/main" id="{B5C96993-9BCB-B3C8-7606-0A5089C8AE36}"/>
              </a:ext>
            </a:extLst>
          </p:cNvPr>
          <p:cNvSpPr>
            <a:spLocks noGrp="1"/>
          </p:cNvSpPr>
          <p:nvPr>
            <p:ph idx="1"/>
          </p:nvPr>
        </p:nvSpPr>
        <p:spPr>
          <a:xfrm>
            <a:off x="598270" y="1594852"/>
            <a:ext cx="9678705" cy="4657358"/>
          </a:xfrm>
        </p:spPr>
        <p:txBody>
          <a:bodyPr>
            <a:normAutofit/>
          </a:bodyPr>
          <a:lstStyle/>
          <a:p>
            <a:pPr marL="201168" lvl="1" indent="0">
              <a:buNone/>
            </a:pPr>
            <a:endParaRPr lang="en-US" dirty="0"/>
          </a:p>
          <a:p>
            <a:pPr lvl="1"/>
            <a:endParaRPr lang="en-US" dirty="0"/>
          </a:p>
          <a:p>
            <a:pPr lvl="1"/>
            <a:endParaRPr lang="en-US" dirty="0"/>
          </a:p>
          <a:p>
            <a:pPr lvl="1"/>
            <a:endParaRPr lang="en-US" dirty="0"/>
          </a:p>
          <a:p>
            <a:pPr lvl="1"/>
            <a:endParaRPr lang="en-US" dirty="0"/>
          </a:p>
          <a:p>
            <a:pPr marL="201168" lvl="1" indent="0">
              <a:buNone/>
            </a:pPr>
            <a:r>
              <a:rPr lang="en-US" dirty="0"/>
              <a:t> </a:t>
            </a:r>
          </a:p>
          <a:p>
            <a:pPr lvl="1"/>
            <a:endParaRPr lang="en-US" dirty="0"/>
          </a:p>
          <a:p>
            <a:pPr marL="201168" lvl="1" indent="0">
              <a:buNone/>
            </a:pPr>
            <a:endParaRPr lang="en-US" sz="3450" dirty="0"/>
          </a:p>
          <a:p>
            <a:endParaRPr lang="en-US" sz="3750" i="1" dirty="0"/>
          </a:p>
        </p:txBody>
      </p:sp>
      <p:pic>
        <p:nvPicPr>
          <p:cNvPr id="14" name="Picture 13" descr="\documentclass{article}&#10;\usepackage{amsmath,amssymb,mdframed,calc}&#10;\pagestyle{empty}&#10;\begin{document}&#10;&#10;\begin{align*}&#10;\nabla_{\theta} \mathbb{E}_{\tau \sim \pi^{\theta}}[R(\tau)] &amp;= \nabla_{\theta} \sum_{\tau \sim \pi^{\theta}}\mathbb{P}(\tau)*R(\tau) \\ &amp;=  \sum_{\tau \sim \pi^{\theta}}\nabla_{\theta}\mathbb{P}(\tau)*R(\tau)\\&#10;&amp;= \sum_{\tau \sim \pi^{\theta}} \mathbb{P}(\tau)*R(\tau)\sum_{t{=}0}^{T{-}1}\nabla_{\theta}\log\pi_{\theta}(A_i|S_i)\\&#10;&amp;= \mathbb{E}_{\tau \sim \pi^{\theta}} \biggr[R(\tau)\sum_{t{=}0}^{T{-}1}\nabla_{\theta}\log\pi_{\theta}(A_i|S_i)\biggr]\\&#10;&amp;= \boxed{\underbrace{\mathbb{E}_{\tau \sim \pi_\theta} \left[\left(\sum_{t=0}^{T-1}r_t\right) \cdot  \left(\sum_{t=0}^{T-1}\nabla_\theta \log \pi_\theta(a_t|s_t)\right)\right]}_{\rm trajectory\ formulation}} &#10;\end{align*}&#10;&#10;&#10;\end{document}" title="IguanaTex Bitmap Display">
            <a:extLst>
              <a:ext uri="{FF2B5EF4-FFF2-40B4-BE49-F238E27FC236}">
                <a16:creationId xmlns:a16="http://schemas.microsoft.com/office/drawing/2014/main" id="{96402DFC-A831-FA16-2838-13A65486B120}"/>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55775" y="1618721"/>
            <a:ext cx="5913588" cy="3554365"/>
          </a:xfrm>
          <a:prstGeom prst="rect">
            <a:avLst/>
          </a:prstGeom>
        </p:spPr>
      </p:pic>
      <p:sp>
        <p:nvSpPr>
          <p:cNvPr id="22" name="TextBox 21">
            <a:extLst>
              <a:ext uri="{FF2B5EF4-FFF2-40B4-BE49-F238E27FC236}">
                <a16:creationId xmlns:a16="http://schemas.microsoft.com/office/drawing/2014/main" id="{9D143A86-9B70-C5D3-9A58-52E38CD7D4D7}"/>
              </a:ext>
            </a:extLst>
          </p:cNvPr>
          <p:cNvSpPr txBox="1"/>
          <p:nvPr/>
        </p:nvSpPr>
        <p:spPr>
          <a:xfrm>
            <a:off x="6401517" y="3851156"/>
            <a:ext cx="5017977" cy="369332"/>
          </a:xfrm>
          <a:prstGeom prst="rect">
            <a:avLst/>
          </a:prstGeom>
          <a:noFill/>
        </p:spPr>
        <p:txBody>
          <a:bodyPr wrap="none" rtlCol="0">
            <a:spAutoFit/>
          </a:bodyPr>
          <a:lstStyle/>
          <a:p>
            <a:pPr algn="l"/>
            <a:r>
              <a:rPr lang="en-US" dirty="0"/>
              <a:t>Every reward multiplied by log prob of every edge </a:t>
            </a:r>
          </a:p>
        </p:txBody>
      </p:sp>
      <p:cxnSp>
        <p:nvCxnSpPr>
          <p:cNvPr id="38" name="Straight Arrow Connector 37">
            <a:extLst>
              <a:ext uri="{FF2B5EF4-FFF2-40B4-BE49-F238E27FC236}">
                <a16:creationId xmlns:a16="http://schemas.microsoft.com/office/drawing/2014/main" id="{582D3460-C66A-445C-9EA9-7AB340EE70D6}"/>
              </a:ext>
            </a:extLst>
          </p:cNvPr>
          <p:cNvCxnSpPr>
            <a:cxnSpLocks/>
            <a:stCxn id="40" idx="6"/>
          </p:cNvCxnSpPr>
          <p:nvPr/>
        </p:nvCxnSpPr>
        <p:spPr>
          <a:xfrm flipV="1">
            <a:off x="7806684" y="3084140"/>
            <a:ext cx="650509" cy="15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D5F1616-B922-2519-490C-0770B3978136}"/>
              </a:ext>
            </a:extLst>
          </p:cNvPr>
          <p:cNvSpPr txBox="1"/>
          <p:nvPr/>
        </p:nvSpPr>
        <p:spPr>
          <a:xfrm>
            <a:off x="7184432" y="2763570"/>
            <a:ext cx="474810" cy="584775"/>
          </a:xfrm>
          <a:prstGeom prst="rect">
            <a:avLst/>
          </a:prstGeom>
          <a:noFill/>
        </p:spPr>
        <p:txBody>
          <a:bodyPr wrap="none" rtlCol="0">
            <a:spAutoFit/>
          </a:bodyPr>
          <a:lstStyle/>
          <a:p>
            <a:pPr defTabSz="457200">
              <a:defRPr/>
            </a:pPr>
            <a:r>
              <a:rPr lang="en-US" sz="3200" dirty="0">
                <a:solidFill>
                  <a:srgbClr val="000000"/>
                </a:solidFill>
                <a:latin typeface="Calibri" panose="020F0502020204030204"/>
                <a:sym typeface="Symbol" panose="05050102010706020507" pitchFamily="18" charset="2"/>
              </a:rPr>
              <a:t>:</a:t>
            </a:r>
            <a:endParaRPr lang="en-US" sz="3200" dirty="0">
              <a:solidFill>
                <a:srgbClr val="000000"/>
              </a:solidFill>
              <a:latin typeface="Calibri" panose="020F0502020204030204"/>
            </a:endParaRPr>
          </a:p>
        </p:txBody>
      </p:sp>
      <p:sp>
        <p:nvSpPr>
          <p:cNvPr id="40" name="Oval 39">
            <a:extLst>
              <a:ext uri="{FF2B5EF4-FFF2-40B4-BE49-F238E27FC236}">
                <a16:creationId xmlns:a16="http://schemas.microsoft.com/office/drawing/2014/main" id="{1F0FEA3A-6DF8-575F-DD16-2868E5DC1B1A}"/>
              </a:ext>
            </a:extLst>
          </p:cNvPr>
          <p:cNvSpPr/>
          <p:nvPr/>
        </p:nvSpPr>
        <p:spPr>
          <a:xfrm>
            <a:off x="7643388" y="3002327"/>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41" name="Oval 40">
            <a:extLst>
              <a:ext uri="{FF2B5EF4-FFF2-40B4-BE49-F238E27FC236}">
                <a16:creationId xmlns:a16="http://schemas.microsoft.com/office/drawing/2014/main" id="{FB9982D5-7925-560D-7610-92378829DBEA}"/>
              </a:ext>
            </a:extLst>
          </p:cNvPr>
          <p:cNvSpPr/>
          <p:nvPr/>
        </p:nvSpPr>
        <p:spPr>
          <a:xfrm>
            <a:off x="8441339" y="3008596"/>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42" name="Straight Arrow Connector 41">
            <a:extLst>
              <a:ext uri="{FF2B5EF4-FFF2-40B4-BE49-F238E27FC236}">
                <a16:creationId xmlns:a16="http://schemas.microsoft.com/office/drawing/2014/main" id="{72F6101A-2142-D7D8-995E-D5F4E9A0A765}"/>
              </a:ext>
            </a:extLst>
          </p:cNvPr>
          <p:cNvCxnSpPr>
            <a:cxnSpLocks/>
          </p:cNvCxnSpPr>
          <p:nvPr/>
        </p:nvCxnSpPr>
        <p:spPr>
          <a:xfrm flipV="1">
            <a:off x="8597110" y="3092871"/>
            <a:ext cx="642180" cy="48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D83CFBB-5C90-405C-A552-E80FC4885542}"/>
              </a:ext>
            </a:extLst>
          </p:cNvPr>
          <p:cNvSpPr/>
          <p:nvPr/>
        </p:nvSpPr>
        <p:spPr>
          <a:xfrm>
            <a:off x="9240094" y="3004014"/>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44" name="Straight Arrow Connector 43">
            <a:extLst>
              <a:ext uri="{FF2B5EF4-FFF2-40B4-BE49-F238E27FC236}">
                <a16:creationId xmlns:a16="http://schemas.microsoft.com/office/drawing/2014/main" id="{D6AA00A6-6335-57C7-32FE-96E0B21CD376}"/>
              </a:ext>
            </a:extLst>
          </p:cNvPr>
          <p:cNvCxnSpPr>
            <a:cxnSpLocks/>
            <a:endCxn id="45" idx="2"/>
          </p:cNvCxnSpPr>
          <p:nvPr/>
        </p:nvCxnSpPr>
        <p:spPr>
          <a:xfrm>
            <a:off x="9351823" y="3094963"/>
            <a:ext cx="642984" cy="33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0B41E8D-F8D9-7F66-6C69-09370D78E3BE}"/>
              </a:ext>
            </a:extLst>
          </p:cNvPr>
          <p:cNvSpPr/>
          <p:nvPr/>
        </p:nvSpPr>
        <p:spPr>
          <a:xfrm>
            <a:off x="9994807" y="3001284"/>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46" name="TextBox 45">
            <a:extLst>
              <a:ext uri="{FF2B5EF4-FFF2-40B4-BE49-F238E27FC236}">
                <a16:creationId xmlns:a16="http://schemas.microsoft.com/office/drawing/2014/main" id="{B1FDA355-9D0B-EF14-9F94-B427BCFA5ED6}"/>
              </a:ext>
            </a:extLst>
          </p:cNvPr>
          <p:cNvSpPr txBox="1"/>
          <p:nvPr/>
        </p:nvSpPr>
        <p:spPr>
          <a:xfrm>
            <a:off x="7842126" y="2681817"/>
            <a:ext cx="343364" cy="369332"/>
          </a:xfrm>
          <a:prstGeom prst="rect">
            <a:avLst/>
          </a:prstGeom>
          <a:noFill/>
        </p:spPr>
        <p:txBody>
          <a:bodyPr wrap="none" rtlCol="0">
            <a:spAutoFit/>
          </a:bodyPr>
          <a:lstStyle/>
          <a:p>
            <a:pPr algn="l"/>
            <a:r>
              <a:rPr lang="en-US" i="1" dirty="0"/>
              <a:t>r</a:t>
            </a:r>
            <a:r>
              <a:rPr lang="en-US" i="1" baseline="-25000" dirty="0"/>
              <a:t>0</a:t>
            </a:r>
          </a:p>
        </p:txBody>
      </p:sp>
      <p:sp>
        <p:nvSpPr>
          <p:cNvPr id="47" name="TextBox 46">
            <a:extLst>
              <a:ext uri="{FF2B5EF4-FFF2-40B4-BE49-F238E27FC236}">
                <a16:creationId xmlns:a16="http://schemas.microsoft.com/office/drawing/2014/main" id="{569716D9-13B7-37F1-4291-B9AA88B9A198}"/>
              </a:ext>
            </a:extLst>
          </p:cNvPr>
          <p:cNvSpPr txBox="1"/>
          <p:nvPr/>
        </p:nvSpPr>
        <p:spPr>
          <a:xfrm>
            <a:off x="8677499" y="2659529"/>
            <a:ext cx="343364" cy="369332"/>
          </a:xfrm>
          <a:prstGeom prst="rect">
            <a:avLst/>
          </a:prstGeom>
          <a:noFill/>
        </p:spPr>
        <p:txBody>
          <a:bodyPr wrap="none" rtlCol="0">
            <a:spAutoFit/>
          </a:bodyPr>
          <a:lstStyle/>
          <a:p>
            <a:pPr algn="l"/>
            <a:r>
              <a:rPr lang="en-US" i="1" dirty="0">
                <a:solidFill>
                  <a:srgbClr val="FF0000"/>
                </a:solidFill>
              </a:rPr>
              <a:t>r</a:t>
            </a:r>
            <a:r>
              <a:rPr lang="en-US" i="1" baseline="-25000" dirty="0">
                <a:solidFill>
                  <a:srgbClr val="FF0000"/>
                </a:solidFill>
              </a:rPr>
              <a:t>1</a:t>
            </a:r>
          </a:p>
        </p:txBody>
      </p:sp>
      <p:sp>
        <p:nvSpPr>
          <p:cNvPr id="48" name="TextBox 47">
            <a:extLst>
              <a:ext uri="{FF2B5EF4-FFF2-40B4-BE49-F238E27FC236}">
                <a16:creationId xmlns:a16="http://schemas.microsoft.com/office/drawing/2014/main" id="{B3733D35-F4C6-44A2-A9D0-A143520C9B12}"/>
              </a:ext>
            </a:extLst>
          </p:cNvPr>
          <p:cNvSpPr txBox="1"/>
          <p:nvPr/>
        </p:nvSpPr>
        <p:spPr>
          <a:xfrm>
            <a:off x="9473069" y="2659529"/>
            <a:ext cx="343364" cy="369332"/>
          </a:xfrm>
          <a:prstGeom prst="rect">
            <a:avLst/>
          </a:prstGeom>
          <a:noFill/>
        </p:spPr>
        <p:txBody>
          <a:bodyPr wrap="none" rtlCol="0">
            <a:spAutoFit/>
          </a:bodyPr>
          <a:lstStyle/>
          <a:p>
            <a:pPr algn="l"/>
            <a:r>
              <a:rPr lang="en-US" i="1" dirty="0"/>
              <a:t>r</a:t>
            </a:r>
            <a:r>
              <a:rPr lang="en-US" i="1" baseline="-25000" dirty="0"/>
              <a:t>2</a:t>
            </a:r>
          </a:p>
        </p:txBody>
      </p:sp>
      <p:pic>
        <p:nvPicPr>
          <p:cNvPr id="49" name="Picture 48" descr="\documentclass{article}&#10;\usepackage{amsmath,xcolor}&#10;\pagestyle{empty}&#10;\begin{document}&#10;&#10;$p_0$\\&#10;$\textcolor{red}{\nabla_{\theta}\log p_0}$&#10;&#10;\end{document}" title="IguanaTex Bitmap Display">
            <a:extLst>
              <a:ext uri="{FF2B5EF4-FFF2-40B4-BE49-F238E27FC236}">
                <a16:creationId xmlns:a16="http://schemas.microsoft.com/office/drawing/2014/main" id="{2F17BD5B-163B-FD5C-EC49-00E6766EEAA8}"/>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725037" y="3263541"/>
            <a:ext cx="694993" cy="343012"/>
          </a:xfrm>
          <a:prstGeom prst="rect">
            <a:avLst/>
          </a:prstGeom>
        </p:spPr>
      </p:pic>
      <p:pic>
        <p:nvPicPr>
          <p:cNvPr id="50" name="Picture 49" descr="\documentclass{article}&#10;\usepackage{amsmath,xcolor}&#10;\pagestyle{empty}&#10;\begin{document}&#10;&#10;$p_1$\\&#10;$\textcolor{red}{\nabla_{\theta}\log p_1}$&#10;&#10;\end{document}" title="IguanaTex Bitmap Display">
            <a:extLst>
              <a:ext uri="{FF2B5EF4-FFF2-40B4-BE49-F238E27FC236}">
                <a16:creationId xmlns:a16="http://schemas.microsoft.com/office/drawing/2014/main" id="{CB97E685-20A2-581F-B484-C7FE03D877ED}"/>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70703" y="3262252"/>
            <a:ext cx="689388" cy="343012"/>
          </a:xfrm>
          <a:prstGeom prst="rect">
            <a:avLst/>
          </a:prstGeom>
        </p:spPr>
      </p:pic>
      <p:pic>
        <p:nvPicPr>
          <p:cNvPr id="51" name="Picture 50" descr="\documentclass{article}&#10;\usepackage{amsmath,xcolor}&#10;\pagestyle{empty}&#10;\begin{document}&#10;&#10;$p_2$\\&#10;$\textcolor{red}{\nabla_{\theta}\log p_2}$&#10;&#10;\end{document}" title="IguanaTex Bitmap Display">
            <a:extLst>
              <a:ext uri="{FF2B5EF4-FFF2-40B4-BE49-F238E27FC236}">
                <a16:creationId xmlns:a16="http://schemas.microsoft.com/office/drawing/2014/main" id="{B263C712-ACDA-B1B3-2A37-E8E9D3E04897}"/>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9416370" y="3262252"/>
            <a:ext cx="693872" cy="343012"/>
          </a:xfrm>
          <a:prstGeom prst="rect">
            <a:avLst/>
          </a:prstGeom>
        </p:spPr>
      </p:pic>
      <p:cxnSp>
        <p:nvCxnSpPr>
          <p:cNvPr id="16" name="Straight Arrow Connector 15">
            <a:extLst>
              <a:ext uri="{FF2B5EF4-FFF2-40B4-BE49-F238E27FC236}">
                <a16:creationId xmlns:a16="http://schemas.microsoft.com/office/drawing/2014/main" id="{12C885AD-AB42-89D0-9B59-85C22AA2BB0A}"/>
              </a:ext>
            </a:extLst>
          </p:cNvPr>
          <p:cNvCxnSpPr/>
          <p:nvPr/>
        </p:nvCxnSpPr>
        <p:spPr>
          <a:xfrm>
            <a:off x="7976003" y="2613304"/>
            <a:ext cx="1295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45DFE9C-9FCE-CE62-8165-D7436B07A7A3}"/>
              </a:ext>
            </a:extLst>
          </p:cNvPr>
          <p:cNvSpPr txBox="1"/>
          <p:nvPr/>
        </p:nvSpPr>
        <p:spPr>
          <a:xfrm>
            <a:off x="7690235" y="2391856"/>
            <a:ext cx="914400" cy="369332"/>
          </a:xfrm>
          <a:prstGeom prst="rect">
            <a:avLst/>
          </a:prstGeom>
          <a:noFill/>
        </p:spPr>
        <p:txBody>
          <a:bodyPr wrap="square" rtlCol="0">
            <a:spAutoFit/>
          </a:bodyPr>
          <a:lstStyle/>
          <a:p>
            <a:pPr algn="l"/>
            <a:r>
              <a:rPr lang="en-US" dirty="0"/>
              <a:t>t</a:t>
            </a:r>
          </a:p>
        </p:txBody>
      </p:sp>
    </p:spTree>
    <p:extLst>
      <p:ext uri="{BB962C8B-B14F-4D97-AF65-F5344CB8AC3E}">
        <p14:creationId xmlns:p14="http://schemas.microsoft.com/office/powerpoint/2010/main" val="1503662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9C25782-0B36-390C-378E-E0EF9574C543}"/>
            </a:ext>
          </a:extLst>
        </p:cNvPr>
        <p:cNvGrpSpPr/>
        <p:nvPr/>
      </p:nvGrpSpPr>
      <p:grpSpPr>
        <a:xfrm>
          <a:off x="0" y="0"/>
          <a:ext cx="0" cy="0"/>
          <a:chOff x="0" y="0"/>
          <a:chExt cx="0" cy="0"/>
        </a:xfrm>
      </p:grpSpPr>
      <p:sp>
        <p:nvSpPr>
          <p:cNvPr id="78" name="Title 1">
            <a:extLst>
              <a:ext uri="{FF2B5EF4-FFF2-40B4-BE49-F238E27FC236}">
                <a16:creationId xmlns:a16="http://schemas.microsoft.com/office/drawing/2014/main" id="{20835AB2-3115-E4B2-A3D2-882067B2244E}"/>
              </a:ext>
            </a:extLst>
          </p:cNvPr>
          <p:cNvSpPr>
            <a:spLocks noGrp="1"/>
          </p:cNvSpPr>
          <p:nvPr>
            <p:ph type="title"/>
          </p:nvPr>
        </p:nvSpPr>
        <p:spPr>
          <a:xfrm>
            <a:off x="-61351" y="-155448"/>
            <a:ext cx="11327130" cy="994172"/>
          </a:xfrm>
        </p:spPr>
        <p:txBody>
          <a:bodyPr>
            <a:normAutofit/>
          </a:bodyPr>
          <a:lstStyle/>
          <a:p>
            <a:r>
              <a:rPr lang="en-US" dirty="0"/>
              <a:t> Example</a:t>
            </a:r>
          </a:p>
        </p:txBody>
      </p:sp>
      <p:sp>
        <p:nvSpPr>
          <p:cNvPr id="7" name="Content Placeholder 8">
            <a:extLst>
              <a:ext uri="{FF2B5EF4-FFF2-40B4-BE49-F238E27FC236}">
                <a16:creationId xmlns:a16="http://schemas.microsoft.com/office/drawing/2014/main" id="{487FBE0C-8BAD-ADDF-4AF4-791D4A0F3F28}"/>
              </a:ext>
            </a:extLst>
          </p:cNvPr>
          <p:cNvSpPr>
            <a:spLocks noGrp="1"/>
          </p:cNvSpPr>
          <p:nvPr>
            <p:ph idx="1"/>
          </p:nvPr>
        </p:nvSpPr>
        <p:spPr>
          <a:xfrm>
            <a:off x="538041" y="1092915"/>
            <a:ext cx="8030156" cy="3980873"/>
          </a:xfrm>
        </p:spPr>
        <p:txBody>
          <a:bodyPr>
            <a:normAutofit fontScale="25000" lnSpcReduction="20000"/>
          </a:bodyPr>
          <a:lstStyle/>
          <a:p>
            <a:pPr marL="0" indent="0">
              <a:buNone/>
            </a:pPr>
            <a:r>
              <a:rPr lang="en-US" sz="9600" dirty="0"/>
              <a:t>Bellman:</a:t>
            </a:r>
          </a:p>
          <a:p>
            <a:pPr marL="0" indent="0">
              <a:buNone/>
            </a:pPr>
            <a:r>
              <a:rPr lang="en-US" sz="9600" dirty="0"/>
              <a:t>	</a:t>
            </a:r>
          </a:p>
          <a:p>
            <a:pPr marL="0" indent="0">
              <a:buNone/>
            </a:pPr>
            <a:r>
              <a:rPr lang="en-US" sz="9600" dirty="0"/>
              <a:t>Trajectories:</a:t>
            </a:r>
          </a:p>
          <a:p>
            <a:pPr marL="0" indent="0">
              <a:buNone/>
            </a:pPr>
            <a:endParaRPr lang="en-US" sz="9600" dirty="0"/>
          </a:p>
          <a:p>
            <a:pPr marL="201168" lvl="1" indent="0">
              <a:buClr>
                <a:schemeClr val="tx1"/>
              </a:buClr>
              <a:buNone/>
            </a:pPr>
            <a:r>
              <a:rPr lang="en-US" sz="9600" dirty="0"/>
              <a:t>  </a:t>
            </a:r>
            <a:endParaRPr lang="en-US" sz="9600" u="sng" dirty="0">
              <a:sym typeface="Symbol" panose="05050102010706020507" pitchFamily="18" charset="2"/>
            </a:endParaRPr>
          </a:p>
          <a:p>
            <a:pPr marL="0">
              <a:buNone/>
            </a:pPr>
            <a:endParaRPr lang="en-US" sz="9600" dirty="0"/>
          </a:p>
          <a:p>
            <a:pPr marL="0">
              <a:buNone/>
            </a:pPr>
            <a:endParaRPr lang="en-US" sz="9600" dirty="0"/>
          </a:p>
          <a:p>
            <a:pPr marL="0">
              <a:buNone/>
            </a:pPr>
            <a:endParaRPr lang="en-US" sz="9600" dirty="0"/>
          </a:p>
          <a:p>
            <a:pPr marL="0">
              <a:buNone/>
            </a:pPr>
            <a:endParaRPr lang="en-US" sz="9600" dirty="0"/>
          </a:p>
          <a:p>
            <a:pPr marL="201168" marR="0" lvl="1" indent="0" algn="l" defTabSz="914400" rtl="0" eaLnBrk="1" fontAlgn="auto" latinLnBrk="0" hangingPunct="1">
              <a:lnSpc>
                <a:spcPct val="90000"/>
              </a:lnSpc>
              <a:spcBef>
                <a:spcPts val="200"/>
              </a:spcBef>
              <a:spcAft>
                <a:spcPts val="400"/>
              </a:spcAft>
              <a:buClr>
                <a:schemeClr val="tx1"/>
              </a:buClr>
              <a:buSzTx/>
              <a:buNone/>
              <a:tabLst/>
              <a:defRPr/>
            </a:pPr>
            <a:endParaRPr lang="en-US" sz="11200" dirty="0">
              <a:sym typeface="Symbol" panose="05050102010706020507" pitchFamily="18" charset="2"/>
            </a:endParaRPr>
          </a:p>
          <a:p>
            <a:pPr marL="0">
              <a:buNone/>
            </a:pPr>
            <a:endParaRPr lang="en-US" sz="12800" dirty="0"/>
          </a:p>
          <a:p>
            <a:pPr marL="201168" lvl="1" indent="0">
              <a:buNone/>
            </a:pPr>
            <a:endParaRPr lang="en-US" sz="12600" u="sng" dirty="0"/>
          </a:p>
          <a:p>
            <a:pPr marL="201168" lvl="1" indent="0">
              <a:buNone/>
            </a:pPr>
            <a:endParaRPr lang="en-US" sz="11200" dirty="0"/>
          </a:p>
          <a:p>
            <a:pPr marL="0" indent="0">
              <a:buNone/>
            </a:pPr>
            <a:endParaRPr lang="en-US" sz="9600"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1168" lvl="1" indent="0">
              <a:buNone/>
            </a:pPr>
            <a:r>
              <a:rPr lang="en-US" dirty="0"/>
              <a:t> </a:t>
            </a:r>
          </a:p>
          <a:p>
            <a:pPr lvl="1"/>
            <a:endParaRPr lang="en-US" dirty="0"/>
          </a:p>
          <a:p>
            <a:pPr marL="201168" lvl="1" indent="0">
              <a:buNone/>
            </a:pPr>
            <a:endParaRPr lang="en-US" sz="3450" dirty="0"/>
          </a:p>
          <a:p>
            <a:endParaRPr lang="en-US" sz="3750" i="1" dirty="0"/>
          </a:p>
        </p:txBody>
      </p:sp>
      <p:sp>
        <p:nvSpPr>
          <p:cNvPr id="6" name="Oval 5">
            <a:extLst>
              <a:ext uri="{FF2B5EF4-FFF2-40B4-BE49-F238E27FC236}">
                <a16:creationId xmlns:a16="http://schemas.microsoft.com/office/drawing/2014/main" id="{A9B73475-F9B7-183B-51D6-28E7DE9D1543}"/>
              </a:ext>
            </a:extLst>
          </p:cNvPr>
          <p:cNvSpPr/>
          <p:nvPr/>
        </p:nvSpPr>
        <p:spPr>
          <a:xfrm>
            <a:off x="9180180" y="2562454"/>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8" name="Straight Arrow Connector 7">
            <a:extLst>
              <a:ext uri="{FF2B5EF4-FFF2-40B4-BE49-F238E27FC236}">
                <a16:creationId xmlns:a16="http://schemas.microsoft.com/office/drawing/2014/main" id="{CB2327B7-B104-246E-8677-72670825368A}"/>
              </a:ext>
            </a:extLst>
          </p:cNvPr>
          <p:cNvCxnSpPr>
            <a:cxnSpLocks/>
            <a:stCxn id="9" idx="3"/>
            <a:endCxn id="6" idx="7"/>
          </p:cNvCxnSpPr>
          <p:nvPr/>
        </p:nvCxnSpPr>
        <p:spPr>
          <a:xfrm flipH="1">
            <a:off x="9319562" y="2269056"/>
            <a:ext cx="375096" cy="321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C5BCA3E-299B-3C61-D056-3052D82A0F64}"/>
              </a:ext>
            </a:extLst>
          </p:cNvPr>
          <p:cNvSpPr/>
          <p:nvPr/>
        </p:nvSpPr>
        <p:spPr>
          <a:xfrm>
            <a:off x="9670744" y="2103498"/>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10" name="Straight Arrow Connector 9">
            <a:extLst>
              <a:ext uri="{FF2B5EF4-FFF2-40B4-BE49-F238E27FC236}">
                <a16:creationId xmlns:a16="http://schemas.microsoft.com/office/drawing/2014/main" id="{C7900621-56BC-64AC-44E0-5063C87FBB46}"/>
              </a:ext>
            </a:extLst>
          </p:cNvPr>
          <p:cNvCxnSpPr>
            <a:cxnSpLocks/>
            <a:stCxn id="9" idx="5"/>
            <a:endCxn id="11" idx="3"/>
          </p:cNvCxnSpPr>
          <p:nvPr/>
        </p:nvCxnSpPr>
        <p:spPr>
          <a:xfrm>
            <a:off x="9810126" y="2269056"/>
            <a:ext cx="446028" cy="3191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87EF0B67-E664-237B-0DA0-F14DB2543BEE}"/>
              </a:ext>
            </a:extLst>
          </p:cNvPr>
          <p:cNvSpPr/>
          <p:nvPr/>
        </p:nvSpPr>
        <p:spPr>
          <a:xfrm rot="5624074">
            <a:off x="10239176" y="2553264"/>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3" name="Straight Arrow Connector 2">
            <a:extLst>
              <a:ext uri="{FF2B5EF4-FFF2-40B4-BE49-F238E27FC236}">
                <a16:creationId xmlns:a16="http://schemas.microsoft.com/office/drawing/2014/main" id="{4CBFBC9E-7DEA-B56C-2F9C-D41436BA6AA1}"/>
              </a:ext>
            </a:extLst>
          </p:cNvPr>
          <p:cNvCxnSpPr>
            <a:cxnSpLocks/>
            <a:endCxn id="9" idx="0"/>
          </p:cNvCxnSpPr>
          <p:nvPr/>
        </p:nvCxnSpPr>
        <p:spPr>
          <a:xfrm>
            <a:off x="9732797" y="1530783"/>
            <a:ext cx="19595" cy="5727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AC683A6-63BC-1C52-24DD-B520975980A3}"/>
              </a:ext>
            </a:extLst>
          </p:cNvPr>
          <p:cNvSpPr/>
          <p:nvPr/>
        </p:nvSpPr>
        <p:spPr>
          <a:xfrm rot="5400000">
            <a:off x="9651150" y="1352155"/>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12" name="TextBox 11">
            <a:extLst>
              <a:ext uri="{FF2B5EF4-FFF2-40B4-BE49-F238E27FC236}">
                <a16:creationId xmlns:a16="http://schemas.microsoft.com/office/drawing/2014/main" id="{98052B51-C372-5CDE-E123-ECEFA8408E24}"/>
              </a:ext>
            </a:extLst>
          </p:cNvPr>
          <p:cNvSpPr txBox="1"/>
          <p:nvPr/>
        </p:nvSpPr>
        <p:spPr>
          <a:xfrm>
            <a:off x="9724923" y="1600081"/>
            <a:ext cx="901997" cy="338554"/>
          </a:xfrm>
          <a:prstGeom prst="rect">
            <a:avLst/>
          </a:prstGeom>
          <a:noFill/>
        </p:spPr>
        <p:txBody>
          <a:bodyPr wrap="square" rtlCol="0">
            <a:spAutoFit/>
          </a:bodyPr>
          <a:lstStyle/>
          <a:p>
            <a:pPr algn="l"/>
            <a:r>
              <a:rPr lang="en-US" sz="2400" i="1" baseline="-25000" dirty="0"/>
              <a:t>p0,r0</a:t>
            </a:r>
          </a:p>
        </p:txBody>
      </p:sp>
      <p:sp>
        <p:nvSpPr>
          <p:cNvPr id="27" name="TextBox 26">
            <a:extLst>
              <a:ext uri="{FF2B5EF4-FFF2-40B4-BE49-F238E27FC236}">
                <a16:creationId xmlns:a16="http://schemas.microsoft.com/office/drawing/2014/main" id="{5F52A3DC-5EBC-3677-9178-1D95EE1D1C1E}"/>
              </a:ext>
            </a:extLst>
          </p:cNvPr>
          <p:cNvSpPr txBox="1"/>
          <p:nvPr/>
        </p:nvSpPr>
        <p:spPr>
          <a:xfrm>
            <a:off x="10064018" y="2094681"/>
            <a:ext cx="901997" cy="338554"/>
          </a:xfrm>
          <a:prstGeom prst="rect">
            <a:avLst/>
          </a:prstGeom>
          <a:noFill/>
        </p:spPr>
        <p:txBody>
          <a:bodyPr wrap="square" rtlCol="0">
            <a:spAutoFit/>
          </a:bodyPr>
          <a:lstStyle/>
          <a:p>
            <a:pPr algn="l"/>
            <a:r>
              <a:rPr lang="en-US" sz="2400" i="1" baseline="-25000" dirty="0"/>
              <a:t>p2,r2</a:t>
            </a:r>
          </a:p>
        </p:txBody>
      </p:sp>
      <p:sp>
        <p:nvSpPr>
          <p:cNvPr id="28" name="TextBox 27">
            <a:extLst>
              <a:ext uri="{FF2B5EF4-FFF2-40B4-BE49-F238E27FC236}">
                <a16:creationId xmlns:a16="http://schemas.microsoft.com/office/drawing/2014/main" id="{C326FF83-1C74-819D-EE65-9FE728E53CA9}"/>
              </a:ext>
            </a:extLst>
          </p:cNvPr>
          <p:cNvSpPr txBox="1"/>
          <p:nvPr/>
        </p:nvSpPr>
        <p:spPr>
          <a:xfrm>
            <a:off x="8892477" y="2130624"/>
            <a:ext cx="901997" cy="338554"/>
          </a:xfrm>
          <a:prstGeom prst="rect">
            <a:avLst/>
          </a:prstGeom>
          <a:noFill/>
        </p:spPr>
        <p:txBody>
          <a:bodyPr wrap="square" rtlCol="0">
            <a:spAutoFit/>
          </a:bodyPr>
          <a:lstStyle/>
          <a:p>
            <a:pPr algn="l"/>
            <a:r>
              <a:rPr lang="en-US" sz="2400" i="1" baseline="-25000" dirty="0"/>
              <a:t>p1,r1</a:t>
            </a:r>
          </a:p>
        </p:txBody>
      </p:sp>
      <p:pic>
        <p:nvPicPr>
          <p:cNvPr id="77" name="Picture 76" descr="\documentclass{article}&#10;\usepackage{amsmath}&#10;\pagestyle{empty}&#10;\begin{document}&#10;\begin{align*}&#10;V(S0) &amp;= \boxed{p0{*}(r0 + (p1{*}r1 + p2{*}r2))}\\&#10;&amp;= p0{*}r0 + p0{*}p1{*}r1 + p0{*}p2{*}r2&#10;\end{align*}&#10;\end{document}" title="IguanaTex Bitmap Display">
            <a:extLst>
              <a:ext uri="{FF2B5EF4-FFF2-40B4-BE49-F238E27FC236}">
                <a16:creationId xmlns:a16="http://schemas.microsoft.com/office/drawing/2014/main" id="{B26ACD05-E796-4030-D091-3D0622D9978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372038" y="1054032"/>
            <a:ext cx="4074487" cy="722815"/>
          </a:xfrm>
          <a:prstGeom prst="rect">
            <a:avLst/>
          </a:prstGeom>
        </p:spPr>
      </p:pic>
      <p:pic>
        <p:nvPicPr>
          <p:cNvPr id="82" name="Picture 81" descr="\documentclass{article}&#10;\usepackage{amsmath}&#10;\pagestyle{empty}&#10;\begin{document}&#10;&#10;\begin{align*}&#10;V(S0) &amp;= \boxed{p0{*}p1{*}(r0{+}r1) + p0{*}p2{*}(r0{+}r2)}\\&#10;&amp;= p0{*}p1{*}r0 + p0{*}p1{*}r1 + p0{*}p2{*}r0 + p0{*}p2{*}r2 \\&#10;&amp;= p0{*}r0{*}\underbrace{(p1{+}p2)}_{=1} + p0{*}p1{*}r1 + p0{*}p2{*}r2\\&#10;&amp;= p0{*}r0 + p0{*}p1{*}r1 + p0{*}p2{*}r2\\&#10;\nabla V(S0) &amp;= \boxed{p0{*}p1{*}(\nabla\log p0 {+} \nabla\log p1)(r0{+}r1) + p0{*}p2{*}(\nabla\log p0 {+} \nabla\log p2)(r0{+}r2)}&#10;\end{align*}&#10;\end{document}" title="IguanaTex Bitmap Display">
            <a:extLst>
              <a:ext uri="{FF2B5EF4-FFF2-40B4-BE49-F238E27FC236}">
                <a16:creationId xmlns:a16="http://schemas.microsoft.com/office/drawing/2014/main" id="{6455F239-5805-433C-10CD-160E07292E9D}"/>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174177" y="1948115"/>
            <a:ext cx="8791838" cy="2339789"/>
          </a:xfrm>
          <a:prstGeom prst="rect">
            <a:avLst/>
          </a:prstGeom>
        </p:spPr>
      </p:pic>
      <p:sp>
        <p:nvSpPr>
          <p:cNvPr id="61" name="TextBox 60">
            <a:extLst>
              <a:ext uri="{FF2B5EF4-FFF2-40B4-BE49-F238E27FC236}">
                <a16:creationId xmlns:a16="http://schemas.microsoft.com/office/drawing/2014/main" id="{7D5BAF7E-E594-7976-4D4E-9A43D3483D64}"/>
              </a:ext>
            </a:extLst>
          </p:cNvPr>
          <p:cNvSpPr txBox="1"/>
          <p:nvPr/>
        </p:nvSpPr>
        <p:spPr>
          <a:xfrm>
            <a:off x="9522998" y="1076782"/>
            <a:ext cx="407484" cy="369332"/>
          </a:xfrm>
          <a:prstGeom prst="rect">
            <a:avLst/>
          </a:prstGeom>
          <a:noFill/>
        </p:spPr>
        <p:txBody>
          <a:bodyPr wrap="none" rtlCol="0">
            <a:spAutoFit/>
          </a:bodyPr>
          <a:lstStyle/>
          <a:p>
            <a:r>
              <a:rPr lang="en-US" i="1" dirty="0"/>
              <a:t>S0</a:t>
            </a:r>
          </a:p>
        </p:txBody>
      </p:sp>
      <p:pic>
        <p:nvPicPr>
          <p:cNvPr id="92" name="Picture 91" descr="\documentclass{article}&#10;\usepackage{amsmath}&#10;\pagestyle{empty}&#10;\begin{document}&#10;\noindent&#10;\begin{align*}&#10;\noindent&#10;p1 + p2 &amp;= 1 \\&#10;\nabla p1 + \nabla p2 &amp;= 0&#10;\end{align*}&#10;\end{document}" title="IguanaTex Bitmap Display">
            <a:extLst>
              <a:ext uri="{FF2B5EF4-FFF2-40B4-BE49-F238E27FC236}">
                <a16:creationId xmlns:a16="http://schemas.microsoft.com/office/drawing/2014/main" id="{38E7379A-27C8-2ADB-5672-8032794ED320}"/>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9072816" y="3053415"/>
            <a:ext cx="1251379" cy="443196"/>
          </a:xfrm>
          <a:prstGeom prst="rect">
            <a:avLst/>
          </a:prstGeom>
        </p:spPr>
      </p:pic>
    </p:spTree>
    <p:extLst>
      <p:ext uri="{BB962C8B-B14F-4D97-AF65-F5344CB8AC3E}">
        <p14:creationId xmlns:p14="http://schemas.microsoft.com/office/powerpoint/2010/main" val="1029839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F5A8E94-396C-3331-B99B-6543B8F884F3}"/>
            </a:ext>
          </a:extLst>
        </p:cNvPr>
        <p:cNvGrpSpPr/>
        <p:nvPr/>
      </p:nvGrpSpPr>
      <p:grpSpPr>
        <a:xfrm>
          <a:off x="0" y="0"/>
          <a:ext cx="0" cy="0"/>
          <a:chOff x="0" y="0"/>
          <a:chExt cx="0" cy="0"/>
        </a:xfrm>
      </p:grpSpPr>
      <p:sp>
        <p:nvSpPr>
          <p:cNvPr id="78" name="Title 1">
            <a:extLst>
              <a:ext uri="{FF2B5EF4-FFF2-40B4-BE49-F238E27FC236}">
                <a16:creationId xmlns:a16="http://schemas.microsoft.com/office/drawing/2014/main" id="{0F0526C8-E3E3-5902-E9CA-4E595AC4798D}"/>
              </a:ext>
            </a:extLst>
          </p:cNvPr>
          <p:cNvSpPr>
            <a:spLocks noGrp="1"/>
          </p:cNvSpPr>
          <p:nvPr>
            <p:ph type="title"/>
          </p:nvPr>
        </p:nvSpPr>
        <p:spPr>
          <a:xfrm>
            <a:off x="0" y="-100274"/>
            <a:ext cx="11327130" cy="994172"/>
          </a:xfrm>
        </p:spPr>
        <p:txBody>
          <a:bodyPr>
            <a:normAutofit/>
          </a:bodyPr>
          <a:lstStyle/>
          <a:p>
            <a:r>
              <a:rPr lang="en-US" dirty="0"/>
              <a:t> Gradient of expected return: other formulations</a:t>
            </a:r>
          </a:p>
        </p:txBody>
      </p:sp>
      <p:sp>
        <p:nvSpPr>
          <p:cNvPr id="7" name="Content Placeholder 8">
            <a:extLst>
              <a:ext uri="{FF2B5EF4-FFF2-40B4-BE49-F238E27FC236}">
                <a16:creationId xmlns:a16="http://schemas.microsoft.com/office/drawing/2014/main" id="{7FD729F5-34BA-7736-B59F-A7FF36559C76}"/>
              </a:ext>
            </a:extLst>
          </p:cNvPr>
          <p:cNvSpPr>
            <a:spLocks noGrp="1"/>
          </p:cNvSpPr>
          <p:nvPr>
            <p:ph idx="1"/>
          </p:nvPr>
        </p:nvSpPr>
        <p:spPr>
          <a:xfrm>
            <a:off x="598270" y="1594852"/>
            <a:ext cx="9678705" cy="4657358"/>
          </a:xfrm>
        </p:spPr>
        <p:txBody>
          <a:bodyPr>
            <a:normAutofit/>
          </a:bodyPr>
          <a:lstStyle/>
          <a:p>
            <a:pPr marL="201168" lvl="1" indent="0">
              <a:buNone/>
            </a:pPr>
            <a:endParaRPr lang="en-US" dirty="0"/>
          </a:p>
          <a:p>
            <a:pPr lvl="1"/>
            <a:endParaRPr lang="en-US" dirty="0"/>
          </a:p>
          <a:p>
            <a:pPr lvl="1"/>
            <a:endParaRPr lang="en-US" dirty="0"/>
          </a:p>
          <a:p>
            <a:pPr lvl="1"/>
            <a:endParaRPr lang="en-US" dirty="0"/>
          </a:p>
          <a:p>
            <a:pPr lvl="1"/>
            <a:endParaRPr lang="en-US" dirty="0"/>
          </a:p>
          <a:p>
            <a:pPr marL="201168" lvl="1" indent="0">
              <a:buNone/>
            </a:pPr>
            <a:r>
              <a:rPr lang="en-US" dirty="0"/>
              <a:t> </a:t>
            </a:r>
          </a:p>
          <a:p>
            <a:pPr lvl="1"/>
            <a:endParaRPr lang="en-US" dirty="0"/>
          </a:p>
          <a:p>
            <a:pPr marL="201168" lvl="1" indent="0">
              <a:buNone/>
            </a:pPr>
            <a:endParaRPr lang="en-US" sz="3450" dirty="0"/>
          </a:p>
          <a:p>
            <a:endParaRPr lang="en-US" sz="3750" i="1" dirty="0"/>
          </a:p>
        </p:txBody>
      </p:sp>
      <p:pic>
        <p:nvPicPr>
          <p:cNvPr id="6" name="Picture 5" descr="\documentclass{article}&#10;\usepackage{amsmath,amssymb}&#10;\usepackage{empheq}&#10;\usepackage{mdframed}&#10;\usepackage{xcolor}&#10;\definecolor{lightgreen}{HTML}{90EE90}&#10;\newcommand{\boxedeq}[2]{\begin{empheq}[box={\fboxsep=6pt\fbox}]{align}\label{#1}#2\end{empheq}}&#10;\newcommand{\coloredeq}[2]{\begin{empheq}[box=\colorbox{lightgreen}]{align}\label{#1}#2\end{empheq}}&#10;\pagestyle{empty}&#10;\begin{document}&#10;\flushleft&#10;\begin{align}&#10;\nabla_\theta \mathbb{E}_{\tau \sim \pi_\theta}\Big[R(\tau)\Big] \;&amp;=\; \underbrace{\mathbb{E}_{\tau \sim \pi_\theta} \left[\left(\sum_{t=0}^{T-1}r_t\right) \cdot  \left(\sum_{t=0}^{T-1}\nabla_\theta \log \pi_\theta(a_t|s_t)\right)\right]}_{\rm trajectory\ formulation} \\&#10;\ \nonumber \\&#10;&amp;=\; \underbrace{\mathbb{E}_{\tau \sim \pi_\theta} \left[ \sum_{t=0}^{T-1}\left( r_{t} \sum_{t'=0}^{t}\nabla_\theta \log \pi_\theta(a_t'|s_{t'})\right)\right]}_{\rm rewards\ formulation} \\&#10;\ \nonumber \\&#10;&amp;=\; \underbrace{\mathbb{E}_{\tau \sim \pi_\theta} \left[ \sum_{t=0}^{T-1} \left( \nabla_\theta \log \pi_\theta(a_t|s_t) \left(\sum_{t'=t}^{T-1}r_{t'}\right)\right) \right]}_{\rm rewards-to-go\ formulation}&#10;\end{align}&#10;\end{document}" title="IguanaTex Bitmap Display">
            <a:extLst>
              <a:ext uri="{FF2B5EF4-FFF2-40B4-BE49-F238E27FC236}">
                <a16:creationId xmlns:a16="http://schemas.microsoft.com/office/drawing/2014/main" id="{33D9CC36-212C-F367-FF25-A589D18B1A04}"/>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569391" y="1381429"/>
            <a:ext cx="5842794" cy="3837856"/>
          </a:xfrm>
          <a:prstGeom prst="rect">
            <a:avLst/>
          </a:prstGeom>
          <a:solidFill>
            <a:schemeClr val="bg1">
              <a:alpha val="49000"/>
            </a:schemeClr>
          </a:solidFill>
        </p:spPr>
      </p:pic>
      <p:sp>
        <p:nvSpPr>
          <p:cNvPr id="4" name="TextBox 3">
            <a:extLst>
              <a:ext uri="{FF2B5EF4-FFF2-40B4-BE49-F238E27FC236}">
                <a16:creationId xmlns:a16="http://schemas.microsoft.com/office/drawing/2014/main" id="{2E94815A-6D47-B95E-7333-A12695515299}"/>
              </a:ext>
            </a:extLst>
          </p:cNvPr>
          <p:cNvSpPr txBox="1"/>
          <p:nvPr/>
        </p:nvSpPr>
        <p:spPr>
          <a:xfrm>
            <a:off x="331851" y="6325966"/>
            <a:ext cx="11528298" cy="369332"/>
          </a:xfrm>
          <a:prstGeom prst="rect">
            <a:avLst/>
          </a:prstGeom>
          <a:noFill/>
        </p:spPr>
        <p:txBody>
          <a:bodyPr wrap="square">
            <a:spAutoFit/>
          </a:bodyPr>
          <a:lstStyle/>
          <a:p>
            <a:r>
              <a:rPr lang="en-US" dirty="0">
                <a:hlinkClick r:id="rId13"/>
              </a:rPr>
              <a:t>https://danieltakeshi.github.io/2017/03/28/going-deeper-into-reinforcement-learning-fundamentals-of-policy-gradients/</a:t>
            </a:r>
            <a:endParaRPr lang="en-US" dirty="0"/>
          </a:p>
        </p:txBody>
      </p:sp>
      <p:grpSp>
        <p:nvGrpSpPr>
          <p:cNvPr id="96" name="Group 95">
            <a:extLst>
              <a:ext uri="{FF2B5EF4-FFF2-40B4-BE49-F238E27FC236}">
                <a16:creationId xmlns:a16="http://schemas.microsoft.com/office/drawing/2014/main" id="{0FE3009D-2593-F7AA-9AFE-67498816C075}"/>
              </a:ext>
            </a:extLst>
          </p:cNvPr>
          <p:cNvGrpSpPr/>
          <p:nvPr/>
        </p:nvGrpSpPr>
        <p:grpSpPr>
          <a:xfrm>
            <a:off x="7791494" y="1235062"/>
            <a:ext cx="2973671" cy="947024"/>
            <a:chOff x="7812031" y="1678390"/>
            <a:chExt cx="2973671" cy="947024"/>
          </a:xfrm>
        </p:grpSpPr>
        <p:cxnSp>
          <p:nvCxnSpPr>
            <p:cNvPr id="8" name="Straight Arrow Connector 7">
              <a:extLst>
                <a:ext uri="{FF2B5EF4-FFF2-40B4-BE49-F238E27FC236}">
                  <a16:creationId xmlns:a16="http://schemas.microsoft.com/office/drawing/2014/main" id="{F8AE1A30-4D20-DE5A-D9F2-02FC06CAEDD4}"/>
                </a:ext>
              </a:extLst>
            </p:cNvPr>
            <p:cNvCxnSpPr>
              <a:cxnSpLocks/>
              <a:stCxn id="10" idx="6"/>
            </p:cNvCxnSpPr>
            <p:nvPr/>
          </p:nvCxnSpPr>
          <p:spPr>
            <a:xfrm flipV="1">
              <a:off x="8434283" y="2103001"/>
              <a:ext cx="650509" cy="15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55EC7E-D199-BAC7-B513-FFD7DE1ADDE0}"/>
                </a:ext>
              </a:extLst>
            </p:cNvPr>
            <p:cNvSpPr txBox="1"/>
            <p:nvPr/>
          </p:nvSpPr>
          <p:spPr>
            <a:xfrm>
              <a:off x="7812031" y="1782431"/>
              <a:ext cx="474810" cy="584775"/>
            </a:xfrm>
            <a:prstGeom prst="rect">
              <a:avLst/>
            </a:prstGeom>
            <a:noFill/>
          </p:spPr>
          <p:txBody>
            <a:bodyPr wrap="none" rtlCol="0">
              <a:spAutoFit/>
            </a:bodyPr>
            <a:lstStyle/>
            <a:p>
              <a:pPr defTabSz="457200">
                <a:defRPr/>
              </a:pPr>
              <a:r>
                <a:rPr lang="en-US" sz="3200" dirty="0">
                  <a:solidFill>
                    <a:srgbClr val="000000"/>
                  </a:solidFill>
                  <a:latin typeface="Calibri" panose="020F0502020204030204"/>
                  <a:sym typeface="Symbol" panose="05050102010706020507" pitchFamily="18" charset="2"/>
                </a:rPr>
                <a:t>:</a:t>
              </a:r>
              <a:endParaRPr lang="en-US" sz="3200" dirty="0">
                <a:solidFill>
                  <a:srgbClr val="000000"/>
                </a:solidFill>
                <a:latin typeface="Calibri" panose="020F0502020204030204"/>
              </a:endParaRPr>
            </a:p>
          </p:txBody>
        </p:sp>
        <p:sp>
          <p:nvSpPr>
            <p:cNvPr id="10" name="Oval 9">
              <a:extLst>
                <a:ext uri="{FF2B5EF4-FFF2-40B4-BE49-F238E27FC236}">
                  <a16:creationId xmlns:a16="http://schemas.microsoft.com/office/drawing/2014/main" id="{DDEE5FD3-0E08-038A-EC32-35374F62E452}"/>
                </a:ext>
              </a:extLst>
            </p:cNvPr>
            <p:cNvSpPr/>
            <p:nvPr/>
          </p:nvSpPr>
          <p:spPr>
            <a:xfrm>
              <a:off x="8270987" y="2021188"/>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11" name="Oval 10">
              <a:extLst>
                <a:ext uri="{FF2B5EF4-FFF2-40B4-BE49-F238E27FC236}">
                  <a16:creationId xmlns:a16="http://schemas.microsoft.com/office/drawing/2014/main" id="{9F3FFC9A-AF12-7AFF-D5AE-ADF4D9976F82}"/>
                </a:ext>
              </a:extLst>
            </p:cNvPr>
            <p:cNvSpPr/>
            <p:nvPr/>
          </p:nvSpPr>
          <p:spPr>
            <a:xfrm>
              <a:off x="9068938" y="1999749"/>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12" name="Straight Arrow Connector 11">
              <a:extLst>
                <a:ext uri="{FF2B5EF4-FFF2-40B4-BE49-F238E27FC236}">
                  <a16:creationId xmlns:a16="http://schemas.microsoft.com/office/drawing/2014/main" id="{DD98294F-B99F-8BEC-1CBD-18612DDBB22A}"/>
                </a:ext>
              </a:extLst>
            </p:cNvPr>
            <p:cNvCxnSpPr>
              <a:cxnSpLocks/>
            </p:cNvCxnSpPr>
            <p:nvPr/>
          </p:nvCxnSpPr>
          <p:spPr>
            <a:xfrm flipV="1">
              <a:off x="9224709" y="2093260"/>
              <a:ext cx="642180" cy="48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FF39E63-748F-3F25-5C7C-08C8579614E0}"/>
                </a:ext>
              </a:extLst>
            </p:cNvPr>
            <p:cNvSpPr/>
            <p:nvPr/>
          </p:nvSpPr>
          <p:spPr>
            <a:xfrm>
              <a:off x="9867693" y="1985931"/>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14" name="Straight Arrow Connector 13">
              <a:extLst>
                <a:ext uri="{FF2B5EF4-FFF2-40B4-BE49-F238E27FC236}">
                  <a16:creationId xmlns:a16="http://schemas.microsoft.com/office/drawing/2014/main" id="{4D309193-10ED-2787-B16B-79EEC0D94F3D}"/>
                </a:ext>
              </a:extLst>
            </p:cNvPr>
            <p:cNvCxnSpPr>
              <a:cxnSpLocks/>
            </p:cNvCxnSpPr>
            <p:nvPr/>
          </p:nvCxnSpPr>
          <p:spPr>
            <a:xfrm flipV="1">
              <a:off x="9979422" y="2080183"/>
              <a:ext cx="650509" cy="15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888229-B524-CE32-CA5F-B32DE8D31F93}"/>
                </a:ext>
              </a:extLst>
            </p:cNvPr>
            <p:cNvSpPr/>
            <p:nvPr/>
          </p:nvSpPr>
          <p:spPr>
            <a:xfrm>
              <a:off x="10622406" y="1983201"/>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19" name="TextBox 18">
              <a:extLst>
                <a:ext uri="{FF2B5EF4-FFF2-40B4-BE49-F238E27FC236}">
                  <a16:creationId xmlns:a16="http://schemas.microsoft.com/office/drawing/2014/main" id="{1B68D68B-D66D-5AC8-D9C3-E77F0AC6F883}"/>
                </a:ext>
              </a:extLst>
            </p:cNvPr>
            <p:cNvSpPr txBox="1"/>
            <p:nvPr/>
          </p:nvSpPr>
          <p:spPr>
            <a:xfrm>
              <a:off x="8469725" y="1700678"/>
              <a:ext cx="343364" cy="369332"/>
            </a:xfrm>
            <a:prstGeom prst="rect">
              <a:avLst/>
            </a:prstGeom>
            <a:noFill/>
          </p:spPr>
          <p:txBody>
            <a:bodyPr wrap="none" rtlCol="0">
              <a:spAutoFit/>
            </a:bodyPr>
            <a:lstStyle/>
            <a:p>
              <a:pPr algn="l"/>
              <a:r>
                <a:rPr lang="en-US" i="1" dirty="0"/>
                <a:t>r</a:t>
              </a:r>
              <a:r>
                <a:rPr lang="en-US" i="1" baseline="-25000" dirty="0"/>
                <a:t>0</a:t>
              </a:r>
            </a:p>
          </p:txBody>
        </p:sp>
        <p:sp>
          <p:nvSpPr>
            <p:cNvPr id="20" name="TextBox 19">
              <a:extLst>
                <a:ext uri="{FF2B5EF4-FFF2-40B4-BE49-F238E27FC236}">
                  <a16:creationId xmlns:a16="http://schemas.microsoft.com/office/drawing/2014/main" id="{94EC9BA2-AF8D-F4A2-833C-68AE26147635}"/>
                </a:ext>
              </a:extLst>
            </p:cNvPr>
            <p:cNvSpPr txBox="1"/>
            <p:nvPr/>
          </p:nvSpPr>
          <p:spPr>
            <a:xfrm>
              <a:off x="9305098" y="1678390"/>
              <a:ext cx="343364" cy="369332"/>
            </a:xfrm>
            <a:prstGeom prst="rect">
              <a:avLst/>
            </a:prstGeom>
            <a:noFill/>
          </p:spPr>
          <p:txBody>
            <a:bodyPr wrap="none" rtlCol="0">
              <a:spAutoFit/>
            </a:bodyPr>
            <a:lstStyle/>
            <a:p>
              <a:pPr algn="l"/>
              <a:r>
                <a:rPr lang="en-US" i="1" dirty="0">
                  <a:solidFill>
                    <a:srgbClr val="FF0000"/>
                  </a:solidFill>
                </a:rPr>
                <a:t>r</a:t>
              </a:r>
              <a:r>
                <a:rPr lang="en-US" i="1" baseline="-25000" dirty="0">
                  <a:solidFill>
                    <a:srgbClr val="FF0000"/>
                  </a:solidFill>
                </a:rPr>
                <a:t>1</a:t>
              </a:r>
            </a:p>
          </p:txBody>
        </p:sp>
        <p:sp>
          <p:nvSpPr>
            <p:cNvPr id="21" name="TextBox 20">
              <a:extLst>
                <a:ext uri="{FF2B5EF4-FFF2-40B4-BE49-F238E27FC236}">
                  <a16:creationId xmlns:a16="http://schemas.microsoft.com/office/drawing/2014/main" id="{C4845143-994C-6B2B-4CB7-1225086849EA}"/>
                </a:ext>
              </a:extLst>
            </p:cNvPr>
            <p:cNvSpPr txBox="1"/>
            <p:nvPr/>
          </p:nvSpPr>
          <p:spPr>
            <a:xfrm>
              <a:off x="10100668" y="1678390"/>
              <a:ext cx="343364" cy="369332"/>
            </a:xfrm>
            <a:prstGeom prst="rect">
              <a:avLst/>
            </a:prstGeom>
            <a:noFill/>
          </p:spPr>
          <p:txBody>
            <a:bodyPr wrap="none" rtlCol="0">
              <a:spAutoFit/>
            </a:bodyPr>
            <a:lstStyle/>
            <a:p>
              <a:pPr algn="l"/>
              <a:r>
                <a:rPr lang="en-US" i="1" dirty="0"/>
                <a:t>r</a:t>
              </a:r>
              <a:r>
                <a:rPr lang="en-US" i="1" baseline="-25000" dirty="0"/>
                <a:t>2</a:t>
              </a:r>
            </a:p>
          </p:txBody>
        </p:sp>
        <p:pic>
          <p:nvPicPr>
            <p:cNvPr id="64" name="Picture 63" descr="\documentclass{article}&#10;\usepackage{amsmath,xcolor}&#10;\pagestyle{empty}&#10;\begin{document}&#10;&#10;$p_0$\\&#10;$\textcolor{red}{\nabla_{\theta}\log p_0}$&#10;&#10;\end{document}" title="IguanaTex Bitmap Display">
              <a:extLst>
                <a:ext uri="{FF2B5EF4-FFF2-40B4-BE49-F238E27FC236}">
                  <a16:creationId xmlns:a16="http://schemas.microsoft.com/office/drawing/2014/main" id="{CAC13170-8262-0B80-17E4-9AE0FEF62886}"/>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8352636" y="2282402"/>
              <a:ext cx="694993" cy="343012"/>
            </a:xfrm>
            <a:prstGeom prst="rect">
              <a:avLst/>
            </a:prstGeom>
          </p:spPr>
        </p:pic>
        <p:pic>
          <p:nvPicPr>
            <p:cNvPr id="66" name="Picture 65" descr="\documentclass{article}&#10;\usepackage{amsmath,xcolor}&#10;\pagestyle{empty}&#10;\begin{document}&#10;&#10;$p_1$\\&#10;$\textcolor{red}{\nabla_{\theta}\log p_1}$&#10;&#10;\end{document}" title="IguanaTex Bitmap Display">
              <a:extLst>
                <a:ext uri="{FF2B5EF4-FFF2-40B4-BE49-F238E27FC236}">
                  <a16:creationId xmlns:a16="http://schemas.microsoft.com/office/drawing/2014/main" id="{20DC51D4-2358-4167-76AC-3C63F959448A}"/>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9198302" y="2281113"/>
              <a:ext cx="689388" cy="343012"/>
            </a:xfrm>
            <a:prstGeom prst="rect">
              <a:avLst/>
            </a:prstGeom>
          </p:spPr>
        </p:pic>
        <p:pic>
          <p:nvPicPr>
            <p:cNvPr id="68" name="Picture 67" descr="\documentclass{article}&#10;\usepackage{amsmath,xcolor}&#10;\pagestyle{empty}&#10;\begin{document}&#10;&#10;$p_2$\\&#10;$\textcolor{red}{\nabla_{\theta}\log p_2}$&#10;&#10;\end{document}" title="IguanaTex Bitmap Display">
              <a:extLst>
                <a:ext uri="{FF2B5EF4-FFF2-40B4-BE49-F238E27FC236}">
                  <a16:creationId xmlns:a16="http://schemas.microsoft.com/office/drawing/2014/main" id="{145A6A88-AB17-DE79-C3D7-461BE5832EFF}"/>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10043969" y="2281113"/>
              <a:ext cx="693872" cy="343012"/>
            </a:xfrm>
            <a:prstGeom prst="rect">
              <a:avLst/>
            </a:prstGeom>
          </p:spPr>
        </p:pic>
      </p:grpSp>
      <p:grpSp>
        <p:nvGrpSpPr>
          <p:cNvPr id="97" name="Group 96">
            <a:extLst>
              <a:ext uri="{FF2B5EF4-FFF2-40B4-BE49-F238E27FC236}">
                <a16:creationId xmlns:a16="http://schemas.microsoft.com/office/drawing/2014/main" id="{3ABAF240-1D9B-CF9B-7489-3E6EA3045E08}"/>
              </a:ext>
            </a:extLst>
          </p:cNvPr>
          <p:cNvGrpSpPr/>
          <p:nvPr/>
        </p:nvGrpSpPr>
        <p:grpSpPr>
          <a:xfrm>
            <a:off x="7835162" y="4082248"/>
            <a:ext cx="2973671" cy="947024"/>
            <a:chOff x="7860665" y="4113832"/>
            <a:chExt cx="2973671" cy="947024"/>
          </a:xfrm>
        </p:grpSpPr>
        <p:cxnSp>
          <p:nvCxnSpPr>
            <p:cNvPr id="48" name="Straight Arrow Connector 47">
              <a:extLst>
                <a:ext uri="{FF2B5EF4-FFF2-40B4-BE49-F238E27FC236}">
                  <a16:creationId xmlns:a16="http://schemas.microsoft.com/office/drawing/2014/main" id="{EA445036-9E2C-7C4F-1E6D-AC2EF8C2679E}"/>
                </a:ext>
              </a:extLst>
            </p:cNvPr>
            <p:cNvCxnSpPr>
              <a:cxnSpLocks/>
              <a:stCxn id="50" idx="6"/>
            </p:cNvCxnSpPr>
            <p:nvPr/>
          </p:nvCxnSpPr>
          <p:spPr>
            <a:xfrm flipV="1">
              <a:off x="8482917" y="4538443"/>
              <a:ext cx="650509" cy="15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3C5BC58-4E0F-46D5-8497-14425EE1092D}"/>
                </a:ext>
              </a:extLst>
            </p:cNvPr>
            <p:cNvSpPr txBox="1"/>
            <p:nvPr/>
          </p:nvSpPr>
          <p:spPr>
            <a:xfrm>
              <a:off x="7860665" y="4217873"/>
              <a:ext cx="474810" cy="584775"/>
            </a:xfrm>
            <a:prstGeom prst="rect">
              <a:avLst/>
            </a:prstGeom>
            <a:noFill/>
          </p:spPr>
          <p:txBody>
            <a:bodyPr wrap="none" rtlCol="0">
              <a:spAutoFit/>
            </a:bodyPr>
            <a:lstStyle/>
            <a:p>
              <a:pPr defTabSz="457200">
                <a:defRPr/>
              </a:pPr>
              <a:r>
                <a:rPr lang="en-US" sz="3200" dirty="0">
                  <a:solidFill>
                    <a:srgbClr val="000000"/>
                  </a:solidFill>
                  <a:latin typeface="Calibri" panose="020F0502020204030204"/>
                  <a:sym typeface="Symbol" panose="05050102010706020507" pitchFamily="18" charset="2"/>
                </a:rPr>
                <a:t>:</a:t>
              </a:r>
              <a:endParaRPr lang="en-US" sz="3200" dirty="0">
                <a:solidFill>
                  <a:srgbClr val="000000"/>
                </a:solidFill>
                <a:latin typeface="Calibri" panose="020F0502020204030204"/>
              </a:endParaRPr>
            </a:p>
          </p:txBody>
        </p:sp>
        <p:sp>
          <p:nvSpPr>
            <p:cNvPr id="50" name="Oval 49">
              <a:extLst>
                <a:ext uri="{FF2B5EF4-FFF2-40B4-BE49-F238E27FC236}">
                  <a16:creationId xmlns:a16="http://schemas.microsoft.com/office/drawing/2014/main" id="{F384EBBB-5D94-AA13-0BA1-70A27700AF16}"/>
                </a:ext>
              </a:extLst>
            </p:cNvPr>
            <p:cNvSpPr/>
            <p:nvPr/>
          </p:nvSpPr>
          <p:spPr>
            <a:xfrm>
              <a:off x="8319621" y="4456630"/>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51" name="Oval 50">
              <a:extLst>
                <a:ext uri="{FF2B5EF4-FFF2-40B4-BE49-F238E27FC236}">
                  <a16:creationId xmlns:a16="http://schemas.microsoft.com/office/drawing/2014/main" id="{FCA75104-CFFB-49B8-81F6-30284E620418}"/>
                </a:ext>
              </a:extLst>
            </p:cNvPr>
            <p:cNvSpPr/>
            <p:nvPr/>
          </p:nvSpPr>
          <p:spPr>
            <a:xfrm>
              <a:off x="9117572" y="4435191"/>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52" name="Straight Arrow Connector 51">
              <a:extLst>
                <a:ext uri="{FF2B5EF4-FFF2-40B4-BE49-F238E27FC236}">
                  <a16:creationId xmlns:a16="http://schemas.microsoft.com/office/drawing/2014/main" id="{15970A97-518A-3695-84BD-0B18A9C6FD60}"/>
                </a:ext>
              </a:extLst>
            </p:cNvPr>
            <p:cNvCxnSpPr>
              <a:cxnSpLocks/>
            </p:cNvCxnSpPr>
            <p:nvPr/>
          </p:nvCxnSpPr>
          <p:spPr>
            <a:xfrm flipV="1">
              <a:off x="9273343" y="4528702"/>
              <a:ext cx="642180" cy="48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73E07CB3-1B39-978B-6C9E-993D6A85E13E}"/>
                </a:ext>
              </a:extLst>
            </p:cNvPr>
            <p:cNvSpPr/>
            <p:nvPr/>
          </p:nvSpPr>
          <p:spPr>
            <a:xfrm>
              <a:off x="9916327" y="4421373"/>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54" name="Straight Arrow Connector 53">
              <a:extLst>
                <a:ext uri="{FF2B5EF4-FFF2-40B4-BE49-F238E27FC236}">
                  <a16:creationId xmlns:a16="http://schemas.microsoft.com/office/drawing/2014/main" id="{BDFB39E1-9BA6-1376-4E9D-787FED7348D1}"/>
                </a:ext>
              </a:extLst>
            </p:cNvPr>
            <p:cNvCxnSpPr>
              <a:cxnSpLocks/>
            </p:cNvCxnSpPr>
            <p:nvPr/>
          </p:nvCxnSpPr>
          <p:spPr>
            <a:xfrm flipV="1">
              <a:off x="10028056" y="4515625"/>
              <a:ext cx="650509" cy="15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0925C77-561B-83FE-E325-E99B91F5572F}"/>
                </a:ext>
              </a:extLst>
            </p:cNvPr>
            <p:cNvSpPr/>
            <p:nvPr/>
          </p:nvSpPr>
          <p:spPr>
            <a:xfrm>
              <a:off x="10671040" y="4418643"/>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56" name="TextBox 55">
              <a:extLst>
                <a:ext uri="{FF2B5EF4-FFF2-40B4-BE49-F238E27FC236}">
                  <a16:creationId xmlns:a16="http://schemas.microsoft.com/office/drawing/2014/main" id="{FC58A95E-C690-741D-63A0-265CA264204A}"/>
                </a:ext>
              </a:extLst>
            </p:cNvPr>
            <p:cNvSpPr txBox="1"/>
            <p:nvPr/>
          </p:nvSpPr>
          <p:spPr>
            <a:xfrm>
              <a:off x="8518359" y="4136120"/>
              <a:ext cx="343364" cy="369332"/>
            </a:xfrm>
            <a:prstGeom prst="rect">
              <a:avLst/>
            </a:prstGeom>
            <a:noFill/>
          </p:spPr>
          <p:txBody>
            <a:bodyPr wrap="none" rtlCol="0">
              <a:spAutoFit/>
            </a:bodyPr>
            <a:lstStyle/>
            <a:p>
              <a:pPr algn="l"/>
              <a:r>
                <a:rPr lang="en-US" i="1" dirty="0"/>
                <a:t>r</a:t>
              </a:r>
              <a:r>
                <a:rPr lang="en-US" i="1" baseline="-25000" dirty="0"/>
                <a:t>0</a:t>
              </a:r>
            </a:p>
          </p:txBody>
        </p:sp>
        <p:sp>
          <p:nvSpPr>
            <p:cNvPr id="57" name="TextBox 56">
              <a:extLst>
                <a:ext uri="{FF2B5EF4-FFF2-40B4-BE49-F238E27FC236}">
                  <a16:creationId xmlns:a16="http://schemas.microsoft.com/office/drawing/2014/main" id="{E20267D9-33AD-FBD4-3CC3-7FCBAFF31BC7}"/>
                </a:ext>
              </a:extLst>
            </p:cNvPr>
            <p:cNvSpPr txBox="1"/>
            <p:nvPr/>
          </p:nvSpPr>
          <p:spPr>
            <a:xfrm>
              <a:off x="9353732" y="4113832"/>
              <a:ext cx="343364" cy="369332"/>
            </a:xfrm>
            <a:prstGeom prst="rect">
              <a:avLst/>
            </a:prstGeom>
            <a:noFill/>
          </p:spPr>
          <p:txBody>
            <a:bodyPr wrap="none" rtlCol="0">
              <a:spAutoFit/>
            </a:bodyPr>
            <a:lstStyle/>
            <a:p>
              <a:pPr algn="l"/>
              <a:r>
                <a:rPr lang="en-US" i="1" dirty="0">
                  <a:solidFill>
                    <a:srgbClr val="FF0000"/>
                  </a:solidFill>
                </a:rPr>
                <a:t>r</a:t>
              </a:r>
              <a:r>
                <a:rPr lang="en-US" i="1" baseline="-25000" dirty="0">
                  <a:solidFill>
                    <a:srgbClr val="FF0000"/>
                  </a:solidFill>
                </a:rPr>
                <a:t>1</a:t>
              </a:r>
            </a:p>
          </p:txBody>
        </p:sp>
        <p:sp>
          <p:nvSpPr>
            <p:cNvPr id="58" name="TextBox 57">
              <a:extLst>
                <a:ext uri="{FF2B5EF4-FFF2-40B4-BE49-F238E27FC236}">
                  <a16:creationId xmlns:a16="http://schemas.microsoft.com/office/drawing/2014/main" id="{3EEEF984-1A4E-73A2-C646-A90F7A6D4903}"/>
                </a:ext>
              </a:extLst>
            </p:cNvPr>
            <p:cNvSpPr txBox="1"/>
            <p:nvPr/>
          </p:nvSpPr>
          <p:spPr>
            <a:xfrm>
              <a:off x="10149302" y="4113832"/>
              <a:ext cx="343364" cy="369332"/>
            </a:xfrm>
            <a:prstGeom prst="rect">
              <a:avLst/>
            </a:prstGeom>
            <a:noFill/>
          </p:spPr>
          <p:txBody>
            <a:bodyPr wrap="none" rtlCol="0">
              <a:spAutoFit/>
            </a:bodyPr>
            <a:lstStyle/>
            <a:p>
              <a:pPr algn="l"/>
              <a:r>
                <a:rPr lang="en-US" i="1" dirty="0">
                  <a:solidFill>
                    <a:srgbClr val="FF0000"/>
                  </a:solidFill>
                </a:rPr>
                <a:t>r</a:t>
              </a:r>
              <a:r>
                <a:rPr lang="en-US" i="1" baseline="-25000" dirty="0">
                  <a:solidFill>
                    <a:srgbClr val="FF0000"/>
                  </a:solidFill>
                </a:rPr>
                <a:t>2</a:t>
              </a:r>
            </a:p>
          </p:txBody>
        </p:sp>
        <p:pic>
          <p:nvPicPr>
            <p:cNvPr id="59" name="Picture 58" descr="\documentclass{article}&#10;\usepackage{amsmath}&#10;\pagestyle{empty}&#10;\begin{document}&#10;&#10;$p_0$\\&#10;$\nabla_{\theta}\log p_0$&#10;&#10;\end{document}" title="IguanaTex Bitmap Display">
              <a:extLst>
                <a:ext uri="{FF2B5EF4-FFF2-40B4-BE49-F238E27FC236}">
                  <a16:creationId xmlns:a16="http://schemas.microsoft.com/office/drawing/2014/main" id="{756B2497-4F13-E84D-9C58-5CC3029B00CE}"/>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8401269" y="4717844"/>
              <a:ext cx="694993" cy="343012"/>
            </a:xfrm>
            <a:prstGeom prst="rect">
              <a:avLst/>
            </a:prstGeom>
          </p:spPr>
        </p:pic>
        <p:pic>
          <p:nvPicPr>
            <p:cNvPr id="75" name="Picture 74" descr="\documentclass{article}&#10;\usepackage{amsmath,xcolor}&#10;\pagestyle{empty}&#10;\begin{document}&#10;&#10;$p_1$\\&#10;$\textcolor{red}{\nabla_{\theta}\log p_1}$&#10;&#10;\end{document}" title="IguanaTex Bitmap Display">
              <a:extLst>
                <a:ext uri="{FF2B5EF4-FFF2-40B4-BE49-F238E27FC236}">
                  <a16:creationId xmlns:a16="http://schemas.microsoft.com/office/drawing/2014/main" id="{4A7692B9-E841-4C04-AB2C-C7B3CFECC7E0}"/>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9246936" y="4716555"/>
              <a:ext cx="689388" cy="343012"/>
            </a:xfrm>
            <a:prstGeom prst="rect">
              <a:avLst/>
            </a:prstGeom>
          </p:spPr>
        </p:pic>
        <p:pic>
          <p:nvPicPr>
            <p:cNvPr id="87" name="Picture 86" descr="\documentclass{article}&#10;\usepackage{amsmath,xcolor}&#10;\pagestyle{empty}&#10;\begin{document}&#10;&#10;$p_2$\\&#10;$\nabla_{\theta}\log p_2$&#10;&#10;\end{document}" title="IguanaTex Bitmap Display">
              <a:extLst>
                <a:ext uri="{FF2B5EF4-FFF2-40B4-BE49-F238E27FC236}">
                  <a16:creationId xmlns:a16="http://schemas.microsoft.com/office/drawing/2014/main" id="{A1EBF102-C6C4-F24B-FBD3-8C3B8FAC819F}"/>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10092603" y="4716555"/>
              <a:ext cx="693872" cy="343012"/>
            </a:xfrm>
            <a:prstGeom prst="rect">
              <a:avLst/>
            </a:prstGeom>
          </p:spPr>
        </p:pic>
      </p:grpSp>
      <p:grpSp>
        <p:nvGrpSpPr>
          <p:cNvPr id="131" name="Group 130">
            <a:extLst>
              <a:ext uri="{FF2B5EF4-FFF2-40B4-BE49-F238E27FC236}">
                <a16:creationId xmlns:a16="http://schemas.microsoft.com/office/drawing/2014/main" id="{A1E125A9-D012-9E40-F244-7FE56B28782C}"/>
              </a:ext>
            </a:extLst>
          </p:cNvPr>
          <p:cNvGrpSpPr/>
          <p:nvPr/>
        </p:nvGrpSpPr>
        <p:grpSpPr>
          <a:xfrm>
            <a:off x="7796537" y="2655057"/>
            <a:ext cx="2973671" cy="910172"/>
            <a:chOff x="7839355" y="2932972"/>
            <a:chExt cx="2973671" cy="910172"/>
          </a:xfrm>
        </p:grpSpPr>
        <p:cxnSp>
          <p:nvCxnSpPr>
            <p:cNvPr id="34" name="Straight Arrow Connector 33">
              <a:extLst>
                <a:ext uri="{FF2B5EF4-FFF2-40B4-BE49-F238E27FC236}">
                  <a16:creationId xmlns:a16="http://schemas.microsoft.com/office/drawing/2014/main" id="{96914E0F-7061-ADEB-868F-B6D7B9439EDB}"/>
                </a:ext>
              </a:extLst>
            </p:cNvPr>
            <p:cNvCxnSpPr>
              <a:cxnSpLocks/>
              <a:stCxn id="36" idx="6"/>
            </p:cNvCxnSpPr>
            <p:nvPr/>
          </p:nvCxnSpPr>
          <p:spPr>
            <a:xfrm flipV="1">
              <a:off x="8461607" y="3320731"/>
              <a:ext cx="650509" cy="15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C62A976-7BC5-449A-A24B-E49396533F7D}"/>
                </a:ext>
              </a:extLst>
            </p:cNvPr>
            <p:cNvSpPr txBox="1"/>
            <p:nvPr/>
          </p:nvSpPr>
          <p:spPr>
            <a:xfrm>
              <a:off x="7839355" y="3000161"/>
              <a:ext cx="474810" cy="584775"/>
            </a:xfrm>
            <a:prstGeom prst="rect">
              <a:avLst/>
            </a:prstGeom>
            <a:noFill/>
          </p:spPr>
          <p:txBody>
            <a:bodyPr wrap="none" rtlCol="0">
              <a:spAutoFit/>
            </a:bodyPr>
            <a:lstStyle/>
            <a:p>
              <a:pPr defTabSz="457200">
                <a:defRPr/>
              </a:pPr>
              <a:r>
                <a:rPr lang="en-US" sz="3200" dirty="0">
                  <a:solidFill>
                    <a:srgbClr val="000000"/>
                  </a:solidFill>
                  <a:latin typeface="Calibri" panose="020F0502020204030204"/>
                  <a:sym typeface="Symbol" panose="05050102010706020507" pitchFamily="18" charset="2"/>
                </a:rPr>
                <a:t>:</a:t>
              </a:r>
              <a:endParaRPr lang="en-US" sz="3200" dirty="0">
                <a:solidFill>
                  <a:srgbClr val="000000"/>
                </a:solidFill>
                <a:latin typeface="Calibri" panose="020F0502020204030204"/>
              </a:endParaRPr>
            </a:p>
          </p:txBody>
        </p:sp>
        <p:sp>
          <p:nvSpPr>
            <p:cNvPr id="36" name="Oval 35">
              <a:extLst>
                <a:ext uri="{FF2B5EF4-FFF2-40B4-BE49-F238E27FC236}">
                  <a16:creationId xmlns:a16="http://schemas.microsoft.com/office/drawing/2014/main" id="{E3ED12A6-AA5B-976F-65EA-07415D2A77F3}"/>
                </a:ext>
              </a:extLst>
            </p:cNvPr>
            <p:cNvSpPr/>
            <p:nvPr/>
          </p:nvSpPr>
          <p:spPr>
            <a:xfrm>
              <a:off x="8298311" y="3238918"/>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37" name="Oval 36">
              <a:extLst>
                <a:ext uri="{FF2B5EF4-FFF2-40B4-BE49-F238E27FC236}">
                  <a16:creationId xmlns:a16="http://schemas.microsoft.com/office/drawing/2014/main" id="{FE7E4D29-BE9D-7E92-D9A8-1DD1EE5B3739}"/>
                </a:ext>
              </a:extLst>
            </p:cNvPr>
            <p:cNvSpPr/>
            <p:nvPr/>
          </p:nvSpPr>
          <p:spPr>
            <a:xfrm>
              <a:off x="9096262" y="3217479"/>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38" name="Straight Arrow Connector 37">
              <a:extLst>
                <a:ext uri="{FF2B5EF4-FFF2-40B4-BE49-F238E27FC236}">
                  <a16:creationId xmlns:a16="http://schemas.microsoft.com/office/drawing/2014/main" id="{381B7AF5-8719-31BA-4EF9-C5AC1612AA38}"/>
                </a:ext>
              </a:extLst>
            </p:cNvPr>
            <p:cNvCxnSpPr>
              <a:cxnSpLocks/>
            </p:cNvCxnSpPr>
            <p:nvPr/>
          </p:nvCxnSpPr>
          <p:spPr>
            <a:xfrm flipV="1">
              <a:off x="9252033" y="3310990"/>
              <a:ext cx="642180" cy="48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D52875A-EA70-CC3C-B3C7-03A162495906}"/>
                </a:ext>
              </a:extLst>
            </p:cNvPr>
            <p:cNvSpPr/>
            <p:nvPr/>
          </p:nvSpPr>
          <p:spPr>
            <a:xfrm>
              <a:off x="9895017" y="3203661"/>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40" name="Straight Arrow Connector 39">
              <a:extLst>
                <a:ext uri="{FF2B5EF4-FFF2-40B4-BE49-F238E27FC236}">
                  <a16:creationId xmlns:a16="http://schemas.microsoft.com/office/drawing/2014/main" id="{4561460E-EB7F-1F6B-F9B4-16F0EF6205CB}"/>
                </a:ext>
              </a:extLst>
            </p:cNvPr>
            <p:cNvCxnSpPr>
              <a:cxnSpLocks/>
            </p:cNvCxnSpPr>
            <p:nvPr/>
          </p:nvCxnSpPr>
          <p:spPr>
            <a:xfrm flipV="1">
              <a:off x="10006746" y="3297913"/>
              <a:ext cx="650509" cy="15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47EF087-2A82-887C-41E2-5882EFB628F0}"/>
                </a:ext>
              </a:extLst>
            </p:cNvPr>
            <p:cNvSpPr/>
            <p:nvPr/>
          </p:nvSpPr>
          <p:spPr>
            <a:xfrm>
              <a:off x="10649730" y="3200931"/>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42" name="TextBox 41">
              <a:extLst>
                <a:ext uri="{FF2B5EF4-FFF2-40B4-BE49-F238E27FC236}">
                  <a16:creationId xmlns:a16="http://schemas.microsoft.com/office/drawing/2014/main" id="{BF82E106-EC43-3283-4A4A-26942ED52A22}"/>
                </a:ext>
              </a:extLst>
            </p:cNvPr>
            <p:cNvSpPr txBox="1"/>
            <p:nvPr/>
          </p:nvSpPr>
          <p:spPr>
            <a:xfrm>
              <a:off x="8497924" y="2936983"/>
              <a:ext cx="343364" cy="369332"/>
            </a:xfrm>
            <a:prstGeom prst="rect">
              <a:avLst/>
            </a:prstGeom>
            <a:noFill/>
          </p:spPr>
          <p:txBody>
            <a:bodyPr wrap="none" rtlCol="0">
              <a:spAutoFit/>
            </a:bodyPr>
            <a:lstStyle/>
            <a:p>
              <a:pPr algn="l"/>
              <a:r>
                <a:rPr lang="en-US" i="1" dirty="0"/>
                <a:t>r</a:t>
              </a:r>
              <a:r>
                <a:rPr lang="en-US" i="1" baseline="-25000" dirty="0"/>
                <a:t>0</a:t>
              </a:r>
            </a:p>
          </p:txBody>
        </p:sp>
        <p:sp>
          <p:nvSpPr>
            <p:cNvPr id="44" name="TextBox 43">
              <a:extLst>
                <a:ext uri="{FF2B5EF4-FFF2-40B4-BE49-F238E27FC236}">
                  <a16:creationId xmlns:a16="http://schemas.microsoft.com/office/drawing/2014/main" id="{13948FA3-F8A6-7D00-39B5-73861AECD835}"/>
                </a:ext>
              </a:extLst>
            </p:cNvPr>
            <p:cNvSpPr txBox="1"/>
            <p:nvPr/>
          </p:nvSpPr>
          <p:spPr>
            <a:xfrm>
              <a:off x="10140735" y="2932972"/>
              <a:ext cx="343364" cy="369332"/>
            </a:xfrm>
            <a:prstGeom prst="rect">
              <a:avLst/>
            </a:prstGeom>
            <a:noFill/>
          </p:spPr>
          <p:txBody>
            <a:bodyPr wrap="none" rtlCol="0">
              <a:spAutoFit/>
            </a:bodyPr>
            <a:lstStyle/>
            <a:p>
              <a:pPr algn="l"/>
              <a:r>
                <a:rPr lang="en-US" i="1" dirty="0"/>
                <a:t>r</a:t>
              </a:r>
              <a:r>
                <a:rPr lang="en-US" i="1" baseline="-25000" dirty="0"/>
                <a:t>2</a:t>
              </a:r>
            </a:p>
          </p:txBody>
        </p:sp>
        <p:pic>
          <p:nvPicPr>
            <p:cNvPr id="71" name="Picture 70" descr="\documentclass{article}&#10;\usepackage{amsmath,xcolor}&#10;\pagestyle{empty}&#10;\begin{document}&#10;&#10;$p_0$\\&#10;$\textcolor{red}{\nabla_{\theta}\log p_0}$&#10;&#10;\end{document}" title="IguanaTex Bitmap Display">
              <a:extLst>
                <a:ext uri="{FF2B5EF4-FFF2-40B4-BE49-F238E27FC236}">
                  <a16:creationId xmlns:a16="http://schemas.microsoft.com/office/drawing/2014/main" id="{DE80E656-AE54-78AC-D913-4AC47395EBB5}"/>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8379960" y="3500132"/>
              <a:ext cx="694993" cy="343012"/>
            </a:xfrm>
            <a:prstGeom prst="rect">
              <a:avLst/>
            </a:prstGeom>
          </p:spPr>
        </p:pic>
        <p:pic>
          <p:nvPicPr>
            <p:cNvPr id="73" name="Picture 72" descr="\documentclass{article}&#10;\usepackage{amsmath,xcolor}&#10;\pagestyle{empty}&#10;\begin{document}&#10;&#10;$p_1$\\&#10;$\textcolor{red}{\nabla_{\theta}\log p_1}$&#10;&#10;\end{document}" title="IguanaTex Bitmap Display">
              <a:extLst>
                <a:ext uri="{FF2B5EF4-FFF2-40B4-BE49-F238E27FC236}">
                  <a16:creationId xmlns:a16="http://schemas.microsoft.com/office/drawing/2014/main" id="{644BCCDD-B487-5CB5-91ED-23E4EF68A4BC}"/>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9225626" y="3498843"/>
              <a:ext cx="689388" cy="343012"/>
            </a:xfrm>
            <a:prstGeom prst="rect">
              <a:avLst/>
            </a:prstGeom>
          </p:spPr>
        </p:pic>
        <p:pic>
          <p:nvPicPr>
            <p:cNvPr id="47" name="Picture 46" descr="\documentclass{article}&#10;\usepackage{amsmath}&#10;\pagestyle{empty}&#10;\begin{document}&#10;&#10;$p_2$\\&#10;$\nabla_{\theta}\log p_2$&#10;&#10;\end{document}" title="IguanaTex Bitmap Display">
              <a:extLst>
                <a:ext uri="{FF2B5EF4-FFF2-40B4-BE49-F238E27FC236}">
                  <a16:creationId xmlns:a16="http://schemas.microsoft.com/office/drawing/2014/main" id="{DD6C3B01-9D5B-6C94-0A86-1E986E6D9ADE}"/>
                </a:ext>
              </a:extLst>
            </p:cNvPr>
            <p:cNvPicPr>
              <a:picLocks noChangeAspect="1"/>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10071293" y="3498843"/>
              <a:ext cx="693872" cy="343012"/>
            </a:xfrm>
            <a:prstGeom prst="rect">
              <a:avLst/>
            </a:prstGeom>
          </p:spPr>
        </p:pic>
        <p:sp>
          <p:nvSpPr>
            <p:cNvPr id="69" name="TextBox 68">
              <a:extLst>
                <a:ext uri="{FF2B5EF4-FFF2-40B4-BE49-F238E27FC236}">
                  <a16:creationId xmlns:a16="http://schemas.microsoft.com/office/drawing/2014/main" id="{ED92859D-20CF-BCE6-019A-8480FBB723A0}"/>
                </a:ext>
              </a:extLst>
            </p:cNvPr>
            <p:cNvSpPr txBox="1"/>
            <p:nvPr/>
          </p:nvSpPr>
          <p:spPr>
            <a:xfrm>
              <a:off x="9339396" y="2950700"/>
              <a:ext cx="343364" cy="369332"/>
            </a:xfrm>
            <a:prstGeom prst="rect">
              <a:avLst/>
            </a:prstGeom>
            <a:noFill/>
          </p:spPr>
          <p:txBody>
            <a:bodyPr wrap="none" rtlCol="0">
              <a:spAutoFit/>
            </a:bodyPr>
            <a:lstStyle/>
            <a:p>
              <a:pPr algn="l"/>
              <a:r>
                <a:rPr lang="en-US" i="1" dirty="0">
                  <a:solidFill>
                    <a:srgbClr val="FF0000"/>
                  </a:solidFill>
                </a:rPr>
                <a:t>r</a:t>
              </a:r>
              <a:r>
                <a:rPr lang="en-US" i="1" baseline="-25000" dirty="0">
                  <a:solidFill>
                    <a:srgbClr val="FF0000"/>
                  </a:solidFill>
                </a:rPr>
                <a:t>1</a:t>
              </a:r>
            </a:p>
          </p:txBody>
        </p:sp>
      </p:grpSp>
      <p:sp>
        <p:nvSpPr>
          <p:cNvPr id="76" name="TextBox 75">
            <a:extLst>
              <a:ext uri="{FF2B5EF4-FFF2-40B4-BE49-F238E27FC236}">
                <a16:creationId xmlns:a16="http://schemas.microsoft.com/office/drawing/2014/main" id="{4FE3E4CE-83C9-6627-FB53-6CCFB5692DC8}"/>
              </a:ext>
            </a:extLst>
          </p:cNvPr>
          <p:cNvSpPr txBox="1"/>
          <p:nvPr/>
        </p:nvSpPr>
        <p:spPr>
          <a:xfrm>
            <a:off x="10649730" y="870873"/>
            <a:ext cx="369454" cy="338554"/>
          </a:xfrm>
          <a:prstGeom prst="rect">
            <a:avLst/>
          </a:prstGeom>
          <a:noFill/>
        </p:spPr>
        <p:txBody>
          <a:bodyPr wrap="square" rtlCol="0">
            <a:spAutoFit/>
          </a:bodyPr>
          <a:lstStyle/>
          <a:p>
            <a:r>
              <a:rPr lang="en-US" sz="1600" i="1" dirty="0">
                <a:solidFill>
                  <a:srgbClr val="FF0000"/>
                </a:solidFill>
              </a:rPr>
              <a:t>t</a:t>
            </a:r>
          </a:p>
        </p:txBody>
      </p:sp>
      <p:cxnSp>
        <p:nvCxnSpPr>
          <p:cNvPr id="79" name="Straight Arrow Connector 78">
            <a:extLst>
              <a:ext uri="{FF2B5EF4-FFF2-40B4-BE49-F238E27FC236}">
                <a16:creationId xmlns:a16="http://schemas.microsoft.com/office/drawing/2014/main" id="{CDFE3905-C979-09DE-48BC-B7291B0C19A3}"/>
              </a:ext>
            </a:extLst>
          </p:cNvPr>
          <p:cNvCxnSpPr>
            <a:cxnSpLocks/>
          </p:cNvCxnSpPr>
          <p:nvPr/>
        </p:nvCxnSpPr>
        <p:spPr>
          <a:xfrm flipV="1">
            <a:off x="8220040" y="1088238"/>
            <a:ext cx="2402366" cy="19083"/>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956FB7BA-4437-0C71-CDF1-427F5A2B52B4}"/>
              </a:ext>
            </a:extLst>
          </p:cNvPr>
          <p:cNvSpPr txBox="1"/>
          <p:nvPr/>
        </p:nvSpPr>
        <p:spPr>
          <a:xfrm>
            <a:off x="362594" y="5422004"/>
            <a:ext cx="7667355" cy="707886"/>
          </a:xfrm>
          <a:prstGeom prst="rect">
            <a:avLst/>
          </a:prstGeom>
          <a:noFill/>
        </p:spPr>
        <p:txBody>
          <a:bodyPr wrap="none" rtlCol="0">
            <a:spAutoFit/>
          </a:bodyPr>
          <a:lstStyle/>
          <a:p>
            <a:r>
              <a:rPr lang="en-US" sz="2000" dirty="0"/>
              <a:t>Formulations (2) and (3) are obviously equivalent:</a:t>
            </a:r>
          </a:p>
          <a:p>
            <a:r>
              <a:rPr lang="en-US" sz="2000" dirty="0"/>
              <a:t>each reward is multiplied by log prob’s earlier in trajectory and summed</a:t>
            </a:r>
          </a:p>
        </p:txBody>
      </p:sp>
    </p:spTree>
    <p:extLst>
      <p:ext uri="{BB962C8B-B14F-4D97-AF65-F5344CB8AC3E}">
        <p14:creationId xmlns:p14="http://schemas.microsoft.com/office/powerpoint/2010/main" val="26588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3255D-41FE-1AA7-478D-B3E27183D0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5EE49B-D841-5F5A-E91A-4F18B231E089}"/>
              </a:ext>
            </a:extLst>
          </p:cNvPr>
          <p:cNvSpPr>
            <a:spLocks noGrp="1"/>
          </p:cNvSpPr>
          <p:nvPr>
            <p:ph type="title"/>
          </p:nvPr>
        </p:nvSpPr>
        <p:spPr>
          <a:xfrm>
            <a:off x="36155" y="-26027"/>
            <a:ext cx="10515600" cy="1325563"/>
          </a:xfrm>
        </p:spPr>
        <p:txBody>
          <a:bodyPr>
            <a:normAutofit/>
          </a:bodyPr>
          <a:lstStyle/>
          <a:p>
            <a:r>
              <a:rPr lang="en-US" sz="4800" dirty="0">
                <a:solidFill>
                  <a:schemeClr val="tx1"/>
                </a:solidFill>
                <a:latin typeface="+mj-lt"/>
              </a:rPr>
              <a:t>Standard presentations vs. this one</a:t>
            </a:r>
          </a:p>
        </p:txBody>
      </p:sp>
      <p:sp>
        <p:nvSpPr>
          <p:cNvPr id="4" name="Content Placeholder 3">
            <a:extLst>
              <a:ext uri="{FF2B5EF4-FFF2-40B4-BE49-F238E27FC236}">
                <a16:creationId xmlns:a16="http://schemas.microsoft.com/office/drawing/2014/main" id="{48F46062-8ABE-18DD-D853-2B8ACE1522D7}"/>
              </a:ext>
            </a:extLst>
          </p:cNvPr>
          <p:cNvSpPr>
            <a:spLocks noGrp="1"/>
          </p:cNvSpPr>
          <p:nvPr>
            <p:ph idx="1"/>
          </p:nvPr>
        </p:nvSpPr>
        <p:spPr>
          <a:xfrm>
            <a:off x="359988" y="1448019"/>
            <a:ext cx="5228011" cy="4294907"/>
          </a:xfrm>
        </p:spPr>
        <p:txBody>
          <a:bodyPr>
            <a:normAutofit fontScale="92500" lnSpcReduction="20000"/>
          </a:bodyPr>
          <a:lstStyle/>
          <a:p>
            <a:pPr>
              <a:buSzPct val="125000"/>
            </a:pPr>
            <a:r>
              <a:rPr lang="en-US" sz="1800" dirty="0">
                <a:sym typeface="Symbol" panose="05050102010706020507" pitchFamily="18" charset="2"/>
              </a:rPr>
              <a:t> </a:t>
            </a:r>
            <a:r>
              <a:rPr lang="en-US" sz="1900" dirty="0">
                <a:latin typeface="Montserrat Medium" pitchFamily="2" charset="77"/>
                <a:sym typeface="Symbol" panose="05050102010706020507" pitchFamily="18" charset="2"/>
              </a:rPr>
              <a:t>Difficult concepts</a:t>
            </a:r>
          </a:p>
          <a:p>
            <a:pPr marL="548640" lvl="1">
              <a:lnSpc>
                <a:spcPct val="115000"/>
              </a:lnSpc>
              <a:spcBef>
                <a:spcPts val="800"/>
              </a:spcBef>
              <a:buSzPct val="100000"/>
              <a:buFont typeface="System Font Regular"/>
              <a:buChar char="–"/>
            </a:pPr>
            <a:r>
              <a:rPr lang="en-US" sz="1700" dirty="0">
                <a:latin typeface="Montserrat" pitchFamily="2" charset="77"/>
                <a:sym typeface="Symbol" panose="05050102010706020507" pitchFamily="18" charset="2"/>
              </a:rPr>
              <a:t>Gradient of expectation of reward at start state</a:t>
            </a:r>
          </a:p>
          <a:p>
            <a:pPr marL="548640" lvl="1">
              <a:lnSpc>
                <a:spcPct val="115000"/>
              </a:lnSpc>
              <a:spcBef>
                <a:spcPts val="800"/>
              </a:spcBef>
              <a:buSzPct val="100000"/>
              <a:buFont typeface="System Font Regular"/>
              <a:buChar char="–"/>
            </a:pPr>
            <a:r>
              <a:rPr lang="en-US" sz="1700" dirty="0">
                <a:latin typeface="Montserrat" pitchFamily="2" charset="77"/>
                <a:sym typeface="Symbol" panose="05050102010706020507" pitchFamily="18" charset="2"/>
              </a:rPr>
              <a:t>Variance of gradient of expectation of reward of the start state</a:t>
            </a:r>
          </a:p>
          <a:p>
            <a:pPr lvl="1">
              <a:buSzPct val="125000"/>
            </a:pPr>
            <a:endParaRPr lang="en-US" sz="1600" dirty="0">
              <a:sym typeface="Symbol" panose="05050102010706020507" pitchFamily="18" charset="2"/>
            </a:endParaRPr>
          </a:p>
          <a:p>
            <a:pPr>
              <a:buSzPct val="125000"/>
            </a:pPr>
            <a:r>
              <a:rPr lang="en-US" sz="1900" dirty="0">
                <a:latin typeface="Montserrat Medium" pitchFamily="2" charset="77"/>
                <a:sym typeface="Symbol" panose="05050102010706020507" pitchFamily="18" charset="2"/>
              </a:rPr>
              <a:t>Continuous state MDP</a:t>
            </a:r>
            <a:r>
              <a:rPr lang="en-US" sz="1800" dirty="0">
                <a:sym typeface="Symbol" panose="05050102010706020507" pitchFamily="18" charset="2"/>
              </a:rPr>
              <a:t>: </a:t>
            </a:r>
            <a:r>
              <a:rPr lang="en-US" sz="1900" dirty="0">
                <a:latin typeface="Montserrat Medium" pitchFamily="2" charset="77"/>
                <a:sym typeface="Symbol" panose="05050102010706020507" pitchFamily="18" charset="2"/>
              </a:rPr>
              <a:t>expectations are integrals</a:t>
            </a:r>
          </a:p>
          <a:p>
            <a:pPr>
              <a:buSzPct val="125000"/>
            </a:pPr>
            <a:endParaRPr lang="en-US" sz="1800" dirty="0">
              <a:sym typeface="Symbol" panose="05050102010706020507" pitchFamily="18" charset="2"/>
            </a:endParaRPr>
          </a:p>
          <a:p>
            <a:pPr>
              <a:buSzPct val="125000"/>
            </a:pPr>
            <a:r>
              <a:rPr lang="en-US" sz="1800" dirty="0">
                <a:latin typeface="Montserrat Medium" pitchFamily="2" charset="77"/>
                <a:sym typeface="Symbol" panose="05050102010706020507" pitchFamily="18" charset="2"/>
              </a:rPr>
              <a:t>No abstraction or visualization</a:t>
            </a:r>
          </a:p>
          <a:p>
            <a:pPr>
              <a:buSzPct val="125000"/>
            </a:pPr>
            <a:endParaRPr lang="en-US" sz="1800" dirty="0">
              <a:latin typeface="Montserrat Medium" pitchFamily="2" charset="77"/>
              <a:sym typeface="Symbol" panose="05050102010706020507" pitchFamily="18" charset="2"/>
            </a:endParaRPr>
          </a:p>
          <a:p>
            <a:pPr>
              <a:buSzPct val="125000"/>
            </a:pPr>
            <a:r>
              <a:rPr lang="en-US" sz="1800" dirty="0">
                <a:latin typeface="Montserrat Medium" pitchFamily="2" charset="77"/>
                <a:sym typeface="Symbol" panose="05050102010706020507" pitchFamily="18" charset="2"/>
              </a:rPr>
              <a:t>No obvious connection to deterministic control MDPs, Bellman iteration etc.</a:t>
            </a:r>
          </a:p>
          <a:p>
            <a:pPr>
              <a:buSzPct val="125000"/>
            </a:pPr>
            <a:endParaRPr lang="en-US" sz="1800" dirty="0">
              <a:latin typeface="Montserrat Medium" pitchFamily="2" charset="77"/>
              <a:sym typeface="Symbol" panose="05050102010706020507" pitchFamily="18" charset="2"/>
            </a:endParaRPr>
          </a:p>
          <a:p>
            <a:pPr>
              <a:buSzPct val="125000"/>
            </a:pPr>
            <a:r>
              <a:rPr lang="en-US" sz="1800" dirty="0">
                <a:latin typeface="Montserrat Medium" pitchFamily="2" charset="77"/>
                <a:sym typeface="Symbol" panose="05050102010706020507" pitchFamily="18" charset="2"/>
              </a:rPr>
              <a:t>Many poor explanations on the web</a:t>
            </a:r>
          </a:p>
          <a:p>
            <a:pPr marL="0" indent="0">
              <a:buNone/>
            </a:pPr>
            <a:endParaRPr lang="en-US" sz="1800" dirty="0">
              <a:sym typeface="Symbol" panose="05050102010706020507" pitchFamily="18" charset="2"/>
            </a:endParaRPr>
          </a:p>
          <a:p>
            <a:pPr marL="320040" lvl="1" indent="0">
              <a:buNone/>
            </a:pPr>
            <a:endParaRPr lang="en-US" sz="1600"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endParaRPr lang="en-US" dirty="0"/>
          </a:p>
        </p:txBody>
      </p:sp>
      <p:sp>
        <p:nvSpPr>
          <p:cNvPr id="5" name="Slide Number Placeholder 4">
            <a:extLst>
              <a:ext uri="{FF2B5EF4-FFF2-40B4-BE49-F238E27FC236}">
                <a16:creationId xmlns:a16="http://schemas.microsoft.com/office/drawing/2014/main" id="{53206E54-D8C1-D3A7-13E1-0FCDB2923DD5}"/>
              </a:ext>
            </a:extLst>
          </p:cNvPr>
          <p:cNvSpPr>
            <a:spLocks noGrp="1"/>
          </p:cNvSpPr>
          <p:nvPr>
            <p:ph type="sldNum" sz="quarter" idx="12"/>
          </p:nvPr>
        </p:nvSpPr>
        <p:spPr>
          <a:xfrm>
            <a:off x="8374271" y="6666447"/>
            <a:ext cx="2057400" cy="350838"/>
          </a:xfrm>
        </p:spPr>
        <p:txBody>
          <a:bodyPr/>
          <a:lstStyle/>
          <a:p>
            <a:pPr defTabSz="457200">
              <a:defRPr/>
            </a:pPr>
            <a:r>
              <a:rPr lang="en-US">
                <a:solidFill>
                  <a:srgbClr val="5F5F5F"/>
                </a:solidFill>
              </a:rPr>
              <a:t>0</a:t>
            </a:r>
            <a:fld id="{EF22529A-D98A-3644-905A-8E0938C418C9}" type="slidenum">
              <a:rPr lang="en-US">
                <a:solidFill>
                  <a:srgbClr val="5F5F5F"/>
                </a:solidFill>
              </a:rPr>
              <a:pPr defTabSz="457200">
                <a:defRPr/>
              </a:pPr>
              <a:t>2</a:t>
            </a:fld>
            <a:endParaRPr lang="en-US" dirty="0">
              <a:solidFill>
                <a:srgbClr val="5F5F5F"/>
              </a:solidFill>
            </a:endParaRPr>
          </a:p>
        </p:txBody>
      </p:sp>
      <p:pic>
        <p:nvPicPr>
          <p:cNvPr id="2" name="Picture 1">
            <a:extLst>
              <a:ext uri="{FF2B5EF4-FFF2-40B4-BE49-F238E27FC236}">
                <a16:creationId xmlns:a16="http://schemas.microsoft.com/office/drawing/2014/main" id="{E971FEA8-0244-B4B9-085B-6875FC60AFDA}"/>
              </a:ext>
            </a:extLst>
          </p:cNvPr>
          <p:cNvPicPr>
            <a:picLocks noChangeAspect="1"/>
          </p:cNvPicPr>
          <p:nvPr/>
        </p:nvPicPr>
        <p:blipFill>
          <a:blip r:embed="rId2"/>
          <a:stretch>
            <a:fillRect/>
          </a:stretch>
        </p:blipFill>
        <p:spPr>
          <a:xfrm>
            <a:off x="6188362" y="912437"/>
            <a:ext cx="4604911" cy="5625396"/>
          </a:xfrm>
          <a:prstGeom prst="rect">
            <a:avLst/>
          </a:prstGeom>
        </p:spPr>
      </p:pic>
      <p:sp>
        <p:nvSpPr>
          <p:cNvPr id="6" name="TextBox 5">
            <a:extLst>
              <a:ext uri="{FF2B5EF4-FFF2-40B4-BE49-F238E27FC236}">
                <a16:creationId xmlns:a16="http://schemas.microsoft.com/office/drawing/2014/main" id="{7107D124-5262-42E4-3086-EEB298381AB9}"/>
              </a:ext>
            </a:extLst>
          </p:cNvPr>
          <p:cNvSpPr txBox="1"/>
          <p:nvPr/>
        </p:nvSpPr>
        <p:spPr>
          <a:xfrm>
            <a:off x="4996871" y="6039887"/>
            <a:ext cx="6504858" cy="369332"/>
          </a:xfrm>
          <a:prstGeom prst="rect">
            <a:avLst/>
          </a:prstGeom>
          <a:noFill/>
        </p:spPr>
        <p:txBody>
          <a:bodyPr wrap="none" rtlCol="0">
            <a:spAutoFit/>
          </a:bodyPr>
          <a:lstStyle/>
          <a:p>
            <a:r>
              <a:rPr lang="en-US" dirty="0"/>
              <a:t>“The definitive guide to policy gradients in Deep RL” Lehmann 2024</a:t>
            </a:r>
          </a:p>
        </p:txBody>
      </p:sp>
      <p:sp>
        <p:nvSpPr>
          <p:cNvPr id="26" name="Content Placeholder 3">
            <a:extLst>
              <a:ext uri="{FF2B5EF4-FFF2-40B4-BE49-F238E27FC236}">
                <a16:creationId xmlns:a16="http://schemas.microsoft.com/office/drawing/2014/main" id="{9DBC59EF-760C-FB5B-0189-CFB4717A4AF6}"/>
              </a:ext>
            </a:extLst>
          </p:cNvPr>
          <p:cNvSpPr txBox="1">
            <a:spLocks/>
          </p:cNvSpPr>
          <p:nvPr/>
        </p:nvSpPr>
        <p:spPr>
          <a:xfrm>
            <a:off x="5965592" y="1429836"/>
            <a:ext cx="5228011" cy="4979383"/>
          </a:xfrm>
          <a:prstGeom prst="rect">
            <a:avLst/>
          </a:prstGeom>
        </p:spPr>
        <p:txBody>
          <a:bodyPr vert="horz" lIns="91440" tIns="45720" rIns="91440" bIns="45720" rtlCol="0">
            <a:normAutofit/>
          </a:bodyPr>
          <a:lstStyle>
            <a:lvl1pPr marL="310896" indent="-310896" algn="l" defTabSz="914400" rtl="0" eaLnBrk="1" latinLnBrk="0" hangingPunct="1">
              <a:lnSpc>
                <a:spcPct val="95000"/>
              </a:lnSpc>
              <a:spcBef>
                <a:spcPts val="2400"/>
              </a:spcBef>
              <a:buSzPct val="100000"/>
              <a:buFont typeface="System Font Regular"/>
              <a:buChar char="●"/>
              <a:defRPr sz="1600" b="0" i="0" kern="1200">
                <a:solidFill>
                  <a:schemeClr val="tx1"/>
                </a:solidFill>
                <a:latin typeface="Montserrat Medium" pitchFamily="2" charset="77"/>
                <a:ea typeface="+mn-ea"/>
                <a:cs typeface="+mn-cs"/>
              </a:defRPr>
            </a:lvl1pPr>
            <a:lvl2pPr marL="548640" indent="-228600" algn="l" defTabSz="914400" rtl="0" eaLnBrk="1" latinLnBrk="0" hangingPunct="1">
              <a:lnSpc>
                <a:spcPct val="105000"/>
              </a:lnSpc>
              <a:spcBef>
                <a:spcPts val="800"/>
              </a:spcBef>
              <a:buSzPct val="100000"/>
              <a:buFont typeface="System Font Regular"/>
              <a:buChar char="–"/>
              <a:defRPr sz="1400" b="0" i="0" kern="1200">
                <a:solidFill>
                  <a:schemeClr val="tx1"/>
                </a:solidFill>
                <a:latin typeface="Montserrat" pitchFamily="2" charset="77"/>
                <a:ea typeface="+mn-ea"/>
                <a:cs typeface="+mn-cs"/>
              </a:defRPr>
            </a:lvl2pPr>
            <a:lvl3pPr marL="777240" indent="-228600" algn="l" defTabSz="914400" rtl="0" eaLnBrk="1" latinLnBrk="0" hangingPunct="1">
              <a:lnSpc>
                <a:spcPct val="105000"/>
              </a:lnSpc>
              <a:spcBef>
                <a:spcPts val="600"/>
              </a:spcBef>
              <a:buSzPct val="90000"/>
              <a:buFont typeface="System Font Regular"/>
              <a:buChar char="&gt;"/>
              <a:defRPr sz="1400" b="0" i="0" kern="1200">
                <a:solidFill>
                  <a:schemeClr val="tx1"/>
                </a:solidFill>
                <a:latin typeface="Montserrat" pitchFamily="2" charset="77"/>
                <a:ea typeface="+mn-ea"/>
                <a:cs typeface="+mn-cs"/>
              </a:defRPr>
            </a:lvl3pPr>
            <a:lvl4pPr marL="1600200" indent="-228600" algn="l" defTabSz="914400" rtl="0" eaLnBrk="1" latinLnBrk="0" hangingPunct="1">
              <a:lnSpc>
                <a:spcPts val="2400"/>
              </a:lnSpc>
              <a:spcBef>
                <a:spcPts val="400"/>
              </a:spcBef>
              <a:buSzPct val="100000"/>
              <a:buFont typeface="System Font Regular"/>
              <a:buChar char="●"/>
              <a:defRPr sz="1600" b="0" i="0" kern="1200">
                <a:solidFill>
                  <a:schemeClr val="tx1"/>
                </a:solidFill>
                <a:latin typeface="Montserrat" pitchFamily="2" charset="77"/>
                <a:ea typeface="+mn-ea"/>
                <a:cs typeface="+mn-cs"/>
              </a:defRPr>
            </a:lvl4pPr>
            <a:lvl5pPr marL="2057400" indent="-228600" algn="l" defTabSz="914400" rtl="0" eaLnBrk="1" latinLnBrk="0" hangingPunct="1">
              <a:lnSpc>
                <a:spcPts val="2400"/>
              </a:lnSpc>
              <a:spcBef>
                <a:spcPts val="400"/>
              </a:spcBef>
              <a:buSzPct val="100000"/>
              <a:buFont typeface="System Font Regular"/>
              <a:buChar char="●"/>
              <a:defRPr sz="16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ym typeface="Symbol" panose="05050102010706020507" pitchFamily="18" charset="2"/>
              </a:rPr>
              <a:t> Difficult concepts: use abstraction</a:t>
            </a:r>
          </a:p>
          <a:p>
            <a:pPr lvl="1"/>
            <a:r>
              <a:rPr lang="en-US" sz="1600" dirty="0">
                <a:sym typeface="Symbol" panose="05050102010706020507" pitchFamily="18" charset="2"/>
              </a:rPr>
              <a:t>Gradient of expectation of reward at start state</a:t>
            </a:r>
          </a:p>
          <a:p>
            <a:pPr lvl="1"/>
            <a:r>
              <a:rPr lang="en-US" sz="1600" dirty="0">
                <a:sym typeface="Symbol" panose="05050102010706020507" pitchFamily="18" charset="2"/>
              </a:rPr>
              <a:t>Variance of gradient of expectation of reward of the start state</a:t>
            </a:r>
            <a:endParaRPr lang="en-US" sz="1800" dirty="0">
              <a:sym typeface="Symbol" panose="05050102010706020507" pitchFamily="18" charset="2"/>
            </a:endParaRPr>
          </a:p>
          <a:p>
            <a:r>
              <a:rPr lang="en-US" sz="1800" dirty="0">
                <a:sym typeface="Symbol" panose="05050102010706020507" pitchFamily="18" charset="2"/>
              </a:rPr>
              <a:t>Finite-state MDP: expectations are sums</a:t>
            </a:r>
          </a:p>
          <a:p>
            <a:r>
              <a:rPr lang="en-US" sz="1800" dirty="0">
                <a:sym typeface="Symbol" panose="05050102010706020507" pitchFamily="18" charset="2"/>
              </a:rPr>
              <a:t>Visualization of probabilistic policies</a:t>
            </a:r>
          </a:p>
          <a:p>
            <a:r>
              <a:rPr lang="en-US" sz="1800" dirty="0">
                <a:sym typeface="Symbol" panose="05050102010706020507" pitchFamily="18" charset="2"/>
              </a:rPr>
              <a:t>Start with Bellman iteration</a:t>
            </a:r>
            <a:br>
              <a:rPr lang="en-US" sz="1800" dirty="0">
                <a:sym typeface="Symbol" panose="05050102010706020507" pitchFamily="18" charset="2"/>
              </a:rPr>
            </a:br>
            <a:endParaRPr lang="en-US" sz="1800" dirty="0">
              <a:sym typeface="Symbol" panose="05050102010706020507" pitchFamily="18" charset="2"/>
            </a:endParaRPr>
          </a:p>
          <a:p>
            <a:r>
              <a:rPr lang="en-US" sz="1800" dirty="0">
                <a:sym typeface="Symbol" panose="05050102010706020507" pitchFamily="18" charset="2"/>
              </a:rPr>
              <a:t>Simple explanation</a:t>
            </a:r>
          </a:p>
          <a:p>
            <a:endParaRPr lang="en-US" sz="1800" dirty="0">
              <a:sym typeface="Symbol" panose="05050102010706020507" pitchFamily="18" charset="2"/>
            </a:endParaRPr>
          </a:p>
          <a:p>
            <a:endParaRPr lang="en-US" sz="1800" dirty="0">
              <a:sym typeface="Symbol" panose="05050102010706020507" pitchFamily="18" charset="2"/>
            </a:endParaRPr>
          </a:p>
          <a:p>
            <a:pPr marL="0" indent="0">
              <a:buFont typeface="System Font Regular"/>
              <a:buNone/>
            </a:pPr>
            <a:endParaRPr lang="en-US" sz="1800" dirty="0">
              <a:sym typeface="Symbol" panose="05050102010706020507" pitchFamily="18" charset="2"/>
            </a:endParaRPr>
          </a:p>
          <a:p>
            <a:pPr marL="320040" lvl="1" indent="0">
              <a:buFont typeface="System Font Regular"/>
              <a:buNone/>
            </a:pPr>
            <a:endParaRPr lang="en-US" sz="1600"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endParaRPr lang="en-US" dirty="0"/>
          </a:p>
        </p:txBody>
      </p:sp>
    </p:spTree>
    <p:extLst>
      <p:ext uri="{BB962C8B-B14F-4D97-AF65-F5344CB8AC3E}">
        <p14:creationId xmlns:p14="http://schemas.microsoft.com/office/powerpoint/2010/main" val="69245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02CD33D-4C91-FBED-5908-12D6C4560DAE}"/>
            </a:ext>
          </a:extLst>
        </p:cNvPr>
        <p:cNvGrpSpPr/>
        <p:nvPr/>
      </p:nvGrpSpPr>
      <p:grpSpPr>
        <a:xfrm>
          <a:off x="0" y="0"/>
          <a:ext cx="0" cy="0"/>
          <a:chOff x="0" y="0"/>
          <a:chExt cx="0" cy="0"/>
        </a:xfrm>
      </p:grpSpPr>
      <p:sp>
        <p:nvSpPr>
          <p:cNvPr id="78" name="Title 1">
            <a:extLst>
              <a:ext uri="{FF2B5EF4-FFF2-40B4-BE49-F238E27FC236}">
                <a16:creationId xmlns:a16="http://schemas.microsoft.com/office/drawing/2014/main" id="{5E12FEE1-7855-D315-7317-E2948D6B5686}"/>
              </a:ext>
            </a:extLst>
          </p:cNvPr>
          <p:cNvSpPr>
            <a:spLocks noGrp="1"/>
          </p:cNvSpPr>
          <p:nvPr>
            <p:ph type="title"/>
          </p:nvPr>
        </p:nvSpPr>
        <p:spPr>
          <a:xfrm>
            <a:off x="-61351" y="-155448"/>
            <a:ext cx="11327130" cy="994172"/>
          </a:xfrm>
        </p:spPr>
        <p:txBody>
          <a:bodyPr>
            <a:normAutofit/>
          </a:bodyPr>
          <a:lstStyle/>
          <a:p>
            <a:r>
              <a:rPr lang="en-US" dirty="0"/>
              <a:t> Example</a:t>
            </a:r>
          </a:p>
        </p:txBody>
      </p:sp>
      <p:sp>
        <p:nvSpPr>
          <p:cNvPr id="7" name="Content Placeholder 8">
            <a:extLst>
              <a:ext uri="{FF2B5EF4-FFF2-40B4-BE49-F238E27FC236}">
                <a16:creationId xmlns:a16="http://schemas.microsoft.com/office/drawing/2014/main" id="{4507E7CD-0435-2949-E870-D7383F0B27A8}"/>
              </a:ext>
            </a:extLst>
          </p:cNvPr>
          <p:cNvSpPr>
            <a:spLocks noGrp="1"/>
          </p:cNvSpPr>
          <p:nvPr>
            <p:ph idx="1"/>
          </p:nvPr>
        </p:nvSpPr>
        <p:spPr>
          <a:xfrm>
            <a:off x="538041" y="1092915"/>
            <a:ext cx="8030156" cy="5490766"/>
          </a:xfrm>
        </p:spPr>
        <p:txBody>
          <a:bodyPr>
            <a:normAutofit fontScale="25000" lnSpcReduction="20000"/>
          </a:bodyPr>
          <a:lstStyle/>
          <a:p>
            <a:pPr marL="0" indent="0">
              <a:buNone/>
            </a:pPr>
            <a:r>
              <a:rPr lang="en-US" sz="9600" dirty="0"/>
              <a:t>Bellman:</a:t>
            </a:r>
          </a:p>
          <a:p>
            <a:pPr marL="0" indent="0">
              <a:buNone/>
            </a:pPr>
            <a:r>
              <a:rPr lang="en-US" sz="9600" dirty="0"/>
              <a:t>	</a:t>
            </a:r>
          </a:p>
          <a:p>
            <a:pPr marL="0" indent="0">
              <a:buNone/>
            </a:pPr>
            <a:r>
              <a:rPr lang="en-US" sz="9600" dirty="0"/>
              <a:t>Trajectory:</a:t>
            </a:r>
          </a:p>
          <a:p>
            <a:pPr marL="0" indent="0">
              <a:buNone/>
            </a:pPr>
            <a:endParaRPr lang="en-US" sz="9600" dirty="0"/>
          </a:p>
          <a:p>
            <a:pPr marL="201168" lvl="1" indent="0">
              <a:buClr>
                <a:schemeClr val="tx1"/>
              </a:buClr>
              <a:buNone/>
            </a:pPr>
            <a:r>
              <a:rPr lang="en-US" sz="9600" dirty="0"/>
              <a:t>  </a:t>
            </a:r>
            <a:endParaRPr lang="en-US" sz="9600" u="sng" dirty="0">
              <a:sym typeface="Symbol" panose="05050102010706020507" pitchFamily="18" charset="2"/>
            </a:endParaRPr>
          </a:p>
          <a:p>
            <a:pPr marL="0">
              <a:buNone/>
            </a:pPr>
            <a:endParaRPr lang="en-US" sz="9600" dirty="0"/>
          </a:p>
          <a:p>
            <a:pPr marL="0">
              <a:buNone/>
            </a:pPr>
            <a:endParaRPr lang="en-US" sz="9600" dirty="0"/>
          </a:p>
          <a:p>
            <a:pPr marL="201168" marR="0" lvl="1" indent="0" algn="l" defTabSz="914400" rtl="0" eaLnBrk="1" fontAlgn="auto" latinLnBrk="0" hangingPunct="1">
              <a:lnSpc>
                <a:spcPct val="90000"/>
              </a:lnSpc>
              <a:spcBef>
                <a:spcPts val="200"/>
              </a:spcBef>
              <a:spcAft>
                <a:spcPts val="400"/>
              </a:spcAft>
              <a:buClr>
                <a:schemeClr val="tx1"/>
              </a:buClr>
              <a:buSzTx/>
              <a:buNone/>
              <a:tabLst/>
              <a:defRPr/>
            </a:pPr>
            <a:br>
              <a:rPr lang="en-US" sz="9600" dirty="0">
                <a:sym typeface="Symbol" panose="05050102010706020507" pitchFamily="18" charset="2"/>
              </a:rPr>
            </a:br>
            <a:endParaRPr lang="en-US" sz="9600" dirty="0">
              <a:sym typeface="Symbol" panose="05050102010706020507" pitchFamily="18" charset="2"/>
            </a:endParaRPr>
          </a:p>
          <a:p>
            <a:pPr marL="0">
              <a:spcBef>
                <a:spcPts val="200"/>
              </a:spcBef>
              <a:spcAft>
                <a:spcPts val="400"/>
              </a:spcAft>
              <a:buClr>
                <a:schemeClr val="tx1"/>
              </a:buClr>
              <a:buSzTx/>
              <a:buNone/>
              <a:defRPr/>
            </a:pPr>
            <a:br>
              <a:rPr lang="en-US" sz="9600" dirty="0">
                <a:sym typeface="Symbol" panose="05050102010706020507" pitchFamily="18" charset="2"/>
              </a:rPr>
            </a:br>
            <a:r>
              <a:rPr lang="en-US" sz="9600" dirty="0">
                <a:sym typeface="Symbol" panose="05050102010706020507" pitchFamily="18" charset="2"/>
              </a:rPr>
              <a:t>Reward</a:t>
            </a:r>
            <a:r>
              <a:rPr lang="en-US" sz="11400" dirty="0">
                <a:sym typeface="Symbol" panose="05050102010706020507" pitchFamily="18" charset="2"/>
              </a:rPr>
              <a:t> </a:t>
            </a:r>
            <a:r>
              <a:rPr lang="en-US" sz="9600" dirty="0">
                <a:sym typeface="Symbol" panose="05050102010706020507" pitchFamily="18" charset="2"/>
              </a:rPr>
              <a:t>formulation</a:t>
            </a:r>
            <a:r>
              <a:rPr lang="en-US" sz="11400" dirty="0">
                <a:sym typeface="Symbol" panose="05050102010706020507" pitchFamily="18" charset="2"/>
              </a:rPr>
              <a:t>: </a:t>
            </a:r>
          </a:p>
          <a:p>
            <a:pPr marL="0">
              <a:buNone/>
            </a:pPr>
            <a:endParaRPr lang="en-US" sz="12800" dirty="0"/>
          </a:p>
          <a:p>
            <a:pPr marL="0">
              <a:buNone/>
            </a:pPr>
            <a:br>
              <a:rPr lang="en-US" sz="9600" dirty="0"/>
            </a:br>
            <a:r>
              <a:rPr lang="en-US" sz="9600" dirty="0"/>
              <a:t>Rewards-to-go</a:t>
            </a:r>
            <a:r>
              <a:rPr lang="en-US" sz="12800" dirty="0"/>
              <a:t> </a:t>
            </a:r>
            <a:r>
              <a:rPr lang="en-US" sz="9600" dirty="0"/>
              <a:t>formulation</a:t>
            </a:r>
            <a:r>
              <a:rPr lang="en-US" sz="12800" dirty="0"/>
              <a:t>:</a:t>
            </a:r>
          </a:p>
          <a:p>
            <a:pPr marL="201168" lvl="1" indent="0">
              <a:buNone/>
            </a:pPr>
            <a:endParaRPr lang="en-US" sz="11200" dirty="0"/>
          </a:p>
          <a:p>
            <a:pPr marL="0" indent="0">
              <a:buNone/>
            </a:pPr>
            <a:endParaRPr lang="en-US" sz="9600"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1168" lvl="1" indent="0">
              <a:buNone/>
            </a:pPr>
            <a:r>
              <a:rPr lang="en-US" dirty="0"/>
              <a:t> </a:t>
            </a:r>
          </a:p>
          <a:p>
            <a:pPr lvl="1"/>
            <a:endParaRPr lang="en-US" dirty="0"/>
          </a:p>
          <a:p>
            <a:pPr marL="201168" lvl="1" indent="0">
              <a:buNone/>
            </a:pPr>
            <a:endParaRPr lang="en-US" sz="3450" dirty="0"/>
          </a:p>
          <a:p>
            <a:endParaRPr lang="en-US" sz="3750" i="1" dirty="0"/>
          </a:p>
        </p:txBody>
      </p:sp>
      <p:sp>
        <p:nvSpPr>
          <p:cNvPr id="6" name="Oval 5">
            <a:extLst>
              <a:ext uri="{FF2B5EF4-FFF2-40B4-BE49-F238E27FC236}">
                <a16:creationId xmlns:a16="http://schemas.microsoft.com/office/drawing/2014/main" id="{8D57EA98-8ADF-72BE-2785-BE214EE88281}"/>
              </a:ext>
            </a:extLst>
          </p:cNvPr>
          <p:cNvSpPr/>
          <p:nvPr/>
        </p:nvSpPr>
        <p:spPr>
          <a:xfrm>
            <a:off x="9180180" y="2562454"/>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8" name="Straight Arrow Connector 7">
            <a:extLst>
              <a:ext uri="{FF2B5EF4-FFF2-40B4-BE49-F238E27FC236}">
                <a16:creationId xmlns:a16="http://schemas.microsoft.com/office/drawing/2014/main" id="{60171DF3-8C5C-010B-2D1D-988090C6A1AA}"/>
              </a:ext>
            </a:extLst>
          </p:cNvPr>
          <p:cNvCxnSpPr>
            <a:cxnSpLocks/>
            <a:stCxn id="9" idx="3"/>
            <a:endCxn id="6" idx="7"/>
          </p:cNvCxnSpPr>
          <p:nvPr/>
        </p:nvCxnSpPr>
        <p:spPr>
          <a:xfrm flipH="1">
            <a:off x="9319562" y="2269056"/>
            <a:ext cx="375096" cy="321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FCCC9F9-26B9-58C7-0BD0-77697D1529CE}"/>
              </a:ext>
            </a:extLst>
          </p:cNvPr>
          <p:cNvSpPr/>
          <p:nvPr/>
        </p:nvSpPr>
        <p:spPr>
          <a:xfrm>
            <a:off x="9670744" y="2103498"/>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10" name="Straight Arrow Connector 9">
            <a:extLst>
              <a:ext uri="{FF2B5EF4-FFF2-40B4-BE49-F238E27FC236}">
                <a16:creationId xmlns:a16="http://schemas.microsoft.com/office/drawing/2014/main" id="{FDAD50DB-C1A7-AF48-5D9A-CE6602DA5949}"/>
              </a:ext>
            </a:extLst>
          </p:cNvPr>
          <p:cNvCxnSpPr>
            <a:cxnSpLocks/>
            <a:stCxn id="9" idx="5"/>
            <a:endCxn id="11" idx="3"/>
          </p:cNvCxnSpPr>
          <p:nvPr/>
        </p:nvCxnSpPr>
        <p:spPr>
          <a:xfrm>
            <a:off x="9810126" y="2269056"/>
            <a:ext cx="446028" cy="3191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296BA407-7DF1-3E37-281A-64CC42E752A2}"/>
              </a:ext>
            </a:extLst>
          </p:cNvPr>
          <p:cNvSpPr/>
          <p:nvPr/>
        </p:nvSpPr>
        <p:spPr>
          <a:xfrm rot="5624074">
            <a:off x="10239176" y="2553264"/>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3" name="Straight Arrow Connector 2">
            <a:extLst>
              <a:ext uri="{FF2B5EF4-FFF2-40B4-BE49-F238E27FC236}">
                <a16:creationId xmlns:a16="http://schemas.microsoft.com/office/drawing/2014/main" id="{E5E41D92-E735-1CEC-737F-9CD9294749E4}"/>
              </a:ext>
            </a:extLst>
          </p:cNvPr>
          <p:cNvCxnSpPr>
            <a:cxnSpLocks/>
            <a:endCxn id="9" idx="0"/>
          </p:cNvCxnSpPr>
          <p:nvPr/>
        </p:nvCxnSpPr>
        <p:spPr>
          <a:xfrm>
            <a:off x="9732797" y="1530783"/>
            <a:ext cx="19595" cy="5727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FAEDD8D-65B5-7BB2-4E65-692EE77C24B9}"/>
              </a:ext>
            </a:extLst>
          </p:cNvPr>
          <p:cNvSpPr/>
          <p:nvPr/>
        </p:nvSpPr>
        <p:spPr>
          <a:xfrm rot="5400000">
            <a:off x="9651150" y="1352155"/>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12" name="TextBox 11">
            <a:extLst>
              <a:ext uri="{FF2B5EF4-FFF2-40B4-BE49-F238E27FC236}">
                <a16:creationId xmlns:a16="http://schemas.microsoft.com/office/drawing/2014/main" id="{19DDFD99-25F7-FDFA-5EC0-63E06D93EAD0}"/>
              </a:ext>
            </a:extLst>
          </p:cNvPr>
          <p:cNvSpPr txBox="1"/>
          <p:nvPr/>
        </p:nvSpPr>
        <p:spPr>
          <a:xfrm>
            <a:off x="9724923" y="1600081"/>
            <a:ext cx="901997" cy="338554"/>
          </a:xfrm>
          <a:prstGeom prst="rect">
            <a:avLst/>
          </a:prstGeom>
          <a:noFill/>
        </p:spPr>
        <p:txBody>
          <a:bodyPr wrap="square" rtlCol="0">
            <a:spAutoFit/>
          </a:bodyPr>
          <a:lstStyle/>
          <a:p>
            <a:pPr algn="l"/>
            <a:r>
              <a:rPr lang="en-US" sz="2400" i="1" baseline="-25000" dirty="0"/>
              <a:t>p0,r0</a:t>
            </a:r>
          </a:p>
        </p:txBody>
      </p:sp>
      <p:sp>
        <p:nvSpPr>
          <p:cNvPr id="27" name="TextBox 26">
            <a:extLst>
              <a:ext uri="{FF2B5EF4-FFF2-40B4-BE49-F238E27FC236}">
                <a16:creationId xmlns:a16="http://schemas.microsoft.com/office/drawing/2014/main" id="{C3DA8D31-03EA-6F44-66AF-A508FD74CF7E}"/>
              </a:ext>
            </a:extLst>
          </p:cNvPr>
          <p:cNvSpPr txBox="1"/>
          <p:nvPr/>
        </p:nvSpPr>
        <p:spPr>
          <a:xfrm>
            <a:off x="10064018" y="2094681"/>
            <a:ext cx="901997" cy="338554"/>
          </a:xfrm>
          <a:prstGeom prst="rect">
            <a:avLst/>
          </a:prstGeom>
          <a:noFill/>
        </p:spPr>
        <p:txBody>
          <a:bodyPr wrap="square" rtlCol="0">
            <a:spAutoFit/>
          </a:bodyPr>
          <a:lstStyle/>
          <a:p>
            <a:pPr algn="l"/>
            <a:r>
              <a:rPr lang="en-US" sz="2400" i="1" baseline="-25000" dirty="0"/>
              <a:t>p2,r2</a:t>
            </a:r>
          </a:p>
        </p:txBody>
      </p:sp>
      <p:sp>
        <p:nvSpPr>
          <p:cNvPr id="28" name="TextBox 27">
            <a:extLst>
              <a:ext uri="{FF2B5EF4-FFF2-40B4-BE49-F238E27FC236}">
                <a16:creationId xmlns:a16="http://schemas.microsoft.com/office/drawing/2014/main" id="{85F1F1C5-B8CA-88F4-336F-BAA312DFFFB1}"/>
              </a:ext>
            </a:extLst>
          </p:cNvPr>
          <p:cNvSpPr txBox="1"/>
          <p:nvPr/>
        </p:nvSpPr>
        <p:spPr>
          <a:xfrm>
            <a:off x="8892477" y="2130624"/>
            <a:ext cx="901997" cy="338554"/>
          </a:xfrm>
          <a:prstGeom prst="rect">
            <a:avLst/>
          </a:prstGeom>
          <a:noFill/>
        </p:spPr>
        <p:txBody>
          <a:bodyPr wrap="square" rtlCol="0">
            <a:spAutoFit/>
          </a:bodyPr>
          <a:lstStyle/>
          <a:p>
            <a:pPr algn="l"/>
            <a:r>
              <a:rPr lang="en-US" sz="2400" i="1" baseline="-25000" dirty="0"/>
              <a:t>p1,r1</a:t>
            </a:r>
          </a:p>
        </p:txBody>
      </p:sp>
      <p:pic>
        <p:nvPicPr>
          <p:cNvPr id="77" name="Picture 76" descr="\documentclass{article}&#10;\usepackage{amsmath}&#10;\pagestyle{empty}&#10;\begin{document}&#10;\begin{align*}&#10;V(S0) &amp;= \boxed{p0{*}(r0 + (p1{*}r1 + p2{*}r2))}\\&#10;&amp;= p0{*}r0 + p0{*}p1{*}r1 + p0{*}p2{*}r2&#10;\end{align*}&#10;\end{document}" title="IguanaTex Bitmap Display">
            <a:extLst>
              <a:ext uri="{FF2B5EF4-FFF2-40B4-BE49-F238E27FC236}">
                <a16:creationId xmlns:a16="http://schemas.microsoft.com/office/drawing/2014/main" id="{4C1E6D4C-457E-2FFB-6474-1B5029EC4CD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372038" y="1054032"/>
            <a:ext cx="4074487" cy="722815"/>
          </a:xfrm>
          <a:prstGeom prst="rect">
            <a:avLst/>
          </a:prstGeom>
        </p:spPr>
      </p:pic>
      <p:pic>
        <p:nvPicPr>
          <p:cNvPr id="82" name="Picture 81" descr="\documentclass{article}&#10;\usepackage{amsmath}&#10;\pagestyle{empty}&#10;\begin{document}&#10;&#10;\begin{align*}&#10;V(S0) &amp;= \boxed{p0{*}p1{*}(r0{+}r1) + p0{*}p2{*}(r0{+}r2)}\\&#10;&amp;= p0{*}p1{*}r0 + p0{*}p1{*}r1 + p0{*}p2{*}r0 + p0{*}p2{*}r2 \\&#10;&amp;= p0{*}r0{*}\underbrace{(p1{+}p2)}_{=1} + p0{*}p1{*}r1 + p0{*}p2{*}r2\\&#10;&amp;= p0{*}r0 + p0{*}p1{*}r1 + p0{*}p2{*}r2\\&#10;\nabla V(S0) &amp;= \boxed{p0{*}p1{*}(\nabla\log p0 {+} \nabla\log p1)(r0{+}r1) + p0{*}p2{*}(\nabla\log p0 {+} \nabla\log p2)(r0{+}r2)}&#10;\end{align*}&#10;\end{document}" title="IguanaTex Bitmap Display">
            <a:extLst>
              <a:ext uri="{FF2B5EF4-FFF2-40B4-BE49-F238E27FC236}">
                <a16:creationId xmlns:a16="http://schemas.microsoft.com/office/drawing/2014/main" id="{FB1D68F2-C941-0D15-4D1C-FE5C99AAE8E6}"/>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174177" y="1948115"/>
            <a:ext cx="8791838" cy="2339789"/>
          </a:xfrm>
          <a:prstGeom prst="rect">
            <a:avLst/>
          </a:prstGeom>
        </p:spPr>
      </p:pic>
      <p:sp>
        <p:nvSpPr>
          <p:cNvPr id="61" name="TextBox 60">
            <a:extLst>
              <a:ext uri="{FF2B5EF4-FFF2-40B4-BE49-F238E27FC236}">
                <a16:creationId xmlns:a16="http://schemas.microsoft.com/office/drawing/2014/main" id="{52C6D3E8-8C4D-2C5D-340A-26B12CC9D57A}"/>
              </a:ext>
            </a:extLst>
          </p:cNvPr>
          <p:cNvSpPr txBox="1"/>
          <p:nvPr/>
        </p:nvSpPr>
        <p:spPr>
          <a:xfrm>
            <a:off x="9522998" y="1076782"/>
            <a:ext cx="407484" cy="369332"/>
          </a:xfrm>
          <a:prstGeom prst="rect">
            <a:avLst/>
          </a:prstGeom>
          <a:noFill/>
        </p:spPr>
        <p:txBody>
          <a:bodyPr wrap="none" rtlCol="0">
            <a:spAutoFit/>
          </a:bodyPr>
          <a:lstStyle/>
          <a:p>
            <a:r>
              <a:rPr lang="en-US" i="1" dirty="0"/>
              <a:t>S0</a:t>
            </a:r>
          </a:p>
        </p:txBody>
      </p:sp>
      <p:pic>
        <p:nvPicPr>
          <p:cNvPr id="29" name="Picture 28" descr="\documentclass{article}&#10;\usepackage{amsmath}&#10;\pagestyle{empty}&#10;\begin{document}&#10;&#10;\begin{align*}&#10;\nabla V(S0) &amp;= p0{*}p1{*}\boxed{(r0{*}\nabla\log p0 {+} r1{*}(\nabla \log p0 {+} \nabla \log p1))} + p0{*}p2{*}\boxed{(r0{*}\nabla\log p0 {+} r2{*}(\nabla \log p0 {+} \nabla\log p2))}&#10;\end{align*}&#10;\end{document}" title="IguanaTex Bitmap Display">
            <a:extLst>
              <a:ext uri="{FF2B5EF4-FFF2-40B4-BE49-F238E27FC236}">
                <a16:creationId xmlns:a16="http://schemas.microsoft.com/office/drawing/2014/main" id="{FFFE5731-7F78-9D23-C88A-C11D34349D3E}"/>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11590" y="5014376"/>
            <a:ext cx="11086989" cy="401724"/>
          </a:xfrm>
          <a:prstGeom prst="rect">
            <a:avLst/>
          </a:prstGeom>
        </p:spPr>
      </p:pic>
      <p:pic>
        <p:nvPicPr>
          <p:cNvPr id="36" name="Picture 35" descr="\documentclass{article}&#10;\usepackage{amsmath}&#10;\pagestyle{empty}&#10;\begin{document}&#10;&#10;\begin{align*}&#10;\nabla V(S0) &amp;= p0{*}p1{*}\boxed{((r0{+}r1){*}\nabla\log p0 {+} r1{*}\nabla \log p1))} + p0{*}p2{*}\boxed{((r0{+}r2){*}\nabla\log p0 {+} r2{*}\nabla\log p2))}&#10;\end{align*}&#10;\end{document}" title="IguanaTex Bitmap Display">
            <a:extLst>
              <a:ext uri="{FF2B5EF4-FFF2-40B4-BE49-F238E27FC236}">
                <a16:creationId xmlns:a16="http://schemas.microsoft.com/office/drawing/2014/main" id="{289688EB-F84E-EB9D-28DF-260C9109E59D}"/>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811590" y="6170535"/>
            <a:ext cx="10086280" cy="401724"/>
          </a:xfrm>
          <a:prstGeom prst="rect">
            <a:avLst/>
          </a:prstGeom>
        </p:spPr>
      </p:pic>
      <p:pic>
        <p:nvPicPr>
          <p:cNvPr id="37" name="Picture 36" descr="\documentclass{article}&#10;\usepackage{amsmath}&#10;\pagestyle{empty}&#10;\begin{document}&#10;\noindent&#10;\begin{align*}&#10;\noindent&#10;p1 + p2 &amp;= 1 \\&#10;\nabla p1 + \nabla p2 &amp;= 0&#10;\end{align*}&#10;\end{document}" title="IguanaTex Bitmap Display">
            <a:extLst>
              <a:ext uri="{FF2B5EF4-FFF2-40B4-BE49-F238E27FC236}">
                <a16:creationId xmlns:a16="http://schemas.microsoft.com/office/drawing/2014/main" id="{A0FAEA23-92AB-B067-B980-35FF58837B25}"/>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9099233" y="2985804"/>
            <a:ext cx="1251379" cy="443196"/>
          </a:xfrm>
          <a:prstGeom prst="rect">
            <a:avLst/>
          </a:prstGeom>
        </p:spPr>
      </p:pic>
    </p:spTree>
    <p:extLst>
      <p:ext uri="{BB962C8B-B14F-4D97-AF65-F5344CB8AC3E}">
        <p14:creationId xmlns:p14="http://schemas.microsoft.com/office/powerpoint/2010/main" val="3099999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E96A240-AAD2-978E-D096-C632D0F59762}"/>
            </a:ext>
          </a:extLst>
        </p:cNvPr>
        <p:cNvGrpSpPr/>
        <p:nvPr/>
      </p:nvGrpSpPr>
      <p:grpSpPr>
        <a:xfrm>
          <a:off x="0" y="0"/>
          <a:ext cx="0" cy="0"/>
          <a:chOff x="0" y="0"/>
          <a:chExt cx="0" cy="0"/>
        </a:xfrm>
      </p:grpSpPr>
      <p:sp>
        <p:nvSpPr>
          <p:cNvPr id="232" name="Content Placeholder 8">
            <a:extLst>
              <a:ext uri="{FF2B5EF4-FFF2-40B4-BE49-F238E27FC236}">
                <a16:creationId xmlns:a16="http://schemas.microsoft.com/office/drawing/2014/main" id="{F6EDEA6D-3B0E-DE27-6452-F5519CB4A1D1}"/>
              </a:ext>
            </a:extLst>
          </p:cNvPr>
          <p:cNvSpPr txBox="1">
            <a:spLocks/>
          </p:cNvSpPr>
          <p:nvPr/>
        </p:nvSpPr>
        <p:spPr>
          <a:xfrm>
            <a:off x="570569" y="1373333"/>
            <a:ext cx="7924620" cy="1243781"/>
          </a:xfrm>
          <a:prstGeom prst="rect">
            <a:avLst/>
          </a:prstGeom>
        </p:spPr>
        <p:txBody>
          <a:bodyPr>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7200" dirty="0"/>
          </a:p>
          <a:p>
            <a:pPr marL="0" indent="0">
              <a:buNone/>
            </a:pPr>
            <a:endParaRPr lang="en-US" sz="7200" dirty="0"/>
          </a:p>
          <a:p>
            <a:pPr marL="0" indent="0">
              <a:buNone/>
            </a:pPr>
            <a:endParaRPr lang="en-US" sz="9600" dirty="0"/>
          </a:p>
          <a:p>
            <a:endParaRPr lang="en-US" sz="9600" dirty="0"/>
          </a:p>
          <a:p>
            <a:endParaRPr lang="en-US" sz="11200" dirty="0"/>
          </a:p>
          <a:p>
            <a:pPr marL="0" indent="0">
              <a:buFont typeface="Calibri" panose="020F0502020204030204" pitchFamily="34" charset="0"/>
              <a:buNone/>
            </a:pPr>
            <a:endParaRPr lang="en-US" sz="9600"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1168" lvl="1" indent="0">
              <a:buFont typeface="Calibri" pitchFamily="34" charset="0"/>
              <a:buNone/>
            </a:pPr>
            <a:r>
              <a:rPr lang="en-US" dirty="0"/>
              <a:t> </a:t>
            </a:r>
          </a:p>
          <a:p>
            <a:pPr lvl="1"/>
            <a:endParaRPr lang="en-US" dirty="0"/>
          </a:p>
          <a:p>
            <a:pPr marL="201168" lvl="1" indent="0">
              <a:buFont typeface="Calibri" pitchFamily="34" charset="0"/>
              <a:buNone/>
            </a:pPr>
            <a:endParaRPr lang="en-US" sz="3450" dirty="0"/>
          </a:p>
          <a:p>
            <a:endParaRPr lang="en-US" sz="3750" i="1" dirty="0"/>
          </a:p>
        </p:txBody>
      </p:sp>
      <p:grpSp>
        <p:nvGrpSpPr>
          <p:cNvPr id="52" name="Group 51">
            <a:extLst>
              <a:ext uri="{FF2B5EF4-FFF2-40B4-BE49-F238E27FC236}">
                <a16:creationId xmlns:a16="http://schemas.microsoft.com/office/drawing/2014/main" id="{AE39F602-857F-B4C2-5D4E-49139C9005B1}"/>
              </a:ext>
            </a:extLst>
          </p:cNvPr>
          <p:cNvGrpSpPr/>
          <p:nvPr/>
        </p:nvGrpSpPr>
        <p:grpSpPr>
          <a:xfrm>
            <a:off x="570569" y="1161424"/>
            <a:ext cx="3918896" cy="5231972"/>
            <a:chOff x="7621067" y="681135"/>
            <a:chExt cx="3918896" cy="5231972"/>
          </a:xfrm>
        </p:grpSpPr>
        <p:sp>
          <p:nvSpPr>
            <p:cNvPr id="64" name="Oval 63">
              <a:extLst>
                <a:ext uri="{FF2B5EF4-FFF2-40B4-BE49-F238E27FC236}">
                  <a16:creationId xmlns:a16="http://schemas.microsoft.com/office/drawing/2014/main" id="{61AA9C54-0F31-D348-D662-07A10686122D}"/>
                </a:ext>
              </a:extLst>
            </p:cNvPr>
            <p:cNvSpPr/>
            <p:nvPr/>
          </p:nvSpPr>
          <p:spPr>
            <a:xfrm rot="5400000">
              <a:off x="10217776" y="2738408"/>
              <a:ext cx="180785"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A3FC3BFE-221D-537A-F047-30FA780DCDF2}"/>
                </a:ext>
              </a:extLst>
            </p:cNvPr>
            <p:cNvSpPr/>
            <p:nvPr/>
          </p:nvSpPr>
          <p:spPr>
            <a:xfrm rot="5400000">
              <a:off x="9397766" y="3362026"/>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2" name="Straight Connector 81">
              <a:extLst>
                <a:ext uri="{FF2B5EF4-FFF2-40B4-BE49-F238E27FC236}">
                  <a16:creationId xmlns:a16="http://schemas.microsoft.com/office/drawing/2014/main" id="{072AC3AB-4D9E-8BCE-19CE-DDF9521CA0DE}"/>
                </a:ext>
              </a:extLst>
            </p:cNvPr>
            <p:cNvCxnSpPr/>
            <p:nvPr/>
          </p:nvCxnSpPr>
          <p:spPr>
            <a:xfrm rot="5400000">
              <a:off x="9893339" y="1815505"/>
              <a:ext cx="28064" cy="3265184"/>
            </a:xfrm>
            <a:prstGeom prst="line">
              <a:avLst/>
            </a:prstGeom>
            <a:noFill/>
            <a:ln w="25400" cap="flat" cmpd="sng" algn="ctr">
              <a:solidFill>
                <a:srgbClr val="000000"/>
              </a:solidFill>
              <a:prstDash val="sysDash"/>
              <a:miter lim="800000"/>
            </a:ln>
            <a:effectLst/>
          </p:spPr>
        </p:cxnSp>
        <p:sp>
          <p:nvSpPr>
            <p:cNvPr id="97" name="TextBox 96">
              <a:extLst>
                <a:ext uri="{FF2B5EF4-FFF2-40B4-BE49-F238E27FC236}">
                  <a16:creationId xmlns:a16="http://schemas.microsoft.com/office/drawing/2014/main" id="{7F7B6AB7-3BAB-28F3-3E77-EBCC5B974ADF}"/>
                </a:ext>
              </a:extLst>
            </p:cNvPr>
            <p:cNvSpPr txBox="1"/>
            <p:nvPr/>
          </p:nvSpPr>
          <p:spPr>
            <a:xfrm>
              <a:off x="7699346" y="2684975"/>
              <a:ext cx="421948"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25000" dirty="0"/>
            </a:p>
          </p:txBody>
        </p:sp>
        <p:sp>
          <p:nvSpPr>
            <p:cNvPr id="102" name="TextBox 101">
              <a:extLst>
                <a:ext uri="{FF2B5EF4-FFF2-40B4-BE49-F238E27FC236}">
                  <a16:creationId xmlns:a16="http://schemas.microsoft.com/office/drawing/2014/main" id="{D64FE3FF-AFDF-A64A-23D2-CC8718BA3884}"/>
                </a:ext>
              </a:extLst>
            </p:cNvPr>
            <p:cNvSpPr txBox="1"/>
            <p:nvPr/>
          </p:nvSpPr>
          <p:spPr>
            <a:xfrm>
              <a:off x="7668588" y="3274443"/>
              <a:ext cx="603050"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sp>
          <p:nvSpPr>
            <p:cNvPr id="17" name="TextBox 16">
              <a:extLst>
                <a:ext uri="{FF2B5EF4-FFF2-40B4-BE49-F238E27FC236}">
                  <a16:creationId xmlns:a16="http://schemas.microsoft.com/office/drawing/2014/main" id="{7433B65E-B078-D1FA-D21F-DBD091E94ACF}"/>
                </a:ext>
              </a:extLst>
            </p:cNvPr>
            <p:cNvSpPr txBox="1"/>
            <p:nvPr/>
          </p:nvSpPr>
          <p:spPr>
            <a:xfrm>
              <a:off x="7621067" y="1005679"/>
              <a:ext cx="474810" cy="369332"/>
            </a:xfrm>
            <a:prstGeom prst="rect">
              <a:avLst/>
            </a:prstGeom>
            <a:noFill/>
          </p:spPr>
          <p:txBody>
            <a:bodyPr wrap="none" rtlCol="0">
              <a:spAutoFit/>
            </a:bodyPr>
            <a:lstStyle/>
            <a:p>
              <a:r>
                <a:rPr lang="en-US" i="1" dirty="0"/>
                <a:t>V</a:t>
              </a:r>
              <a:r>
                <a:rPr lang="en-US" i="1" baseline="-25000" dirty="0"/>
                <a:t>0</a:t>
              </a:r>
              <a:r>
                <a:rPr lang="en-US" i="1" baseline="30000" dirty="0">
                  <a:sym typeface="Symbol" panose="05050102010706020507" pitchFamily="18" charset="2"/>
                </a:rPr>
                <a:t></a:t>
              </a:r>
              <a:endParaRPr lang="en-US" i="1" baseline="-25000" dirty="0"/>
            </a:p>
          </p:txBody>
        </p:sp>
        <p:sp>
          <p:nvSpPr>
            <p:cNvPr id="77" name="Oval 76">
              <a:extLst>
                <a:ext uri="{FF2B5EF4-FFF2-40B4-BE49-F238E27FC236}">
                  <a16:creationId xmlns:a16="http://schemas.microsoft.com/office/drawing/2014/main" id="{F1513352-3183-7019-E5F0-452E3DAABD12}"/>
                </a:ext>
              </a:extLst>
            </p:cNvPr>
            <p:cNvSpPr/>
            <p:nvPr/>
          </p:nvSpPr>
          <p:spPr>
            <a:xfrm rot="5400000">
              <a:off x="9384260" y="1049493"/>
              <a:ext cx="180785"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E983415F-514E-6388-B4F4-C8CD88788F97}"/>
                </a:ext>
              </a:extLst>
            </p:cNvPr>
            <p:cNvSpPr txBox="1"/>
            <p:nvPr/>
          </p:nvSpPr>
          <p:spPr>
            <a:xfrm>
              <a:off x="9290398" y="681135"/>
              <a:ext cx="405880" cy="369332"/>
            </a:xfrm>
            <a:prstGeom prst="rect">
              <a:avLst/>
            </a:prstGeom>
            <a:noFill/>
          </p:spPr>
          <p:txBody>
            <a:bodyPr wrap="none" rtlCol="0">
              <a:spAutoFit/>
            </a:bodyPr>
            <a:lstStyle/>
            <a:p>
              <a:r>
                <a:rPr lang="en-US" i="1" dirty="0"/>
                <a:t>S0</a:t>
              </a:r>
            </a:p>
          </p:txBody>
        </p:sp>
        <p:cxnSp>
          <p:nvCxnSpPr>
            <p:cNvPr id="202" name="Straight Connector 201">
              <a:extLst>
                <a:ext uri="{FF2B5EF4-FFF2-40B4-BE49-F238E27FC236}">
                  <a16:creationId xmlns:a16="http://schemas.microsoft.com/office/drawing/2014/main" id="{C9FC3454-6086-F317-B432-C1B184561E34}"/>
                </a:ext>
              </a:extLst>
            </p:cNvPr>
            <p:cNvCxnSpPr/>
            <p:nvPr/>
          </p:nvCxnSpPr>
          <p:spPr>
            <a:xfrm rot="5400000">
              <a:off x="9879603" y="4145606"/>
              <a:ext cx="28064" cy="3265184"/>
            </a:xfrm>
            <a:prstGeom prst="line">
              <a:avLst/>
            </a:prstGeom>
            <a:noFill/>
            <a:ln w="25400" cap="flat" cmpd="sng" algn="ctr">
              <a:solidFill>
                <a:srgbClr val="000000"/>
              </a:solidFill>
              <a:prstDash val="sysDash"/>
              <a:miter lim="800000"/>
            </a:ln>
            <a:effectLst/>
          </p:spPr>
        </p:cxnSp>
        <p:sp>
          <p:nvSpPr>
            <p:cNvPr id="226" name="TextBox 225">
              <a:extLst>
                <a:ext uri="{FF2B5EF4-FFF2-40B4-BE49-F238E27FC236}">
                  <a16:creationId xmlns:a16="http://schemas.microsoft.com/office/drawing/2014/main" id="{621FCD3D-E688-6690-EAA8-3B5794F0D5ED}"/>
                </a:ext>
              </a:extLst>
            </p:cNvPr>
            <p:cNvSpPr txBox="1"/>
            <p:nvPr/>
          </p:nvSpPr>
          <p:spPr>
            <a:xfrm>
              <a:off x="7699346" y="5543775"/>
              <a:ext cx="471604"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30000" dirty="0"/>
            </a:p>
          </p:txBody>
        </p:sp>
        <p:cxnSp>
          <p:nvCxnSpPr>
            <p:cNvPr id="230" name="Straight Connector 229">
              <a:extLst>
                <a:ext uri="{FF2B5EF4-FFF2-40B4-BE49-F238E27FC236}">
                  <a16:creationId xmlns:a16="http://schemas.microsoft.com/office/drawing/2014/main" id="{3C37B50E-1387-A958-BEC3-BB10465F7793}"/>
                </a:ext>
              </a:extLst>
            </p:cNvPr>
            <p:cNvCxnSpPr/>
            <p:nvPr/>
          </p:nvCxnSpPr>
          <p:spPr>
            <a:xfrm rot="5400000">
              <a:off x="9855787" y="-535373"/>
              <a:ext cx="28064" cy="3265184"/>
            </a:xfrm>
            <a:prstGeom prst="line">
              <a:avLst/>
            </a:prstGeom>
            <a:noFill/>
            <a:ln w="25400" cap="flat" cmpd="sng" algn="ctr">
              <a:solidFill>
                <a:srgbClr val="000000"/>
              </a:solidFill>
              <a:prstDash val="sysDash"/>
              <a:miter lim="800000"/>
            </a:ln>
            <a:effectLst/>
          </p:spPr>
        </p:cxnSp>
        <p:sp>
          <p:nvSpPr>
            <p:cNvPr id="48" name="TextBox 47">
              <a:extLst>
                <a:ext uri="{FF2B5EF4-FFF2-40B4-BE49-F238E27FC236}">
                  <a16:creationId xmlns:a16="http://schemas.microsoft.com/office/drawing/2014/main" id="{EF7BCBA5-B1B3-BFE4-432D-051ECDBD2459}"/>
                </a:ext>
              </a:extLst>
            </p:cNvPr>
            <p:cNvSpPr txBox="1"/>
            <p:nvPr/>
          </p:nvSpPr>
          <p:spPr>
            <a:xfrm>
              <a:off x="10466128" y="2543996"/>
              <a:ext cx="401072" cy="369332"/>
            </a:xfrm>
            <a:prstGeom prst="rect">
              <a:avLst/>
            </a:prstGeom>
            <a:noFill/>
          </p:spPr>
          <p:txBody>
            <a:bodyPr wrap="none" rtlCol="0">
              <a:spAutoFit/>
            </a:bodyPr>
            <a:lstStyle/>
            <a:p>
              <a:r>
                <a:rPr lang="en-US" dirty="0"/>
                <a:t>Sa</a:t>
              </a:r>
            </a:p>
          </p:txBody>
        </p:sp>
        <p:sp>
          <p:nvSpPr>
            <p:cNvPr id="49" name="TextBox 48">
              <a:extLst>
                <a:ext uri="{FF2B5EF4-FFF2-40B4-BE49-F238E27FC236}">
                  <a16:creationId xmlns:a16="http://schemas.microsoft.com/office/drawing/2014/main" id="{17012AED-C015-65D9-BD95-F6140C7C12AF}"/>
                </a:ext>
              </a:extLst>
            </p:cNvPr>
            <p:cNvSpPr txBox="1"/>
            <p:nvPr/>
          </p:nvSpPr>
          <p:spPr>
            <a:xfrm>
              <a:off x="9098884" y="3108528"/>
              <a:ext cx="412292" cy="369332"/>
            </a:xfrm>
            <a:prstGeom prst="rect">
              <a:avLst/>
            </a:prstGeom>
            <a:noFill/>
          </p:spPr>
          <p:txBody>
            <a:bodyPr wrap="none" rtlCol="0">
              <a:spAutoFit/>
            </a:bodyPr>
            <a:lstStyle/>
            <a:p>
              <a:r>
                <a:rPr lang="en-US" dirty="0"/>
                <a:t>Sb</a:t>
              </a:r>
            </a:p>
          </p:txBody>
        </p:sp>
        <p:sp>
          <p:nvSpPr>
            <p:cNvPr id="63" name="TextBox 62">
              <a:extLst>
                <a:ext uri="{FF2B5EF4-FFF2-40B4-BE49-F238E27FC236}">
                  <a16:creationId xmlns:a16="http://schemas.microsoft.com/office/drawing/2014/main" id="{C0CD630D-6D04-A725-1DF4-CC37195C89F4}"/>
                </a:ext>
              </a:extLst>
            </p:cNvPr>
            <p:cNvSpPr txBox="1"/>
            <p:nvPr/>
          </p:nvSpPr>
          <p:spPr>
            <a:xfrm>
              <a:off x="9930562" y="2966055"/>
              <a:ext cx="335348" cy="369332"/>
            </a:xfrm>
            <a:prstGeom prst="rect">
              <a:avLst/>
            </a:prstGeom>
            <a:noFill/>
            <a:ln>
              <a:noFill/>
            </a:ln>
          </p:spPr>
          <p:txBody>
            <a:bodyPr wrap="none" rtlCol="0">
              <a:spAutoFit/>
            </a:bodyPr>
            <a:lstStyle/>
            <a:p>
              <a:r>
                <a:rPr lang="en-US" i="1" dirty="0" err="1"/>
                <a:t>r</a:t>
              </a:r>
              <a:r>
                <a:rPr lang="en-US" i="1" baseline="-25000" dirty="0" err="1"/>
                <a:t>k</a:t>
              </a:r>
              <a:endParaRPr lang="en-US" i="1" dirty="0"/>
            </a:p>
          </p:txBody>
        </p:sp>
        <p:sp>
          <p:nvSpPr>
            <p:cNvPr id="15" name="Freeform: Shape 14">
              <a:extLst>
                <a:ext uri="{FF2B5EF4-FFF2-40B4-BE49-F238E27FC236}">
                  <a16:creationId xmlns:a16="http://schemas.microsoft.com/office/drawing/2014/main" id="{A96F78AF-C304-F2A5-6AA9-D4DFF0FE73CA}"/>
                </a:ext>
              </a:extLst>
            </p:cNvPr>
            <p:cNvSpPr/>
            <p:nvPr/>
          </p:nvSpPr>
          <p:spPr>
            <a:xfrm>
              <a:off x="8407809" y="3472873"/>
              <a:ext cx="1096409" cy="2327563"/>
            </a:xfrm>
            <a:custGeom>
              <a:avLst/>
              <a:gdLst>
                <a:gd name="connsiteX0" fmla="*/ 1096409 w 1096409"/>
                <a:gd name="connsiteY0" fmla="*/ 0 h 2327563"/>
                <a:gd name="connsiteX1" fmla="*/ 579173 w 1096409"/>
                <a:gd name="connsiteY1" fmla="*/ 628072 h 2327563"/>
                <a:gd name="connsiteX2" fmla="*/ 43464 w 1096409"/>
                <a:gd name="connsiteY2" fmla="*/ 1200727 h 2327563"/>
                <a:gd name="connsiteX3" fmla="*/ 71173 w 1096409"/>
                <a:gd name="connsiteY3" fmla="*/ 1782618 h 2327563"/>
                <a:gd name="connsiteX4" fmla="*/ 385209 w 1096409"/>
                <a:gd name="connsiteY4" fmla="*/ 2327563 h 232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409" h="2327563">
                  <a:moveTo>
                    <a:pt x="1096409" y="0"/>
                  </a:moveTo>
                  <a:cubicBezTo>
                    <a:pt x="925536" y="213975"/>
                    <a:pt x="754664" y="427951"/>
                    <a:pt x="579173" y="628072"/>
                  </a:cubicBezTo>
                  <a:cubicBezTo>
                    <a:pt x="403682" y="828193"/>
                    <a:pt x="128131" y="1008303"/>
                    <a:pt x="43464" y="1200727"/>
                  </a:cubicBezTo>
                  <a:cubicBezTo>
                    <a:pt x="-41203" y="1393151"/>
                    <a:pt x="14216" y="1594812"/>
                    <a:pt x="71173" y="1782618"/>
                  </a:cubicBezTo>
                  <a:cubicBezTo>
                    <a:pt x="128130" y="1970424"/>
                    <a:pt x="256669" y="2148993"/>
                    <a:pt x="385209" y="2327563"/>
                  </a:cubicBezTo>
                </a:path>
              </a:pathLst>
            </a:custGeom>
            <a:noFill/>
            <a:ln w="25400">
              <a:solidFill>
                <a:schemeClr val="tx1"/>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27ED40A-1375-5A62-AF4D-6ED2E8C7DFD5}"/>
                </a:ext>
              </a:extLst>
            </p:cNvPr>
            <p:cNvSpPr/>
            <p:nvPr/>
          </p:nvSpPr>
          <p:spPr>
            <a:xfrm>
              <a:off x="9494416" y="3491345"/>
              <a:ext cx="259184" cy="2281382"/>
            </a:xfrm>
            <a:custGeom>
              <a:avLst/>
              <a:gdLst>
                <a:gd name="connsiteX0" fmla="*/ 28275 w 259184"/>
                <a:gd name="connsiteY0" fmla="*/ 0 h 2281382"/>
                <a:gd name="connsiteX1" fmla="*/ 185293 w 259184"/>
                <a:gd name="connsiteY1" fmla="*/ 628073 h 2281382"/>
                <a:gd name="connsiteX2" fmla="*/ 566 w 259184"/>
                <a:gd name="connsiteY2" fmla="*/ 1662546 h 2281382"/>
                <a:gd name="connsiteX3" fmla="*/ 259184 w 259184"/>
                <a:gd name="connsiteY3" fmla="*/ 2281382 h 2281382"/>
              </a:gdLst>
              <a:ahLst/>
              <a:cxnLst>
                <a:cxn ang="0">
                  <a:pos x="connsiteX0" y="connsiteY0"/>
                </a:cxn>
                <a:cxn ang="0">
                  <a:pos x="connsiteX1" y="connsiteY1"/>
                </a:cxn>
                <a:cxn ang="0">
                  <a:pos x="connsiteX2" y="connsiteY2"/>
                </a:cxn>
                <a:cxn ang="0">
                  <a:pos x="connsiteX3" y="connsiteY3"/>
                </a:cxn>
              </a:cxnLst>
              <a:rect l="l" t="t" r="r" b="b"/>
              <a:pathLst>
                <a:path w="259184" h="2281382">
                  <a:moveTo>
                    <a:pt x="28275" y="0"/>
                  </a:moveTo>
                  <a:cubicBezTo>
                    <a:pt x="109093" y="175491"/>
                    <a:pt x="189911" y="350982"/>
                    <a:pt x="185293" y="628073"/>
                  </a:cubicBezTo>
                  <a:cubicBezTo>
                    <a:pt x="180675" y="905164"/>
                    <a:pt x="-11749" y="1386995"/>
                    <a:pt x="566" y="1662546"/>
                  </a:cubicBezTo>
                  <a:cubicBezTo>
                    <a:pt x="12881" y="1938097"/>
                    <a:pt x="136032" y="2109739"/>
                    <a:pt x="259184" y="2281382"/>
                  </a:cubicBezTo>
                </a:path>
              </a:pathLst>
            </a:custGeom>
            <a:noFill/>
            <a:ln w="25400">
              <a:solidFill>
                <a:schemeClr val="tx1"/>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A6DAA38-E59E-0C1A-037F-C06AEA2547C8}"/>
                </a:ext>
              </a:extLst>
            </p:cNvPr>
            <p:cNvSpPr/>
            <p:nvPr/>
          </p:nvSpPr>
          <p:spPr>
            <a:xfrm>
              <a:off x="9513455" y="3472873"/>
              <a:ext cx="1163368" cy="2336800"/>
            </a:xfrm>
            <a:custGeom>
              <a:avLst/>
              <a:gdLst>
                <a:gd name="connsiteX0" fmla="*/ 0 w 1163368"/>
                <a:gd name="connsiteY0" fmla="*/ 0 h 2336800"/>
                <a:gd name="connsiteX1" fmla="*/ 665018 w 1163368"/>
                <a:gd name="connsiteY1" fmla="*/ 609600 h 2336800"/>
                <a:gd name="connsiteX2" fmla="*/ 868218 w 1163368"/>
                <a:gd name="connsiteY2" fmla="*/ 1394691 h 2336800"/>
                <a:gd name="connsiteX3" fmla="*/ 1154545 w 1163368"/>
                <a:gd name="connsiteY3" fmla="*/ 1948872 h 2336800"/>
                <a:gd name="connsiteX4" fmla="*/ 1062181 w 1163368"/>
                <a:gd name="connsiteY4" fmla="*/ 2336800 h 233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368" h="2336800">
                  <a:moveTo>
                    <a:pt x="0" y="0"/>
                  </a:moveTo>
                  <a:cubicBezTo>
                    <a:pt x="260157" y="188576"/>
                    <a:pt x="520315" y="377152"/>
                    <a:pt x="665018" y="609600"/>
                  </a:cubicBezTo>
                  <a:cubicBezTo>
                    <a:pt x="809721" y="842048"/>
                    <a:pt x="786630" y="1171479"/>
                    <a:pt x="868218" y="1394691"/>
                  </a:cubicBezTo>
                  <a:cubicBezTo>
                    <a:pt x="949806" y="1617903"/>
                    <a:pt x="1122218" y="1791854"/>
                    <a:pt x="1154545" y="1948872"/>
                  </a:cubicBezTo>
                  <a:cubicBezTo>
                    <a:pt x="1186872" y="2105890"/>
                    <a:pt x="1124526" y="2221345"/>
                    <a:pt x="1062181" y="2336800"/>
                  </a:cubicBezTo>
                </a:path>
              </a:pathLst>
            </a:custGeom>
            <a:noFill/>
            <a:ln w="25400">
              <a:solidFill>
                <a:schemeClr val="tx1"/>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D8ECE58-BBDF-D688-BE96-2CB5D9B71D9B}"/>
                </a:ext>
              </a:extLst>
            </p:cNvPr>
            <p:cNvCxnSpPr>
              <a:cxnSpLocks/>
            </p:cNvCxnSpPr>
            <p:nvPr/>
          </p:nvCxnSpPr>
          <p:spPr>
            <a:xfrm flipH="1">
              <a:off x="9536460" y="2870995"/>
              <a:ext cx="747883" cy="533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327934D5-69FE-D978-86ED-D79FBF918D8F}"/>
                </a:ext>
              </a:extLst>
            </p:cNvPr>
            <p:cNvSpPr/>
            <p:nvPr/>
          </p:nvSpPr>
          <p:spPr>
            <a:xfrm>
              <a:off x="9115474" y="1117600"/>
              <a:ext cx="1136890" cy="1708727"/>
            </a:xfrm>
            <a:custGeom>
              <a:avLst/>
              <a:gdLst>
                <a:gd name="connsiteX0" fmla="*/ 361035 w 1136890"/>
                <a:gd name="connsiteY0" fmla="*/ 0 h 1708727"/>
                <a:gd name="connsiteX1" fmla="*/ 37762 w 1136890"/>
                <a:gd name="connsiteY1" fmla="*/ 868218 h 1708727"/>
                <a:gd name="connsiteX2" fmla="*/ 1136890 w 1136890"/>
                <a:gd name="connsiteY2" fmla="*/ 1708727 h 1708727"/>
              </a:gdLst>
              <a:ahLst/>
              <a:cxnLst>
                <a:cxn ang="0">
                  <a:pos x="connsiteX0" y="connsiteY0"/>
                </a:cxn>
                <a:cxn ang="0">
                  <a:pos x="connsiteX1" y="connsiteY1"/>
                </a:cxn>
                <a:cxn ang="0">
                  <a:pos x="connsiteX2" y="connsiteY2"/>
                </a:cxn>
              </a:cxnLst>
              <a:rect l="l" t="t" r="r" b="b"/>
              <a:pathLst>
                <a:path w="1136890" h="1708727">
                  <a:moveTo>
                    <a:pt x="361035" y="0"/>
                  </a:moveTo>
                  <a:cubicBezTo>
                    <a:pt x="134744" y="291715"/>
                    <a:pt x="-91547" y="583430"/>
                    <a:pt x="37762" y="868218"/>
                  </a:cubicBezTo>
                  <a:cubicBezTo>
                    <a:pt x="167071" y="1153006"/>
                    <a:pt x="651980" y="1430866"/>
                    <a:pt x="1136890" y="1708727"/>
                  </a:cubicBezTo>
                </a:path>
              </a:pathLst>
            </a:custGeom>
            <a:noFill/>
            <a:ln w="25400">
              <a:solidFill>
                <a:schemeClr val="tx1"/>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6AEAAD9-14A1-B6F4-6D3B-6D37D4F10BC8}"/>
                </a:ext>
              </a:extLst>
            </p:cNvPr>
            <p:cNvSpPr/>
            <p:nvPr/>
          </p:nvSpPr>
          <p:spPr>
            <a:xfrm>
              <a:off x="9513455" y="1163782"/>
              <a:ext cx="840509" cy="1625600"/>
            </a:xfrm>
            <a:custGeom>
              <a:avLst/>
              <a:gdLst>
                <a:gd name="connsiteX0" fmla="*/ 0 w 840509"/>
                <a:gd name="connsiteY0" fmla="*/ 0 h 1625600"/>
                <a:gd name="connsiteX1" fmla="*/ 581890 w 840509"/>
                <a:gd name="connsiteY1" fmla="*/ 683491 h 1625600"/>
                <a:gd name="connsiteX2" fmla="*/ 840509 w 840509"/>
                <a:gd name="connsiteY2" fmla="*/ 1625600 h 1625600"/>
              </a:gdLst>
              <a:ahLst/>
              <a:cxnLst>
                <a:cxn ang="0">
                  <a:pos x="connsiteX0" y="connsiteY0"/>
                </a:cxn>
                <a:cxn ang="0">
                  <a:pos x="connsiteX1" y="connsiteY1"/>
                </a:cxn>
                <a:cxn ang="0">
                  <a:pos x="connsiteX2" y="connsiteY2"/>
                </a:cxn>
              </a:cxnLst>
              <a:rect l="l" t="t" r="r" b="b"/>
              <a:pathLst>
                <a:path w="840509" h="1625600">
                  <a:moveTo>
                    <a:pt x="0" y="0"/>
                  </a:moveTo>
                  <a:cubicBezTo>
                    <a:pt x="220902" y="206279"/>
                    <a:pt x="441805" y="412558"/>
                    <a:pt x="581890" y="683491"/>
                  </a:cubicBezTo>
                  <a:cubicBezTo>
                    <a:pt x="721975" y="954424"/>
                    <a:pt x="781242" y="1290012"/>
                    <a:pt x="840509" y="1625600"/>
                  </a:cubicBezTo>
                </a:path>
              </a:pathLst>
            </a:custGeom>
            <a:noFill/>
            <a:ln w="25400">
              <a:solidFill>
                <a:schemeClr val="tx1"/>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468A939-66E1-5AD7-075F-3F69A2A0A122}"/>
                </a:ext>
              </a:extLst>
            </p:cNvPr>
            <p:cNvSpPr/>
            <p:nvPr/>
          </p:nvSpPr>
          <p:spPr>
            <a:xfrm>
              <a:off x="9485745" y="1136073"/>
              <a:ext cx="1368289" cy="1671782"/>
            </a:xfrm>
            <a:custGeom>
              <a:avLst/>
              <a:gdLst>
                <a:gd name="connsiteX0" fmla="*/ 0 w 1368289"/>
                <a:gd name="connsiteY0" fmla="*/ 0 h 1671782"/>
                <a:gd name="connsiteX1" fmla="*/ 1330037 w 1368289"/>
                <a:gd name="connsiteY1" fmla="*/ 498763 h 1671782"/>
                <a:gd name="connsiteX2" fmla="*/ 877455 w 1368289"/>
                <a:gd name="connsiteY2" fmla="*/ 1671782 h 1671782"/>
              </a:gdLst>
              <a:ahLst/>
              <a:cxnLst>
                <a:cxn ang="0">
                  <a:pos x="connsiteX0" y="connsiteY0"/>
                </a:cxn>
                <a:cxn ang="0">
                  <a:pos x="connsiteX1" y="connsiteY1"/>
                </a:cxn>
                <a:cxn ang="0">
                  <a:pos x="connsiteX2" y="connsiteY2"/>
                </a:cxn>
              </a:cxnLst>
              <a:rect l="l" t="t" r="r" b="b"/>
              <a:pathLst>
                <a:path w="1368289" h="1671782">
                  <a:moveTo>
                    <a:pt x="0" y="0"/>
                  </a:moveTo>
                  <a:cubicBezTo>
                    <a:pt x="591897" y="110066"/>
                    <a:pt x="1183795" y="220133"/>
                    <a:pt x="1330037" y="498763"/>
                  </a:cubicBezTo>
                  <a:cubicBezTo>
                    <a:pt x="1476279" y="777393"/>
                    <a:pt x="1176867" y="1224587"/>
                    <a:pt x="877455" y="1671782"/>
                  </a:cubicBezTo>
                </a:path>
              </a:pathLst>
            </a:custGeom>
            <a:noFill/>
            <a:ln w="25400">
              <a:solidFill>
                <a:schemeClr val="tx1"/>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70D60CCB-1A87-B446-6F2D-6C84F59615EF}"/>
                </a:ext>
              </a:extLst>
            </p:cNvPr>
            <p:cNvSpPr/>
            <p:nvPr/>
          </p:nvSpPr>
          <p:spPr>
            <a:xfrm>
              <a:off x="9457710" y="1173018"/>
              <a:ext cx="813126" cy="1579418"/>
            </a:xfrm>
            <a:custGeom>
              <a:avLst/>
              <a:gdLst>
                <a:gd name="connsiteX0" fmla="*/ 46508 w 813126"/>
                <a:gd name="connsiteY0" fmla="*/ 0 h 1579418"/>
                <a:gd name="connsiteX1" fmla="*/ 83454 w 813126"/>
                <a:gd name="connsiteY1" fmla="*/ 803564 h 1579418"/>
                <a:gd name="connsiteX2" fmla="*/ 813126 w 813126"/>
                <a:gd name="connsiteY2" fmla="*/ 1579418 h 1579418"/>
              </a:gdLst>
              <a:ahLst/>
              <a:cxnLst>
                <a:cxn ang="0">
                  <a:pos x="connsiteX0" y="connsiteY0"/>
                </a:cxn>
                <a:cxn ang="0">
                  <a:pos x="connsiteX1" y="connsiteY1"/>
                </a:cxn>
                <a:cxn ang="0">
                  <a:pos x="connsiteX2" y="connsiteY2"/>
                </a:cxn>
              </a:cxnLst>
              <a:rect l="l" t="t" r="r" b="b"/>
              <a:pathLst>
                <a:path w="813126" h="1579418">
                  <a:moveTo>
                    <a:pt x="46508" y="0"/>
                  </a:moveTo>
                  <a:cubicBezTo>
                    <a:pt x="1096" y="270164"/>
                    <a:pt x="-44316" y="540328"/>
                    <a:pt x="83454" y="803564"/>
                  </a:cubicBezTo>
                  <a:cubicBezTo>
                    <a:pt x="211224" y="1066800"/>
                    <a:pt x="512175" y="1323109"/>
                    <a:pt x="813126" y="1579418"/>
                  </a:cubicBezTo>
                </a:path>
              </a:pathLst>
            </a:custGeom>
            <a:noFill/>
            <a:ln w="25400">
              <a:solidFill>
                <a:schemeClr val="tx1"/>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CD339EE-7317-6797-EE19-529036AA27BA}"/>
                </a:ext>
              </a:extLst>
            </p:cNvPr>
            <p:cNvSpPr txBox="1"/>
            <p:nvPr/>
          </p:nvSpPr>
          <p:spPr>
            <a:xfrm>
              <a:off x="8497906" y="1700406"/>
              <a:ext cx="635110" cy="369332"/>
            </a:xfrm>
            <a:prstGeom prst="rect">
              <a:avLst/>
            </a:prstGeom>
            <a:noFill/>
          </p:spPr>
          <p:txBody>
            <a:bodyPr wrap="none" rtlCol="0">
              <a:spAutoFit/>
            </a:bodyPr>
            <a:lstStyle/>
            <a:p>
              <a:r>
                <a:rPr lang="en-US" i="1" dirty="0"/>
                <a:t>p</a:t>
              </a:r>
              <a:r>
                <a:rPr lang="en-US" i="1" baseline="-25000" dirty="0"/>
                <a:t>k</a:t>
              </a:r>
              <a:r>
                <a:rPr lang="en-US" i="1" dirty="0"/>
                <a:t>(1)</a:t>
              </a:r>
            </a:p>
          </p:txBody>
        </p:sp>
        <p:sp>
          <p:nvSpPr>
            <p:cNvPr id="36" name="TextBox 35">
              <a:extLst>
                <a:ext uri="{FF2B5EF4-FFF2-40B4-BE49-F238E27FC236}">
                  <a16:creationId xmlns:a16="http://schemas.microsoft.com/office/drawing/2014/main" id="{34A43BA6-9684-009E-7B9E-7FEA2E415A50}"/>
                </a:ext>
              </a:extLst>
            </p:cNvPr>
            <p:cNvSpPr txBox="1"/>
            <p:nvPr/>
          </p:nvSpPr>
          <p:spPr>
            <a:xfrm>
              <a:off x="10207006" y="1635695"/>
              <a:ext cx="516488" cy="369332"/>
            </a:xfrm>
            <a:prstGeom prst="rect">
              <a:avLst/>
            </a:prstGeom>
            <a:noFill/>
          </p:spPr>
          <p:txBody>
            <a:bodyPr wrap="none" rtlCol="0">
              <a:spAutoFit/>
            </a:bodyPr>
            <a:lstStyle/>
            <a:p>
              <a:r>
                <a:rPr lang="en-US" dirty="0"/>
                <a:t>……</a:t>
              </a:r>
            </a:p>
          </p:txBody>
        </p:sp>
        <p:sp>
          <p:nvSpPr>
            <p:cNvPr id="46" name="TextBox 45">
              <a:extLst>
                <a:ext uri="{FF2B5EF4-FFF2-40B4-BE49-F238E27FC236}">
                  <a16:creationId xmlns:a16="http://schemas.microsoft.com/office/drawing/2014/main" id="{5169167D-DE63-1325-AEE1-18022550895D}"/>
                </a:ext>
              </a:extLst>
            </p:cNvPr>
            <p:cNvSpPr txBox="1"/>
            <p:nvPr/>
          </p:nvSpPr>
          <p:spPr>
            <a:xfrm>
              <a:off x="9631552" y="4533551"/>
              <a:ext cx="516488" cy="369332"/>
            </a:xfrm>
            <a:prstGeom prst="rect">
              <a:avLst/>
            </a:prstGeom>
            <a:noFill/>
          </p:spPr>
          <p:txBody>
            <a:bodyPr wrap="none" rtlCol="0">
              <a:spAutoFit/>
            </a:bodyPr>
            <a:lstStyle/>
            <a:p>
              <a:r>
                <a:rPr lang="en-US" dirty="0"/>
                <a:t>……</a:t>
              </a:r>
            </a:p>
          </p:txBody>
        </p:sp>
      </p:grpSp>
      <p:pic>
        <p:nvPicPr>
          <p:cNvPr id="110" name="Picture 109" descr="\documentclass{article}&#10;\usepackage{amsmath}&#10;\usepackage{enumitem}&#10;\setlist[itemize]{noitemsep} &#10;\pagestyle{empty}&#10;\begin{document}&#10;\noindent&#10;(I) $V^{\theta}_0(S0)$ is a linear function of edge rewards $\{r_1,r_2,..r_k,...,r_{|E|}\}$ where $|E|$ is number of edges in MDP (easy proof by induction on levels of MDP) &#10;\noindent&#10;$\nabla$ is a linear operator, so $\nabla_{\theta}V^{\theta}_0(S0)$ also is a linear function of edge rewards. Therefore, the contribution of each $r_k$ to $V^{\theta}_0(S0)$ (call it $V^{\theta}_0(S0|e_k)$) and $\nabla_{\theta}V^{\theta}_0(S0)$ can be computed separately and the results added up.&#10;&#10;\noindent&#10;(II)Notation:&#10;\begin{itemize}&#10;\item Paths from S0 ending in $e_k = \{P_k(1), P_k(2),...,P_k(n)\}$&#10;\item Probabilities of these paths: $p_k(1),p_k(2),...,p_k(n)$&#10;\item Paths from $&lt;Sb,t{+}1&gt;$ to terminal states = $\{Q_k(1), Q_k(2),...,Q_k(n)\}$&#10;\item Probabilities of these paths: $q_k(1),q_k(2),...,q_k(n)$&#10;\end{itemize} &#10;\noindent&#10;(III)&#10;\begin{align*}&#10;\noindent&#10;V_{0}^{\theta}(S0|e_k) &amp;= \sum_{i{=}1}^{n} r_k*p_k(i) \text{\ \ (trajectory formulation)}\\&#10;\nabla_{\theta} V_{0}^{\theta}(S0|e_k) &amp;= \sum_{i{=}1}^{n} r_k*\nabla_{\theta}p_k(i)&#10;= \sum_{i{=}1}^{n} r_k*p_k(i)*\nabla_{\theta}log(p_k(i))\\&#10;&amp;= \sum_{i{=}1}^{n} r_k*p_k(i)\underbrace{(q_k(1)+q_k(2)+...+q_k(m))}_{=1}*\nabla_{\theta}log(p_k(i))\\&#10;&amp;= \sum_{i{=}1}^n\sum_{j{=}1}^{m}\underbrace{p_k(i)q_k(j)}_{trajectory}r_k\nabla_{\theta}log(p_k(i)) \\&#10;\nabla V_{0}^{\theta}(S0) &amp;= \sum_{k{=}1}^{|E|}\sum_{i{=}1}^n\sum_{j{=}1}^{m}\underbrace{p_k(i)q_k(j)}_{trajectory}r_k\nabla_{\theta}log(p_k(i))&#10;\end{align*}&#10;&#10;\end{document}" title="IguanaTex Bitmap Display">
            <a:extLst>
              <a:ext uri="{FF2B5EF4-FFF2-40B4-BE49-F238E27FC236}">
                <a16:creationId xmlns:a16="http://schemas.microsoft.com/office/drawing/2014/main" id="{BE131F4A-C07C-32D8-A0DD-6B73D809583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661567" y="301386"/>
            <a:ext cx="6210440" cy="6367078"/>
          </a:xfrm>
          <a:prstGeom prst="rect">
            <a:avLst/>
          </a:prstGeom>
        </p:spPr>
      </p:pic>
      <p:sp>
        <p:nvSpPr>
          <p:cNvPr id="2" name="TextBox 1">
            <a:extLst>
              <a:ext uri="{FF2B5EF4-FFF2-40B4-BE49-F238E27FC236}">
                <a16:creationId xmlns:a16="http://schemas.microsoft.com/office/drawing/2014/main" id="{C4F2FEE1-071B-C344-C866-D099A2801F3A}"/>
              </a:ext>
            </a:extLst>
          </p:cNvPr>
          <p:cNvSpPr txBox="1"/>
          <p:nvPr/>
        </p:nvSpPr>
        <p:spPr>
          <a:xfrm>
            <a:off x="2403563" y="2159290"/>
            <a:ext cx="631904" cy="369332"/>
          </a:xfrm>
          <a:prstGeom prst="rect">
            <a:avLst/>
          </a:prstGeom>
          <a:noFill/>
        </p:spPr>
        <p:txBody>
          <a:bodyPr wrap="none" rtlCol="0">
            <a:spAutoFit/>
          </a:bodyPr>
          <a:lstStyle/>
          <a:p>
            <a:r>
              <a:rPr lang="en-US" i="1" dirty="0"/>
              <a:t>p</a:t>
            </a:r>
            <a:r>
              <a:rPr lang="en-US" i="1" baseline="-25000" dirty="0"/>
              <a:t>k</a:t>
            </a:r>
            <a:r>
              <a:rPr lang="en-US" i="1" dirty="0"/>
              <a:t>(2)</a:t>
            </a:r>
          </a:p>
        </p:txBody>
      </p:sp>
      <p:sp>
        <p:nvSpPr>
          <p:cNvPr id="3" name="TextBox 2">
            <a:extLst>
              <a:ext uri="{FF2B5EF4-FFF2-40B4-BE49-F238E27FC236}">
                <a16:creationId xmlns:a16="http://schemas.microsoft.com/office/drawing/2014/main" id="{4DE389F2-F5F3-5E58-564E-BC084FFE8F33}"/>
              </a:ext>
            </a:extLst>
          </p:cNvPr>
          <p:cNvSpPr txBox="1"/>
          <p:nvPr/>
        </p:nvSpPr>
        <p:spPr>
          <a:xfrm>
            <a:off x="3778744" y="2093768"/>
            <a:ext cx="633507" cy="369332"/>
          </a:xfrm>
          <a:prstGeom prst="rect">
            <a:avLst/>
          </a:prstGeom>
          <a:noFill/>
        </p:spPr>
        <p:txBody>
          <a:bodyPr wrap="none" rtlCol="0">
            <a:spAutoFit/>
          </a:bodyPr>
          <a:lstStyle/>
          <a:p>
            <a:r>
              <a:rPr lang="en-US" i="1" dirty="0"/>
              <a:t>p</a:t>
            </a:r>
            <a:r>
              <a:rPr lang="en-US" i="1" baseline="-25000" dirty="0"/>
              <a:t>k</a:t>
            </a:r>
            <a:r>
              <a:rPr lang="en-US" i="1" dirty="0"/>
              <a:t>(n)</a:t>
            </a:r>
          </a:p>
        </p:txBody>
      </p:sp>
      <p:sp>
        <p:nvSpPr>
          <p:cNvPr id="4" name="TextBox 3">
            <a:extLst>
              <a:ext uri="{FF2B5EF4-FFF2-40B4-BE49-F238E27FC236}">
                <a16:creationId xmlns:a16="http://schemas.microsoft.com/office/drawing/2014/main" id="{B7D0BF29-E719-7B83-F349-21CA8BF6188E}"/>
              </a:ext>
            </a:extLst>
          </p:cNvPr>
          <p:cNvSpPr txBox="1"/>
          <p:nvPr/>
        </p:nvSpPr>
        <p:spPr>
          <a:xfrm>
            <a:off x="859822" y="4834953"/>
            <a:ext cx="631904" cy="369332"/>
          </a:xfrm>
          <a:prstGeom prst="rect">
            <a:avLst/>
          </a:prstGeom>
          <a:noFill/>
        </p:spPr>
        <p:txBody>
          <a:bodyPr wrap="none" rtlCol="0">
            <a:spAutoFit/>
          </a:bodyPr>
          <a:lstStyle/>
          <a:p>
            <a:r>
              <a:rPr lang="en-US" i="1" dirty="0" err="1"/>
              <a:t>q</a:t>
            </a:r>
            <a:r>
              <a:rPr lang="en-US" i="1" baseline="-25000" dirty="0" err="1"/>
              <a:t>k</a:t>
            </a:r>
            <a:r>
              <a:rPr lang="en-US" i="1" dirty="0"/>
              <a:t>(1)</a:t>
            </a:r>
          </a:p>
        </p:txBody>
      </p:sp>
      <p:sp>
        <p:nvSpPr>
          <p:cNvPr id="5" name="TextBox 4">
            <a:extLst>
              <a:ext uri="{FF2B5EF4-FFF2-40B4-BE49-F238E27FC236}">
                <a16:creationId xmlns:a16="http://schemas.microsoft.com/office/drawing/2014/main" id="{AE997D11-79BA-22D3-09E3-B1F40A9B15F1}"/>
              </a:ext>
            </a:extLst>
          </p:cNvPr>
          <p:cNvSpPr txBox="1"/>
          <p:nvPr/>
        </p:nvSpPr>
        <p:spPr>
          <a:xfrm>
            <a:off x="1976924" y="4841320"/>
            <a:ext cx="631904" cy="369332"/>
          </a:xfrm>
          <a:prstGeom prst="rect">
            <a:avLst/>
          </a:prstGeom>
          <a:noFill/>
        </p:spPr>
        <p:txBody>
          <a:bodyPr wrap="none" rtlCol="0">
            <a:spAutoFit/>
          </a:bodyPr>
          <a:lstStyle/>
          <a:p>
            <a:r>
              <a:rPr lang="en-US" i="1" dirty="0" err="1"/>
              <a:t>q</a:t>
            </a:r>
            <a:r>
              <a:rPr lang="en-US" i="1" baseline="-25000" dirty="0" err="1"/>
              <a:t>k</a:t>
            </a:r>
            <a:r>
              <a:rPr lang="en-US" i="1" dirty="0"/>
              <a:t>(2)</a:t>
            </a:r>
          </a:p>
        </p:txBody>
      </p:sp>
      <p:sp>
        <p:nvSpPr>
          <p:cNvPr id="6" name="TextBox 5">
            <a:extLst>
              <a:ext uri="{FF2B5EF4-FFF2-40B4-BE49-F238E27FC236}">
                <a16:creationId xmlns:a16="http://schemas.microsoft.com/office/drawing/2014/main" id="{AB9110B3-B82B-D90E-2C39-C1C13FE95574}"/>
              </a:ext>
            </a:extLst>
          </p:cNvPr>
          <p:cNvSpPr txBox="1"/>
          <p:nvPr/>
        </p:nvSpPr>
        <p:spPr>
          <a:xfrm>
            <a:off x="3381086" y="4841320"/>
            <a:ext cx="697627" cy="369332"/>
          </a:xfrm>
          <a:prstGeom prst="rect">
            <a:avLst/>
          </a:prstGeom>
          <a:noFill/>
        </p:spPr>
        <p:txBody>
          <a:bodyPr wrap="none" rtlCol="0">
            <a:spAutoFit/>
          </a:bodyPr>
          <a:lstStyle/>
          <a:p>
            <a:r>
              <a:rPr lang="en-US" i="1" dirty="0" err="1"/>
              <a:t>q</a:t>
            </a:r>
            <a:r>
              <a:rPr lang="en-US" i="1" baseline="-25000" dirty="0" err="1"/>
              <a:t>k</a:t>
            </a:r>
            <a:r>
              <a:rPr lang="en-US" i="1" dirty="0"/>
              <a:t>(m)</a:t>
            </a:r>
          </a:p>
        </p:txBody>
      </p:sp>
      <p:pic>
        <p:nvPicPr>
          <p:cNvPr id="98" name="Picture 97" descr="\documentclass{article}&#10;\usepackage{amsmath,amssymb}&#10;\pagestyle{empty}&#10;\begin{document}&#10;&#10;\[\nabla_{\theta}V_0^{\theta}(S0) = \mathbb{E}_{\tau \sim \pi_\theta} \left[ \sum_{t=0}^{T-1} r_{t} \sum_{t'=0}^{t}\nabla_\theta \log \pi_\theta(a_t'|s_{t'})\right]\]&#10;&#10;\end{document}&#10;&#10;" title="IguanaTex Bitmap Display">
            <a:extLst>
              <a:ext uri="{FF2B5EF4-FFF2-40B4-BE49-F238E27FC236}">
                <a16:creationId xmlns:a16="http://schemas.microsoft.com/office/drawing/2014/main" id="{08601413-15F0-3CC6-43B3-FFFEE1997994}"/>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10157" y="213714"/>
            <a:ext cx="4329990" cy="619814"/>
          </a:xfrm>
          <a:prstGeom prst="rect">
            <a:avLst/>
          </a:prstGeom>
        </p:spPr>
      </p:pic>
      <p:sp>
        <p:nvSpPr>
          <p:cNvPr id="108" name="TextBox 107">
            <a:extLst>
              <a:ext uri="{FF2B5EF4-FFF2-40B4-BE49-F238E27FC236}">
                <a16:creationId xmlns:a16="http://schemas.microsoft.com/office/drawing/2014/main" id="{B1F4957E-0361-8FE6-EDE2-5D5E0F6A350E}"/>
              </a:ext>
            </a:extLst>
          </p:cNvPr>
          <p:cNvSpPr txBox="1"/>
          <p:nvPr/>
        </p:nvSpPr>
        <p:spPr>
          <a:xfrm>
            <a:off x="2496281" y="3227127"/>
            <a:ext cx="365806" cy="369332"/>
          </a:xfrm>
          <a:prstGeom prst="rect">
            <a:avLst/>
          </a:prstGeom>
          <a:noFill/>
          <a:ln>
            <a:noFill/>
          </a:ln>
        </p:spPr>
        <p:txBody>
          <a:bodyPr wrap="none" rtlCol="0">
            <a:spAutoFit/>
          </a:bodyPr>
          <a:lstStyle/>
          <a:p>
            <a:r>
              <a:rPr lang="en-US" i="1" dirty="0"/>
              <a:t>e</a:t>
            </a:r>
            <a:r>
              <a:rPr lang="en-US" i="1" baseline="-25000" dirty="0"/>
              <a:t>k</a:t>
            </a:r>
            <a:endParaRPr lang="en-US" i="1" dirty="0"/>
          </a:p>
        </p:txBody>
      </p:sp>
    </p:spTree>
    <p:extLst>
      <p:ext uri="{BB962C8B-B14F-4D97-AF65-F5344CB8AC3E}">
        <p14:creationId xmlns:p14="http://schemas.microsoft.com/office/powerpoint/2010/main" val="1510634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E8DC5-5E79-EAFD-BFBC-35260C51F780}"/>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07D057B2-020B-1178-A95C-5845F61CF67B}"/>
              </a:ext>
            </a:extLst>
          </p:cNvPr>
          <p:cNvSpPr/>
          <p:nvPr/>
        </p:nvSpPr>
        <p:spPr>
          <a:xfrm>
            <a:off x="7638473" y="1806572"/>
            <a:ext cx="3325091" cy="1376218"/>
          </a:xfrm>
          <a:prstGeom prst="rect">
            <a:avLst/>
          </a:prstGeom>
          <a:solidFill>
            <a:schemeClr val="bg2">
              <a:alpha val="17000"/>
            </a:schemeClr>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26EDB8F0-D796-A77D-EB7F-BD3587EF1564}"/>
              </a:ext>
            </a:extLst>
          </p:cNvPr>
          <p:cNvSpPr>
            <a:spLocks noGrp="1"/>
          </p:cNvSpPr>
          <p:nvPr>
            <p:ph type="title"/>
          </p:nvPr>
        </p:nvSpPr>
        <p:spPr>
          <a:xfrm>
            <a:off x="92364" y="62445"/>
            <a:ext cx="11327130" cy="994172"/>
          </a:xfrm>
        </p:spPr>
        <p:txBody>
          <a:bodyPr>
            <a:normAutofit/>
          </a:bodyPr>
          <a:lstStyle/>
          <a:p>
            <a:r>
              <a:rPr lang="en-US" dirty="0"/>
              <a:t> </a:t>
            </a:r>
            <a:r>
              <a:rPr lang="en-US" sz="4300" b="0" spc="-50" dirty="0">
                <a:solidFill>
                  <a:schemeClr val="tx1">
                    <a:lumMod val="75000"/>
                    <a:lumOff val="25000"/>
                  </a:schemeClr>
                </a:solidFill>
                <a:latin typeface="+mj-lt"/>
              </a:rPr>
              <a:t>Rewards-to-go formulation </a:t>
            </a:r>
          </a:p>
        </p:txBody>
      </p:sp>
      <p:sp>
        <p:nvSpPr>
          <p:cNvPr id="7" name="Content Placeholder 8">
            <a:extLst>
              <a:ext uri="{FF2B5EF4-FFF2-40B4-BE49-F238E27FC236}">
                <a16:creationId xmlns:a16="http://schemas.microsoft.com/office/drawing/2014/main" id="{5EA79658-441C-021B-0B80-B7066BF7DA15}"/>
              </a:ext>
            </a:extLst>
          </p:cNvPr>
          <p:cNvSpPr>
            <a:spLocks noGrp="1"/>
          </p:cNvSpPr>
          <p:nvPr>
            <p:ph idx="1"/>
          </p:nvPr>
        </p:nvSpPr>
        <p:spPr>
          <a:xfrm>
            <a:off x="598270" y="1594852"/>
            <a:ext cx="9678705" cy="4657358"/>
          </a:xfrm>
        </p:spPr>
        <p:txBody>
          <a:bodyPr>
            <a:normAutofit/>
          </a:bodyPr>
          <a:lstStyle/>
          <a:p>
            <a:pPr marL="201168" lvl="1" indent="0">
              <a:buNone/>
            </a:pPr>
            <a:endParaRPr lang="en-US" dirty="0"/>
          </a:p>
          <a:p>
            <a:pPr lvl="1"/>
            <a:endParaRPr lang="en-US" dirty="0"/>
          </a:p>
          <a:p>
            <a:pPr lvl="1"/>
            <a:endParaRPr lang="en-US" dirty="0"/>
          </a:p>
          <a:p>
            <a:pPr lvl="1"/>
            <a:endParaRPr lang="en-US" dirty="0"/>
          </a:p>
          <a:p>
            <a:pPr lvl="1"/>
            <a:endParaRPr lang="en-US" dirty="0"/>
          </a:p>
          <a:p>
            <a:pPr marL="201168" lvl="1" indent="0">
              <a:buNone/>
            </a:pPr>
            <a:r>
              <a:rPr lang="en-US" dirty="0"/>
              <a:t> </a:t>
            </a:r>
          </a:p>
          <a:p>
            <a:pPr lvl="1"/>
            <a:endParaRPr lang="en-US" dirty="0"/>
          </a:p>
          <a:p>
            <a:pPr marL="201168" lvl="1" indent="0">
              <a:buNone/>
            </a:pPr>
            <a:endParaRPr lang="en-US" sz="3450" dirty="0"/>
          </a:p>
          <a:p>
            <a:endParaRPr lang="en-US" sz="3750" i="1" dirty="0"/>
          </a:p>
        </p:txBody>
      </p:sp>
      <p:pic>
        <p:nvPicPr>
          <p:cNvPr id="6" name="Picture 5" descr="\documentclass{article}&#10;\usepackage{amsmath,amssymb}&#10;\usepackage{empheq}&#10;\usepackage{mdframed}&#10;\usepackage{xcolor}&#10;\definecolor{lightgreen}{HTML}{90EE90}&#10;\newcommand{\boxedeq}[2]{\begin{empheq}[box={\fboxsep=6pt\fbox}]{align}\label{#1}#2\end{empheq}}&#10;\newcommand{\coloredeq}[2]{\begin{empheq}[box=\colorbox{lightgreen}]{align}\label{#1}#2\end{empheq}}&#10;\pagestyle{empty}&#10;\begin{document}&#10;\flushleft&#10;\begin{align}&#10;\nonumber&#10;\nabla_\theta \mathbb{E}_{\tau \sim \pi_\theta}\Big[R(\tau)\Big] \;&#10;&amp;=\; \underbrace{\mathbb{E}_{\tau \sim \pi_\theta} \left[ \sum_{t=0}^{T-1} \nabla_\theta \log \pi_\theta(a_t|s_t) \left(\sum_{t'=t}^{T-1}r_{t'}\right) \right]}_{\rm rewards-to-go\ formulation}&#10;\end{align}&#10;\end{document}" title="IguanaTex Bitmap Display">
            <a:extLst>
              <a:ext uri="{FF2B5EF4-FFF2-40B4-BE49-F238E27FC236}">
                <a16:creationId xmlns:a16="http://schemas.microsoft.com/office/drawing/2014/main" id="{E1974FA9-F7E0-01F8-C66C-36D3C7BDCBD3}"/>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7172918" y="3835853"/>
            <a:ext cx="4088949" cy="817603"/>
          </a:xfrm>
          <a:prstGeom prst="rect">
            <a:avLst/>
          </a:prstGeom>
          <a:solidFill>
            <a:schemeClr val="bg1">
              <a:alpha val="49000"/>
            </a:schemeClr>
          </a:solidFill>
        </p:spPr>
      </p:pic>
      <p:grpSp>
        <p:nvGrpSpPr>
          <p:cNvPr id="8" name="Group 7">
            <a:extLst>
              <a:ext uri="{FF2B5EF4-FFF2-40B4-BE49-F238E27FC236}">
                <a16:creationId xmlns:a16="http://schemas.microsoft.com/office/drawing/2014/main" id="{041D563C-37F7-6748-7EAA-BBA52A2E9C0D}"/>
              </a:ext>
            </a:extLst>
          </p:cNvPr>
          <p:cNvGrpSpPr/>
          <p:nvPr/>
        </p:nvGrpSpPr>
        <p:grpSpPr>
          <a:xfrm>
            <a:off x="7724326" y="2035024"/>
            <a:ext cx="2973671" cy="947024"/>
            <a:chOff x="7860665" y="4113832"/>
            <a:chExt cx="2973671" cy="947024"/>
          </a:xfrm>
        </p:grpSpPr>
        <p:cxnSp>
          <p:nvCxnSpPr>
            <p:cNvPr id="9" name="Straight Arrow Connector 8">
              <a:extLst>
                <a:ext uri="{FF2B5EF4-FFF2-40B4-BE49-F238E27FC236}">
                  <a16:creationId xmlns:a16="http://schemas.microsoft.com/office/drawing/2014/main" id="{2F690B17-BE46-9058-62CE-56162F6F6C46}"/>
                </a:ext>
              </a:extLst>
            </p:cNvPr>
            <p:cNvCxnSpPr>
              <a:cxnSpLocks/>
              <a:stCxn id="11" idx="6"/>
            </p:cNvCxnSpPr>
            <p:nvPr/>
          </p:nvCxnSpPr>
          <p:spPr>
            <a:xfrm flipV="1">
              <a:off x="8482917" y="4538443"/>
              <a:ext cx="650509" cy="15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D9036B-4083-D0E6-263A-191E9CD2FC60}"/>
                </a:ext>
              </a:extLst>
            </p:cNvPr>
            <p:cNvSpPr txBox="1"/>
            <p:nvPr/>
          </p:nvSpPr>
          <p:spPr>
            <a:xfrm>
              <a:off x="7860665" y="4217873"/>
              <a:ext cx="474810" cy="584775"/>
            </a:xfrm>
            <a:prstGeom prst="rect">
              <a:avLst/>
            </a:prstGeom>
            <a:noFill/>
          </p:spPr>
          <p:txBody>
            <a:bodyPr wrap="none" rtlCol="0">
              <a:spAutoFit/>
            </a:bodyPr>
            <a:lstStyle/>
            <a:p>
              <a:pPr defTabSz="457200">
                <a:defRPr/>
              </a:pPr>
              <a:r>
                <a:rPr lang="en-US" sz="3200" dirty="0">
                  <a:solidFill>
                    <a:srgbClr val="000000"/>
                  </a:solidFill>
                  <a:latin typeface="Calibri" panose="020F0502020204030204"/>
                  <a:sym typeface="Symbol" panose="05050102010706020507" pitchFamily="18" charset="2"/>
                </a:rPr>
                <a:t>:</a:t>
              </a:r>
              <a:endParaRPr lang="en-US" sz="3200" dirty="0">
                <a:solidFill>
                  <a:srgbClr val="000000"/>
                </a:solidFill>
                <a:latin typeface="Calibri" panose="020F0502020204030204"/>
              </a:endParaRPr>
            </a:p>
          </p:txBody>
        </p:sp>
        <p:sp>
          <p:nvSpPr>
            <p:cNvPr id="11" name="Oval 10">
              <a:extLst>
                <a:ext uri="{FF2B5EF4-FFF2-40B4-BE49-F238E27FC236}">
                  <a16:creationId xmlns:a16="http://schemas.microsoft.com/office/drawing/2014/main" id="{933B6B12-6DB5-7719-76FD-0638209D78AB}"/>
                </a:ext>
              </a:extLst>
            </p:cNvPr>
            <p:cNvSpPr/>
            <p:nvPr/>
          </p:nvSpPr>
          <p:spPr>
            <a:xfrm>
              <a:off x="8319621" y="4456630"/>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12" name="Oval 11">
              <a:extLst>
                <a:ext uri="{FF2B5EF4-FFF2-40B4-BE49-F238E27FC236}">
                  <a16:creationId xmlns:a16="http://schemas.microsoft.com/office/drawing/2014/main" id="{3C6EBC76-07C1-7689-A8C0-72D1930DFE3E}"/>
                </a:ext>
              </a:extLst>
            </p:cNvPr>
            <p:cNvSpPr/>
            <p:nvPr/>
          </p:nvSpPr>
          <p:spPr>
            <a:xfrm>
              <a:off x="9117572" y="4435191"/>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13" name="Straight Arrow Connector 12">
              <a:extLst>
                <a:ext uri="{FF2B5EF4-FFF2-40B4-BE49-F238E27FC236}">
                  <a16:creationId xmlns:a16="http://schemas.microsoft.com/office/drawing/2014/main" id="{184F0B07-523F-3175-6EAB-383FDD78CFC4}"/>
                </a:ext>
              </a:extLst>
            </p:cNvPr>
            <p:cNvCxnSpPr>
              <a:cxnSpLocks/>
            </p:cNvCxnSpPr>
            <p:nvPr/>
          </p:nvCxnSpPr>
          <p:spPr>
            <a:xfrm flipV="1">
              <a:off x="9273343" y="4528702"/>
              <a:ext cx="642180" cy="48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6341413-C071-F472-CA3C-256CB8B3DF5F}"/>
                </a:ext>
              </a:extLst>
            </p:cNvPr>
            <p:cNvSpPr/>
            <p:nvPr/>
          </p:nvSpPr>
          <p:spPr>
            <a:xfrm>
              <a:off x="9916327" y="4421373"/>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18" name="Straight Arrow Connector 17">
              <a:extLst>
                <a:ext uri="{FF2B5EF4-FFF2-40B4-BE49-F238E27FC236}">
                  <a16:creationId xmlns:a16="http://schemas.microsoft.com/office/drawing/2014/main" id="{BEB3A909-7593-082B-7834-559DC1CB9FF0}"/>
                </a:ext>
              </a:extLst>
            </p:cNvPr>
            <p:cNvCxnSpPr>
              <a:cxnSpLocks/>
            </p:cNvCxnSpPr>
            <p:nvPr/>
          </p:nvCxnSpPr>
          <p:spPr>
            <a:xfrm flipV="1">
              <a:off x="10028056" y="4515625"/>
              <a:ext cx="650509" cy="15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C4D0FA1-FA9B-0FE0-555F-AABCA85EC009}"/>
                </a:ext>
              </a:extLst>
            </p:cNvPr>
            <p:cNvSpPr/>
            <p:nvPr/>
          </p:nvSpPr>
          <p:spPr>
            <a:xfrm>
              <a:off x="10671040" y="4418643"/>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0" name="TextBox 19">
              <a:extLst>
                <a:ext uri="{FF2B5EF4-FFF2-40B4-BE49-F238E27FC236}">
                  <a16:creationId xmlns:a16="http://schemas.microsoft.com/office/drawing/2014/main" id="{F7F7FC7E-97A0-64C1-68EA-658B1FE69710}"/>
                </a:ext>
              </a:extLst>
            </p:cNvPr>
            <p:cNvSpPr txBox="1"/>
            <p:nvPr/>
          </p:nvSpPr>
          <p:spPr>
            <a:xfrm>
              <a:off x="8518359" y="4136120"/>
              <a:ext cx="343364" cy="369332"/>
            </a:xfrm>
            <a:prstGeom prst="rect">
              <a:avLst/>
            </a:prstGeom>
            <a:noFill/>
          </p:spPr>
          <p:txBody>
            <a:bodyPr wrap="none" rtlCol="0">
              <a:spAutoFit/>
            </a:bodyPr>
            <a:lstStyle/>
            <a:p>
              <a:pPr algn="l"/>
              <a:r>
                <a:rPr lang="en-US" i="1" dirty="0"/>
                <a:t>r</a:t>
              </a:r>
              <a:r>
                <a:rPr lang="en-US" i="1" baseline="-25000" dirty="0"/>
                <a:t>0</a:t>
              </a:r>
            </a:p>
          </p:txBody>
        </p:sp>
        <p:sp>
          <p:nvSpPr>
            <p:cNvPr id="21" name="TextBox 20">
              <a:extLst>
                <a:ext uri="{FF2B5EF4-FFF2-40B4-BE49-F238E27FC236}">
                  <a16:creationId xmlns:a16="http://schemas.microsoft.com/office/drawing/2014/main" id="{7AB71516-ED7B-FF13-51E3-82215AB138DD}"/>
                </a:ext>
              </a:extLst>
            </p:cNvPr>
            <p:cNvSpPr txBox="1"/>
            <p:nvPr/>
          </p:nvSpPr>
          <p:spPr>
            <a:xfrm>
              <a:off x="9353732" y="4113832"/>
              <a:ext cx="343364" cy="369332"/>
            </a:xfrm>
            <a:prstGeom prst="rect">
              <a:avLst/>
            </a:prstGeom>
            <a:noFill/>
          </p:spPr>
          <p:txBody>
            <a:bodyPr wrap="none" rtlCol="0">
              <a:spAutoFit/>
            </a:bodyPr>
            <a:lstStyle/>
            <a:p>
              <a:pPr algn="l"/>
              <a:r>
                <a:rPr lang="en-US" i="1" dirty="0">
                  <a:solidFill>
                    <a:srgbClr val="FF0000"/>
                  </a:solidFill>
                </a:rPr>
                <a:t>r</a:t>
              </a:r>
              <a:r>
                <a:rPr lang="en-US" i="1" baseline="-25000" dirty="0">
                  <a:solidFill>
                    <a:srgbClr val="FF0000"/>
                  </a:solidFill>
                </a:rPr>
                <a:t>1</a:t>
              </a:r>
            </a:p>
          </p:txBody>
        </p:sp>
        <p:sp>
          <p:nvSpPr>
            <p:cNvPr id="24" name="TextBox 23">
              <a:extLst>
                <a:ext uri="{FF2B5EF4-FFF2-40B4-BE49-F238E27FC236}">
                  <a16:creationId xmlns:a16="http://schemas.microsoft.com/office/drawing/2014/main" id="{A2407057-C748-5DC3-B0F3-C98F3632E6A3}"/>
                </a:ext>
              </a:extLst>
            </p:cNvPr>
            <p:cNvSpPr txBox="1"/>
            <p:nvPr/>
          </p:nvSpPr>
          <p:spPr>
            <a:xfrm>
              <a:off x="10149302" y="4113832"/>
              <a:ext cx="343364" cy="369332"/>
            </a:xfrm>
            <a:prstGeom prst="rect">
              <a:avLst/>
            </a:prstGeom>
            <a:noFill/>
          </p:spPr>
          <p:txBody>
            <a:bodyPr wrap="none" rtlCol="0">
              <a:spAutoFit/>
            </a:bodyPr>
            <a:lstStyle/>
            <a:p>
              <a:pPr algn="l"/>
              <a:r>
                <a:rPr lang="en-US" i="1" dirty="0">
                  <a:solidFill>
                    <a:srgbClr val="FF0000"/>
                  </a:solidFill>
                </a:rPr>
                <a:t>r</a:t>
              </a:r>
              <a:r>
                <a:rPr lang="en-US" i="1" baseline="-25000" dirty="0">
                  <a:solidFill>
                    <a:srgbClr val="FF0000"/>
                  </a:solidFill>
                </a:rPr>
                <a:t>2</a:t>
              </a:r>
            </a:p>
          </p:txBody>
        </p:sp>
        <p:pic>
          <p:nvPicPr>
            <p:cNvPr id="25" name="Picture 24" descr="\documentclass{article}&#10;\usepackage{amsmath}&#10;\pagestyle{empty}&#10;\begin{document}&#10;&#10;$p_0$\\&#10;$\nabla_{\theta}\log p_0$&#10;&#10;\end{document}" title="IguanaTex Bitmap Display">
              <a:extLst>
                <a:ext uri="{FF2B5EF4-FFF2-40B4-BE49-F238E27FC236}">
                  <a16:creationId xmlns:a16="http://schemas.microsoft.com/office/drawing/2014/main" id="{0DAA5FE5-842F-CB4D-3CFE-36A32CBCC773}"/>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401269" y="4717844"/>
              <a:ext cx="694993" cy="343012"/>
            </a:xfrm>
            <a:prstGeom prst="rect">
              <a:avLst/>
            </a:prstGeom>
          </p:spPr>
        </p:pic>
        <p:pic>
          <p:nvPicPr>
            <p:cNvPr id="26" name="Picture 25" descr="\documentclass{article}&#10;\usepackage{amsmath,xcolor}&#10;\pagestyle{empty}&#10;\begin{document}&#10;&#10;$p_1$\\&#10;$\textcolor{red}{\nabla_{\theta}\log p_1}$&#10;&#10;\end{document}" title="IguanaTex Bitmap Display">
              <a:extLst>
                <a:ext uri="{FF2B5EF4-FFF2-40B4-BE49-F238E27FC236}">
                  <a16:creationId xmlns:a16="http://schemas.microsoft.com/office/drawing/2014/main" id="{FF7F7941-90EE-231B-7BD0-85607D64B5D8}"/>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9246936" y="4716555"/>
              <a:ext cx="689388" cy="343012"/>
            </a:xfrm>
            <a:prstGeom prst="rect">
              <a:avLst/>
            </a:prstGeom>
          </p:spPr>
        </p:pic>
        <p:pic>
          <p:nvPicPr>
            <p:cNvPr id="27" name="Picture 26" descr="\documentclass{article}&#10;\usepackage{amsmath,xcolor}&#10;\pagestyle{empty}&#10;\begin{document}&#10;&#10;$p_2$\\&#10;$\nabla_{\theta}\log p_2$&#10;&#10;\end{document}" title="IguanaTex Bitmap Display">
              <a:extLst>
                <a:ext uri="{FF2B5EF4-FFF2-40B4-BE49-F238E27FC236}">
                  <a16:creationId xmlns:a16="http://schemas.microsoft.com/office/drawing/2014/main" id="{486EC4A7-088A-F7DF-C7F0-4E44B28059EE}"/>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0092603" y="4716555"/>
              <a:ext cx="693872" cy="343012"/>
            </a:xfrm>
            <a:prstGeom prst="rect">
              <a:avLst/>
            </a:prstGeom>
          </p:spPr>
        </p:pic>
      </p:grpSp>
      <p:sp>
        <p:nvSpPr>
          <p:cNvPr id="28" name="TextBox 27">
            <a:extLst>
              <a:ext uri="{FF2B5EF4-FFF2-40B4-BE49-F238E27FC236}">
                <a16:creationId xmlns:a16="http://schemas.microsoft.com/office/drawing/2014/main" id="{35200EA0-0AC9-097A-8644-1AF76AD3B722}"/>
              </a:ext>
            </a:extLst>
          </p:cNvPr>
          <p:cNvSpPr txBox="1"/>
          <p:nvPr/>
        </p:nvSpPr>
        <p:spPr>
          <a:xfrm>
            <a:off x="451883" y="1717813"/>
            <a:ext cx="6229026" cy="3170099"/>
          </a:xfrm>
          <a:prstGeom prst="rect">
            <a:avLst/>
          </a:prstGeom>
          <a:noFill/>
        </p:spPr>
        <p:txBody>
          <a:bodyPr wrap="square" rtlCol="0">
            <a:spAutoFit/>
          </a:bodyPr>
          <a:lstStyle/>
          <a:p>
            <a:pPr algn="l"/>
            <a:r>
              <a:rPr lang="en-US" sz="2000" dirty="0"/>
              <a:t>Three formulations have little to do with policy gradients or even reinforcement learning.</a:t>
            </a:r>
          </a:p>
          <a:p>
            <a:pPr algn="l"/>
            <a:endParaRPr lang="en-US" sz="2000" dirty="0"/>
          </a:p>
          <a:p>
            <a:pPr algn="l"/>
            <a:r>
              <a:rPr lang="en-US" sz="2000" dirty="0"/>
              <a:t>Given Bellman iteration over the MDP DAG as the gold standard for what we want to compute, the three formulations are just ways of computing over the set of DAG paths to get the same answer as Bellman iteration.</a:t>
            </a:r>
          </a:p>
          <a:p>
            <a:pPr algn="l"/>
            <a:endParaRPr lang="en-US" sz="2000" dirty="0"/>
          </a:p>
          <a:p>
            <a:pPr algn="l"/>
            <a:r>
              <a:rPr lang="en-US" sz="2000" dirty="0"/>
              <a:t>Policy gradient algorithms use rewards-to-go formulation with small twists.</a:t>
            </a:r>
          </a:p>
        </p:txBody>
      </p:sp>
    </p:spTree>
    <p:extLst>
      <p:ext uri="{BB962C8B-B14F-4D97-AF65-F5344CB8AC3E}">
        <p14:creationId xmlns:p14="http://schemas.microsoft.com/office/powerpoint/2010/main" val="119114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415600" y="482167"/>
            <a:ext cx="11360800" cy="763600"/>
          </a:xfrm>
          <a:prstGeom prst="rect">
            <a:avLst/>
          </a:prstGeom>
        </p:spPr>
        <p:txBody>
          <a:bodyPr spcFirstLastPara="1" wrap="square" lIns="121900" tIns="121900" rIns="121900" bIns="121900" anchor="t" anchorCtr="0">
            <a:normAutofit/>
          </a:bodyPr>
          <a:lstStyle/>
          <a:p>
            <a:r>
              <a:rPr lang="en-GB"/>
              <a:t>Policy-Based MC: REINFORCE Algorithm</a:t>
            </a:r>
            <a:endParaRPr/>
          </a:p>
        </p:txBody>
      </p:sp>
      <p:sp>
        <p:nvSpPr>
          <p:cNvPr id="401" name="Google Shape;401;p29"/>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endParaRPr sz="1600">
              <a:solidFill>
                <a:schemeClr val="dk1"/>
              </a:solidFill>
            </a:endParaRPr>
          </a:p>
          <a:p>
            <a:pPr marL="0" indent="0">
              <a:spcBef>
                <a:spcPts val="1600"/>
              </a:spcBef>
              <a:spcAft>
                <a:spcPts val="1600"/>
              </a:spcAft>
              <a:buNone/>
            </a:pPr>
            <a:endParaRPr/>
          </a:p>
        </p:txBody>
      </p:sp>
      <p:pic>
        <p:nvPicPr>
          <p:cNvPr id="402" name="Google Shape;402;p29"/>
          <p:cNvPicPr preferRelativeResize="0"/>
          <p:nvPr/>
        </p:nvPicPr>
        <p:blipFill>
          <a:blip r:embed="rId4">
            <a:alphaModFix/>
          </a:blip>
          <a:stretch>
            <a:fillRect/>
          </a:stretch>
        </p:blipFill>
        <p:spPr>
          <a:xfrm>
            <a:off x="415600" y="1196435"/>
            <a:ext cx="9504725" cy="3159667"/>
          </a:xfrm>
          <a:prstGeom prst="rect">
            <a:avLst/>
          </a:prstGeom>
          <a:noFill/>
          <a:ln>
            <a:noFill/>
          </a:ln>
        </p:spPr>
      </p:pic>
      <p:pic>
        <p:nvPicPr>
          <p:cNvPr id="403" name="Google Shape;403;p29"/>
          <p:cNvPicPr preferRelativeResize="0"/>
          <p:nvPr/>
        </p:nvPicPr>
        <p:blipFill>
          <a:blip r:embed="rId5">
            <a:alphaModFix/>
          </a:blip>
          <a:stretch>
            <a:fillRect/>
          </a:stretch>
        </p:blipFill>
        <p:spPr>
          <a:xfrm>
            <a:off x="456067" y="4356100"/>
            <a:ext cx="9423800" cy="2488800"/>
          </a:xfrm>
          <a:prstGeom prst="rect">
            <a:avLst/>
          </a:prstGeom>
          <a:noFill/>
          <a:ln>
            <a:noFill/>
          </a:ln>
        </p:spPr>
      </p:pic>
      <p:cxnSp>
        <p:nvCxnSpPr>
          <p:cNvPr id="404" name="Google Shape;404;p29"/>
          <p:cNvCxnSpPr/>
          <p:nvPr/>
        </p:nvCxnSpPr>
        <p:spPr>
          <a:xfrm>
            <a:off x="4231700" y="6127967"/>
            <a:ext cx="813600" cy="0"/>
          </a:xfrm>
          <a:prstGeom prst="straightConnector1">
            <a:avLst/>
          </a:prstGeom>
          <a:noFill/>
          <a:ln w="9525" cap="flat" cmpd="sng">
            <a:solidFill>
              <a:srgbClr val="4385F2"/>
            </a:solidFill>
            <a:prstDash val="solid"/>
            <a:round/>
            <a:headEnd type="none" w="med" len="med"/>
            <a:tailEnd type="triangle" w="med" len="med"/>
          </a:ln>
        </p:spPr>
      </p:cxnSp>
      <p:sp>
        <p:nvSpPr>
          <p:cNvPr id="405" name="Google Shape;405;p29"/>
          <p:cNvSpPr txBox="1"/>
          <p:nvPr/>
        </p:nvSpPr>
        <p:spPr>
          <a:xfrm>
            <a:off x="5045300" y="5947767"/>
            <a:ext cx="5524000" cy="360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GB" sz="1600" b="1" kern="0" dirty="0">
                <a:solidFill>
                  <a:srgbClr val="4385F2"/>
                </a:solidFill>
                <a:latin typeface="Arial"/>
                <a:cs typeface="Arial"/>
                <a:sym typeface="Arial"/>
              </a:rPr>
              <a:t>Update the policy parameter θ using rewards-to-go</a:t>
            </a:r>
            <a:endParaRPr sz="1600" b="1" kern="0" dirty="0">
              <a:solidFill>
                <a:srgbClr val="4385F2"/>
              </a:solidFill>
              <a:latin typeface="Arial"/>
              <a:cs typeface="Arial"/>
              <a:sym typeface="Arial"/>
            </a:endParaRPr>
          </a:p>
        </p:txBody>
      </p:sp>
      <p:sp>
        <p:nvSpPr>
          <p:cNvPr id="406" name="Google Shape;406;p29"/>
          <p:cNvSpPr txBox="1"/>
          <p:nvPr/>
        </p:nvSpPr>
        <p:spPr>
          <a:xfrm>
            <a:off x="5045300" y="6308167"/>
            <a:ext cx="1938800" cy="360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GB" sz="1600" b="1" u="sng" kern="0">
                <a:solidFill>
                  <a:srgbClr val="000000"/>
                </a:solidFill>
                <a:latin typeface="Arial"/>
                <a:cs typeface="Arial"/>
                <a:sym typeface="Arial"/>
              </a:rPr>
              <a:t>Policy gradient:</a:t>
            </a:r>
            <a:endParaRPr sz="1600" b="1" u="sng" kern="0">
              <a:solidFill>
                <a:srgbClr val="000000"/>
              </a:solidFill>
              <a:latin typeface="Arial"/>
              <a:cs typeface="Arial"/>
              <a:sym typeface="Arial"/>
            </a:endParaRPr>
          </a:p>
        </p:txBody>
      </p:sp>
      <p:cxnSp>
        <p:nvCxnSpPr>
          <p:cNvPr id="407" name="Google Shape;407;p29"/>
          <p:cNvCxnSpPr/>
          <p:nvPr/>
        </p:nvCxnSpPr>
        <p:spPr>
          <a:xfrm>
            <a:off x="7212133" y="2557600"/>
            <a:ext cx="813600" cy="0"/>
          </a:xfrm>
          <a:prstGeom prst="straightConnector1">
            <a:avLst/>
          </a:prstGeom>
          <a:noFill/>
          <a:ln w="9525" cap="flat" cmpd="sng">
            <a:solidFill>
              <a:srgbClr val="4385F2"/>
            </a:solidFill>
            <a:prstDash val="solid"/>
            <a:round/>
            <a:headEnd type="none" w="med" len="med"/>
            <a:tailEnd type="triangle" w="med" len="med"/>
          </a:ln>
        </p:spPr>
      </p:cxnSp>
      <p:sp>
        <p:nvSpPr>
          <p:cNvPr id="408" name="Google Shape;408;p29"/>
          <p:cNvSpPr txBox="1"/>
          <p:nvPr/>
        </p:nvSpPr>
        <p:spPr>
          <a:xfrm>
            <a:off x="8025733" y="2377400"/>
            <a:ext cx="4084800" cy="360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GB" sz="1600" b="1" kern="0">
                <a:solidFill>
                  <a:srgbClr val="4385F2"/>
                </a:solidFill>
                <a:latin typeface="Arial"/>
                <a:cs typeface="Arial"/>
                <a:sym typeface="Arial"/>
              </a:rPr>
              <a:t>Generate an episode starting at state 0 until state T following policy π</a:t>
            </a:r>
            <a:endParaRPr sz="1600" b="1" kern="0">
              <a:solidFill>
                <a:srgbClr val="4385F2"/>
              </a:solidFill>
              <a:latin typeface="Arial"/>
              <a:cs typeface="Arial"/>
              <a:sym typeface="Arial"/>
            </a:endParaRPr>
          </a:p>
        </p:txBody>
      </p:sp>
      <p:cxnSp>
        <p:nvCxnSpPr>
          <p:cNvPr id="409" name="Google Shape;409;p29"/>
          <p:cNvCxnSpPr/>
          <p:nvPr/>
        </p:nvCxnSpPr>
        <p:spPr>
          <a:xfrm>
            <a:off x="6984100" y="5387984"/>
            <a:ext cx="813600" cy="0"/>
          </a:xfrm>
          <a:prstGeom prst="straightConnector1">
            <a:avLst/>
          </a:prstGeom>
          <a:noFill/>
          <a:ln w="9525" cap="flat" cmpd="sng">
            <a:solidFill>
              <a:srgbClr val="4385F2"/>
            </a:solidFill>
            <a:prstDash val="solid"/>
            <a:round/>
            <a:headEnd type="none" w="med" len="med"/>
            <a:tailEnd type="triangle" w="med" len="med"/>
          </a:ln>
        </p:spPr>
      </p:cxnSp>
      <p:sp>
        <p:nvSpPr>
          <p:cNvPr id="410" name="Google Shape;410;p29"/>
          <p:cNvSpPr txBox="1"/>
          <p:nvPr/>
        </p:nvSpPr>
        <p:spPr>
          <a:xfrm>
            <a:off x="7797700" y="5207784"/>
            <a:ext cx="4084800" cy="360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GB" sz="1600" b="1" kern="0">
                <a:solidFill>
                  <a:srgbClr val="4385F2"/>
                </a:solidFill>
                <a:latin typeface="Arial"/>
                <a:cs typeface="Arial"/>
                <a:sym typeface="Arial"/>
              </a:rPr>
              <a:t>Generate an episode starting at state 0 until state T following policy π</a:t>
            </a:r>
            <a:endParaRPr sz="1600" b="1" kern="0">
              <a:solidFill>
                <a:srgbClr val="4385F2"/>
              </a:solidFill>
              <a:latin typeface="Arial"/>
              <a:cs typeface="Arial"/>
              <a:sym typeface="Arial"/>
            </a:endParaRPr>
          </a:p>
        </p:txBody>
      </p:sp>
      <p:cxnSp>
        <p:nvCxnSpPr>
          <p:cNvPr id="411" name="Google Shape;411;p29"/>
          <p:cNvCxnSpPr>
            <a:endCxn id="412" idx="1"/>
          </p:cNvCxnSpPr>
          <p:nvPr/>
        </p:nvCxnSpPr>
        <p:spPr>
          <a:xfrm>
            <a:off x="3391900" y="3057467"/>
            <a:ext cx="3225200" cy="0"/>
          </a:xfrm>
          <a:prstGeom prst="straightConnector1">
            <a:avLst/>
          </a:prstGeom>
          <a:noFill/>
          <a:ln w="9525" cap="flat" cmpd="sng">
            <a:solidFill>
              <a:srgbClr val="4385F2"/>
            </a:solidFill>
            <a:prstDash val="solid"/>
            <a:round/>
            <a:headEnd type="none" w="med" len="med"/>
            <a:tailEnd type="triangle" w="med" len="med"/>
          </a:ln>
        </p:spPr>
      </p:cxnSp>
      <p:sp>
        <p:nvSpPr>
          <p:cNvPr id="412" name="Google Shape;412;p29"/>
          <p:cNvSpPr txBox="1"/>
          <p:nvPr/>
        </p:nvSpPr>
        <p:spPr>
          <a:xfrm>
            <a:off x="6617100" y="2877267"/>
            <a:ext cx="4431600" cy="360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GB" sz="1600" b="1" kern="0">
                <a:solidFill>
                  <a:srgbClr val="4385F2"/>
                </a:solidFill>
                <a:latin typeface="Arial"/>
                <a:cs typeface="Arial"/>
                <a:sym typeface="Arial"/>
              </a:rPr>
              <a:t>Discounted sum of rewards for episode</a:t>
            </a:r>
            <a:endParaRPr sz="1600" b="1" kern="0">
              <a:solidFill>
                <a:srgbClr val="4385F2"/>
              </a:solidFill>
              <a:latin typeface="Arial"/>
              <a:cs typeface="Arial"/>
              <a:sym typeface="Arial"/>
            </a:endParaRPr>
          </a:p>
        </p:txBody>
      </p:sp>
      <p:cxnSp>
        <p:nvCxnSpPr>
          <p:cNvPr id="413" name="Google Shape;413;p29"/>
          <p:cNvCxnSpPr>
            <a:endCxn id="414" idx="1"/>
          </p:cNvCxnSpPr>
          <p:nvPr/>
        </p:nvCxnSpPr>
        <p:spPr>
          <a:xfrm>
            <a:off x="3482567" y="5848084"/>
            <a:ext cx="3225200" cy="0"/>
          </a:xfrm>
          <a:prstGeom prst="straightConnector1">
            <a:avLst/>
          </a:prstGeom>
          <a:noFill/>
          <a:ln w="9525" cap="flat" cmpd="sng">
            <a:solidFill>
              <a:srgbClr val="4385F2"/>
            </a:solidFill>
            <a:prstDash val="solid"/>
            <a:round/>
            <a:headEnd type="none" w="med" len="med"/>
            <a:tailEnd type="triangle" w="med" len="med"/>
          </a:ln>
        </p:spPr>
      </p:cxnSp>
      <p:sp>
        <p:nvSpPr>
          <p:cNvPr id="414" name="Google Shape;414;p29"/>
          <p:cNvSpPr txBox="1"/>
          <p:nvPr/>
        </p:nvSpPr>
        <p:spPr>
          <a:xfrm>
            <a:off x="6707767" y="5667884"/>
            <a:ext cx="4431600" cy="360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GB" sz="1600" b="1" kern="0">
                <a:solidFill>
                  <a:srgbClr val="4385F2"/>
                </a:solidFill>
                <a:latin typeface="Arial"/>
                <a:cs typeface="Arial"/>
                <a:sym typeface="Arial"/>
              </a:rPr>
              <a:t>Discounted sum of rewards for episode</a:t>
            </a:r>
            <a:endParaRPr sz="1600" b="1" kern="0">
              <a:solidFill>
                <a:srgbClr val="4385F2"/>
              </a:solidFill>
              <a:latin typeface="Arial"/>
              <a:cs typeface="Arial"/>
              <a:sym typeface="Arial"/>
            </a:endParaRPr>
          </a:p>
        </p:txBody>
      </p:sp>
      <p:cxnSp>
        <p:nvCxnSpPr>
          <p:cNvPr id="416" name="Google Shape;416;p29"/>
          <p:cNvCxnSpPr/>
          <p:nvPr/>
        </p:nvCxnSpPr>
        <p:spPr>
          <a:xfrm>
            <a:off x="5463667" y="3546933"/>
            <a:ext cx="813600" cy="0"/>
          </a:xfrm>
          <a:prstGeom prst="straightConnector1">
            <a:avLst/>
          </a:prstGeom>
          <a:noFill/>
          <a:ln w="9525" cap="flat" cmpd="sng">
            <a:solidFill>
              <a:srgbClr val="4385F2"/>
            </a:solidFill>
            <a:prstDash val="solid"/>
            <a:round/>
            <a:headEnd type="none" w="med" len="med"/>
            <a:tailEnd type="triangle" w="med" len="med"/>
          </a:ln>
        </p:spPr>
      </p:cxnSp>
      <p:sp>
        <p:nvSpPr>
          <p:cNvPr id="417" name="Google Shape;417;p29"/>
          <p:cNvSpPr txBox="1"/>
          <p:nvPr/>
        </p:nvSpPr>
        <p:spPr>
          <a:xfrm>
            <a:off x="6277267" y="3366733"/>
            <a:ext cx="4431600" cy="360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GB" sz="1600" b="1" kern="0">
                <a:solidFill>
                  <a:srgbClr val="4385F2"/>
                </a:solidFill>
                <a:latin typeface="Arial"/>
                <a:cs typeface="Arial"/>
                <a:sym typeface="Arial"/>
              </a:rPr>
              <a:t>Update the value function for the state S</a:t>
            </a:r>
            <a:r>
              <a:rPr lang="en-GB" sz="1067" b="1" kern="0">
                <a:solidFill>
                  <a:srgbClr val="4385F2"/>
                </a:solidFill>
                <a:latin typeface="Arial"/>
                <a:cs typeface="Arial"/>
                <a:sym typeface="Arial"/>
              </a:rPr>
              <a:t>t</a:t>
            </a:r>
            <a:endParaRPr sz="1067" b="1" kern="0">
              <a:solidFill>
                <a:srgbClr val="4385F2"/>
              </a:solidFill>
              <a:latin typeface="Arial"/>
              <a:cs typeface="Arial"/>
              <a:sym typeface="Arial"/>
            </a:endParaRPr>
          </a:p>
        </p:txBody>
      </p:sp>
      <p:pic>
        <p:nvPicPr>
          <p:cNvPr id="7" name="Picture 6" descr="\documentclass{article}&#10;\usepackage{amsmath,amssymb}&#10;\pagestyle{empty}&#10;\begin{document}&#10;&#10;\[\mathbb{E}_{\tau \sim \pi_\theta} \left[ \sum_{t=0}^{T-1} \nabla_\theta \log \pi_\theta(a_t|s_t) \left(\sum_{k=t}^{T-1}r_{k}\right) \right]\]&#10;&#10;\end{document}" title="IguanaTex Bitmap Display">
            <a:extLst>
              <a:ext uri="{FF2B5EF4-FFF2-40B4-BE49-F238E27FC236}">
                <a16:creationId xmlns:a16="http://schemas.microsoft.com/office/drawing/2014/main" id="{32B23AFA-BFBE-FE4C-FB8F-D83A83D4B180}"/>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913132" y="6231300"/>
            <a:ext cx="2313980" cy="41737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a:t>REINFORCE under different step sizes</a:t>
            </a:r>
            <a:endParaRPr/>
          </a:p>
        </p:txBody>
      </p:sp>
      <p:sp>
        <p:nvSpPr>
          <p:cNvPr id="563" name="Google Shape;563;p37"/>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GB" b="1"/>
              <a:t>Setting:</a:t>
            </a:r>
            <a:endParaRPr b="1"/>
          </a:p>
        </p:txBody>
      </p:sp>
      <p:pic>
        <p:nvPicPr>
          <p:cNvPr id="564" name="Google Shape;564;p37"/>
          <p:cNvPicPr preferRelativeResize="0"/>
          <p:nvPr/>
        </p:nvPicPr>
        <p:blipFill rotWithShape="1">
          <a:blip r:embed="rId3">
            <a:alphaModFix/>
          </a:blip>
          <a:srcRect l="6302" t="14965" r="13621" b="12946"/>
          <a:stretch/>
        </p:blipFill>
        <p:spPr>
          <a:xfrm>
            <a:off x="1" y="2681851"/>
            <a:ext cx="6202700" cy="3528767"/>
          </a:xfrm>
          <a:prstGeom prst="rect">
            <a:avLst/>
          </a:prstGeom>
          <a:noFill/>
          <a:ln>
            <a:noFill/>
          </a:ln>
        </p:spPr>
      </p:pic>
      <p:pic>
        <p:nvPicPr>
          <p:cNvPr id="565" name="Google Shape;565;p37"/>
          <p:cNvPicPr preferRelativeResize="0"/>
          <p:nvPr/>
        </p:nvPicPr>
        <p:blipFill>
          <a:blip r:embed="rId4">
            <a:alphaModFix/>
          </a:blip>
          <a:stretch>
            <a:fillRect/>
          </a:stretch>
        </p:blipFill>
        <p:spPr>
          <a:xfrm>
            <a:off x="6202700" y="2681851"/>
            <a:ext cx="5989299" cy="3754116"/>
          </a:xfrm>
          <a:prstGeom prst="rect">
            <a:avLst/>
          </a:prstGeom>
          <a:noFill/>
          <a:ln>
            <a:noFill/>
          </a:ln>
        </p:spPr>
      </p:pic>
      <p:pic>
        <p:nvPicPr>
          <p:cNvPr id="566" name="Google Shape;566;p37"/>
          <p:cNvPicPr preferRelativeResize="0"/>
          <p:nvPr/>
        </p:nvPicPr>
        <p:blipFill rotWithShape="1">
          <a:blip r:embed="rId5">
            <a:alphaModFix/>
          </a:blip>
          <a:srcRect b="20420"/>
          <a:stretch/>
        </p:blipFill>
        <p:spPr>
          <a:xfrm>
            <a:off x="515200" y="2035068"/>
            <a:ext cx="6576832" cy="38103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9">
          <a:extLst>
            <a:ext uri="{FF2B5EF4-FFF2-40B4-BE49-F238E27FC236}">
              <a16:creationId xmlns:a16="http://schemas.microsoft.com/office/drawing/2014/main" id="{8E0B4092-00CA-E090-ADB6-E47415F3372F}"/>
            </a:ext>
          </a:extLst>
        </p:cNvPr>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1E286509-00CA-AE5F-B0EC-08F17CACB742}"/>
              </a:ext>
            </a:extLst>
          </p:cNvPr>
          <p:cNvSpPr txBox="1">
            <a:spLocks/>
          </p:cNvSpPr>
          <p:nvPr/>
        </p:nvSpPr>
        <p:spPr>
          <a:xfrm>
            <a:off x="720206" y="994172"/>
            <a:ext cx="9347430" cy="5036779"/>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1219170" marR="0" lvl="1"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pPr marL="609585" marR="0" lvl="0" indent="-457189"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Deterministic and </a:t>
            </a:r>
            <a:r>
              <a:rPr kumimoji="0" lang="en-US" sz="1800" b="0" i="1" u="none" strike="noStrike" kern="0" cap="none" spc="0" normalizeH="0" baseline="0" noProof="0" dirty="0">
                <a:ln>
                  <a:noFill/>
                </a:ln>
                <a:solidFill>
                  <a:srgbClr val="595959"/>
                </a:solidFill>
                <a:effectLst/>
                <a:uLnTx/>
                <a:uFillTx/>
                <a:latin typeface="Arial"/>
                <a:cs typeface="Arial"/>
                <a:sym typeface="Symbol" panose="05050102010706020507" pitchFamily="18" charset="2"/>
              </a:rPr>
              <a:t>probabilistic control</a:t>
            </a: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Policy network  and its parameters </a:t>
            </a:r>
          </a:p>
          <a:p>
            <a:pPr marL="795847"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609585" marR="0" lvl="0" indent="-457189"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Basic </a:t>
            </a:r>
            <a:r>
              <a:rPr kumimoji="0" lang="en-US" sz="1800" b="0" i="1" u="none" strike="noStrike" kern="0" cap="none" spc="0" normalizeH="0" baseline="0" noProof="0" dirty="0">
                <a:ln>
                  <a:noFill/>
                </a:ln>
                <a:solidFill>
                  <a:srgbClr val="595959"/>
                </a:solidFill>
                <a:effectLst/>
                <a:uLnTx/>
                <a:uFillTx/>
                <a:latin typeface="Arial"/>
                <a:cs typeface="Arial"/>
                <a:sym typeface="Symbol" panose="05050102010706020507" pitchFamily="18" charset="2"/>
              </a:rPr>
              <a:t>policy gradient </a:t>
            </a:r>
            <a:r>
              <a:rPr kumimoji="0" lang="en-US" sz="1800"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method: REINFORCE</a:t>
            </a: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Monte Carlo sampling to estimate gradient of expected reward</a:t>
            </a: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Suffers from high variance </a:t>
            </a:r>
            <a:r>
              <a:rPr kumimoji="0" lang="en-US" sz="1867" b="0" i="0" u="none" strike="noStrike" kern="0" cap="none" spc="0" normalizeH="0" baseline="0" noProof="0" dirty="0">
                <a:ln>
                  <a:noFill/>
                </a:ln>
                <a:solidFill>
                  <a:srgbClr val="595959"/>
                </a:solidFill>
                <a:effectLst/>
                <a:uLnTx/>
                <a:uFillTx/>
                <a:latin typeface="Arial"/>
                <a:cs typeface="Arial"/>
                <a:sym typeface="Wingdings" panose="05000000000000000000" pitchFamily="2" charset="2"/>
              </a:rPr>
              <a:t></a:t>
            </a:r>
            <a:r>
              <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 requires many samples</a:t>
            </a: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609585" marR="0" lvl="0" indent="-457189"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1" u="none" strike="noStrike" kern="0" cap="none" spc="0" normalizeH="0" baseline="0" noProof="0" dirty="0">
                <a:ln>
                  <a:noFill/>
                </a:ln>
                <a:solidFill>
                  <a:srgbClr val="595959"/>
                </a:solidFill>
                <a:effectLst/>
                <a:uLnTx/>
                <a:uFillTx/>
                <a:latin typeface="Arial"/>
                <a:cs typeface="Arial"/>
                <a:sym typeface="Symbol" panose="05050102010706020507" pitchFamily="18" charset="2"/>
              </a:rPr>
              <a:t>Baseline methods </a:t>
            </a:r>
            <a:r>
              <a:rPr kumimoji="0" lang="en-US" sz="1800"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for reducing variance</a:t>
            </a: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Based on </a:t>
            </a:r>
            <a:r>
              <a:rPr kumimoji="0" lang="en-US" sz="1867" b="0" i="1" u="none" strike="noStrike" kern="0" cap="none" spc="0" normalizeH="0" baseline="0" noProof="0" dirty="0">
                <a:ln>
                  <a:noFill/>
                </a:ln>
                <a:solidFill>
                  <a:srgbClr val="595959"/>
                </a:solidFill>
                <a:effectLst/>
                <a:uLnTx/>
                <a:uFillTx/>
                <a:latin typeface="Arial"/>
                <a:cs typeface="Arial"/>
                <a:sym typeface="Symbol" panose="05050102010706020507" pitchFamily="18" charset="2"/>
              </a:rPr>
              <a:t>control variates </a:t>
            </a:r>
            <a:r>
              <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methods from Monte Carlo literature</a:t>
            </a: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Use advantage in place of reward</a:t>
            </a: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Implementation: </a:t>
            </a:r>
            <a:r>
              <a:rPr kumimoji="0" lang="en-US" sz="1867" b="0" i="1" u="none" strike="noStrike" kern="0" cap="none" spc="0" normalizeH="0" baseline="0" noProof="0" dirty="0">
                <a:ln>
                  <a:noFill/>
                </a:ln>
                <a:solidFill>
                  <a:srgbClr val="595959"/>
                </a:solidFill>
                <a:effectLst/>
                <a:uLnTx/>
                <a:uFillTx/>
                <a:latin typeface="Arial"/>
                <a:cs typeface="Arial"/>
                <a:sym typeface="Symbol" panose="05050102010706020507" pitchFamily="18" charset="2"/>
              </a:rPr>
              <a:t>actor-critic methods</a:t>
            </a:r>
          </a:p>
          <a:p>
            <a:pPr marL="609585" marR="0" lvl="0" indent="-457189"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609585" marR="0" lvl="0" indent="-457189"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1" u="none" strike="noStrike" kern="0" cap="none" spc="0" normalizeH="0" baseline="0" noProof="0" dirty="0">
                <a:ln>
                  <a:noFill/>
                </a:ln>
                <a:solidFill>
                  <a:srgbClr val="595959"/>
                </a:solidFill>
                <a:effectLst/>
                <a:uLnTx/>
                <a:uFillTx/>
                <a:latin typeface="Arial"/>
                <a:cs typeface="Arial"/>
                <a:sym typeface="Symbol" panose="05050102010706020507" pitchFamily="18" charset="2"/>
              </a:rPr>
              <a:t>Trust-region methods </a:t>
            </a:r>
            <a:r>
              <a:rPr kumimoji="0" lang="en-US" sz="1800"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for improving stability and sample efficiency</a:t>
            </a: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Ensure updates to  are small</a:t>
            </a: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Trust Region Policy Optimization (TRPO): KL-divergence</a:t>
            </a: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rPr>
              <a:t>Proximal Policy Optimization (PPO): bounding box around current values</a:t>
            </a: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609585" marR="0" lvl="0" indent="-457189"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609585" marR="0" lvl="0" indent="-457189"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1219170" marR="0" lvl="1" indent="-423323"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867" b="0" i="0" u="none" strike="noStrike" kern="0" cap="none" spc="0" normalizeH="0" baseline="0" noProof="0" dirty="0">
              <a:ln>
                <a:noFill/>
              </a:ln>
              <a:solidFill>
                <a:srgbClr val="595959"/>
              </a:solidFill>
              <a:effectLst/>
              <a:uLnTx/>
              <a:uFillTx/>
              <a:latin typeface="Arial"/>
              <a:cs typeface="Arial"/>
              <a:sym typeface="Symbol" panose="05050102010706020507" pitchFamily="18" charset="2"/>
            </a:endParaRPr>
          </a:p>
          <a:p>
            <a:pPr marL="609585" marR="0" lvl="0" indent="-457189"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3FEB2C49-35EE-6A6A-9E8A-5E7EA204EBF0}"/>
              </a:ext>
            </a:extLst>
          </p:cNvPr>
          <p:cNvSpPr>
            <a:spLocks noGrp="1"/>
          </p:cNvSpPr>
          <p:nvPr>
            <p:ph type="title"/>
          </p:nvPr>
        </p:nvSpPr>
        <p:spPr>
          <a:xfrm>
            <a:off x="51447" y="0"/>
            <a:ext cx="7886700" cy="994172"/>
          </a:xfrm>
        </p:spPr>
        <p:txBody>
          <a:bodyPr>
            <a:normAutofit/>
          </a:bodyPr>
          <a:lstStyle/>
          <a:p>
            <a:r>
              <a:rPr lang="en-US" sz="3600" dirty="0"/>
              <a:t>Next talk</a:t>
            </a:r>
          </a:p>
        </p:txBody>
      </p:sp>
      <p:sp>
        <p:nvSpPr>
          <p:cNvPr id="2" name="Rectangle 1">
            <a:extLst>
              <a:ext uri="{FF2B5EF4-FFF2-40B4-BE49-F238E27FC236}">
                <a16:creationId xmlns:a16="http://schemas.microsoft.com/office/drawing/2014/main" id="{58805084-7810-361B-6C7A-0B18C8120C0D}"/>
              </a:ext>
            </a:extLst>
          </p:cNvPr>
          <p:cNvSpPr/>
          <p:nvPr/>
        </p:nvSpPr>
        <p:spPr>
          <a:xfrm>
            <a:off x="554459" y="827049"/>
            <a:ext cx="9257053" cy="2181327"/>
          </a:xfrm>
          <a:prstGeom prst="rect">
            <a:avLst/>
          </a:prstGeom>
          <a:solidFill>
            <a:schemeClr val="accent1">
              <a:alpha val="1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781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9">
          <a:extLst>
            <a:ext uri="{FF2B5EF4-FFF2-40B4-BE49-F238E27FC236}">
              <a16:creationId xmlns:a16="http://schemas.microsoft.com/office/drawing/2014/main" id="{005AFEA6-8A62-F641-D13E-E10A949A6CED}"/>
            </a:ext>
          </a:extLst>
        </p:cNvPr>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17E6F225-E567-AEDB-F48E-C98E87BFB380}"/>
              </a:ext>
            </a:extLst>
          </p:cNvPr>
          <p:cNvSpPr txBox="1">
            <a:spLocks/>
          </p:cNvSpPr>
          <p:nvPr/>
        </p:nvSpPr>
        <p:spPr>
          <a:xfrm>
            <a:off x="720206" y="994172"/>
            <a:ext cx="9347430" cy="5036779"/>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1219170" marR="0" lvl="1"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kern="0" dirty="0">
                <a:sym typeface="Symbol" panose="05050102010706020507" pitchFamily="18" charset="2"/>
              </a:rPr>
              <a:t>Deterministic and </a:t>
            </a:r>
            <a:r>
              <a:rPr lang="en-US" i="1" kern="0" dirty="0">
                <a:sym typeface="Symbol" panose="05050102010706020507" pitchFamily="18" charset="2"/>
              </a:rPr>
              <a:t>probabilistic control</a:t>
            </a:r>
          </a:p>
          <a:p>
            <a:pPr lvl="1"/>
            <a:r>
              <a:rPr lang="en-US" kern="0" dirty="0">
                <a:sym typeface="Symbol" panose="05050102010706020507" pitchFamily="18" charset="2"/>
              </a:rPr>
              <a:t>Policy network and its parameters </a:t>
            </a:r>
          </a:p>
          <a:p>
            <a:pPr marL="795847" lvl="1" indent="0">
              <a:buNone/>
            </a:pPr>
            <a:endParaRPr lang="en-US" kern="0" dirty="0">
              <a:sym typeface="Symbol" panose="05050102010706020507" pitchFamily="18" charset="2"/>
            </a:endParaRPr>
          </a:p>
          <a:p>
            <a:r>
              <a:rPr lang="en-US" kern="0" dirty="0">
                <a:sym typeface="Symbol" panose="05050102010706020507" pitchFamily="18" charset="2"/>
              </a:rPr>
              <a:t>Basic </a:t>
            </a:r>
            <a:r>
              <a:rPr lang="en-US" i="1" kern="0" dirty="0">
                <a:sym typeface="Symbol" panose="05050102010706020507" pitchFamily="18" charset="2"/>
              </a:rPr>
              <a:t>policy gradient </a:t>
            </a:r>
            <a:r>
              <a:rPr lang="en-US" kern="0" dirty="0">
                <a:sym typeface="Symbol" panose="05050102010706020507" pitchFamily="18" charset="2"/>
              </a:rPr>
              <a:t>method: REINFORCE</a:t>
            </a:r>
          </a:p>
          <a:p>
            <a:pPr lvl="1"/>
            <a:r>
              <a:rPr lang="en-US" kern="0" dirty="0">
                <a:sym typeface="Symbol" panose="05050102010706020507" pitchFamily="18" charset="2"/>
              </a:rPr>
              <a:t>Monte Carlo sampling to estimate gradient of expected reward</a:t>
            </a:r>
          </a:p>
          <a:p>
            <a:pPr lvl="1"/>
            <a:r>
              <a:rPr lang="en-US" kern="0" dirty="0">
                <a:sym typeface="Symbol" panose="05050102010706020507" pitchFamily="18" charset="2"/>
              </a:rPr>
              <a:t>Suffers from high variance </a:t>
            </a:r>
            <a:r>
              <a:rPr lang="en-US" kern="0" dirty="0">
                <a:sym typeface="Wingdings" panose="05000000000000000000" pitchFamily="2" charset="2"/>
              </a:rPr>
              <a:t></a:t>
            </a:r>
            <a:r>
              <a:rPr lang="en-US" kern="0" dirty="0">
                <a:sym typeface="Symbol" panose="05050102010706020507" pitchFamily="18" charset="2"/>
              </a:rPr>
              <a:t> requires many samples</a:t>
            </a:r>
          </a:p>
          <a:p>
            <a:pPr lvl="1"/>
            <a:endParaRPr lang="en-US" kern="0" dirty="0">
              <a:sym typeface="Symbol" panose="05050102010706020507" pitchFamily="18" charset="2"/>
            </a:endParaRPr>
          </a:p>
          <a:p>
            <a:r>
              <a:rPr lang="en-US" i="1" kern="0" dirty="0">
                <a:sym typeface="Symbol" panose="05050102010706020507" pitchFamily="18" charset="2"/>
              </a:rPr>
              <a:t>Baseline methods </a:t>
            </a:r>
            <a:r>
              <a:rPr lang="en-US" kern="0" dirty="0">
                <a:sym typeface="Symbol" panose="05050102010706020507" pitchFamily="18" charset="2"/>
              </a:rPr>
              <a:t>for reducing variance</a:t>
            </a:r>
          </a:p>
          <a:p>
            <a:pPr lvl="1"/>
            <a:r>
              <a:rPr lang="en-US" kern="0" dirty="0">
                <a:sym typeface="Symbol" panose="05050102010706020507" pitchFamily="18" charset="2"/>
              </a:rPr>
              <a:t>Based on </a:t>
            </a:r>
            <a:r>
              <a:rPr lang="en-US" i="1" kern="0" dirty="0">
                <a:sym typeface="Symbol" panose="05050102010706020507" pitchFamily="18" charset="2"/>
              </a:rPr>
              <a:t>control variates </a:t>
            </a:r>
            <a:r>
              <a:rPr lang="en-US" kern="0" dirty="0">
                <a:sym typeface="Symbol" panose="05050102010706020507" pitchFamily="18" charset="2"/>
              </a:rPr>
              <a:t>methods from Monte Carlo literature</a:t>
            </a:r>
          </a:p>
          <a:p>
            <a:pPr lvl="1"/>
            <a:r>
              <a:rPr lang="en-US" kern="0" dirty="0">
                <a:sym typeface="Symbol" panose="05050102010706020507" pitchFamily="18" charset="2"/>
              </a:rPr>
              <a:t>Use advantage in place of reward</a:t>
            </a:r>
          </a:p>
          <a:p>
            <a:pPr lvl="1"/>
            <a:r>
              <a:rPr lang="en-US" kern="0" dirty="0">
                <a:sym typeface="Symbol" panose="05050102010706020507" pitchFamily="18" charset="2"/>
              </a:rPr>
              <a:t>Implementation: </a:t>
            </a:r>
            <a:r>
              <a:rPr lang="en-US" i="1" kern="0" dirty="0">
                <a:sym typeface="Symbol" panose="05050102010706020507" pitchFamily="18" charset="2"/>
              </a:rPr>
              <a:t>actor-critic methods</a:t>
            </a:r>
          </a:p>
          <a:p>
            <a:endParaRPr lang="en-US" kern="0" dirty="0">
              <a:sym typeface="Symbol" panose="05050102010706020507" pitchFamily="18" charset="2"/>
            </a:endParaRPr>
          </a:p>
          <a:p>
            <a:r>
              <a:rPr lang="en-US" i="1" kern="0" dirty="0">
                <a:sym typeface="Symbol" panose="05050102010706020507" pitchFamily="18" charset="2"/>
              </a:rPr>
              <a:t>Trust-region methods </a:t>
            </a:r>
            <a:r>
              <a:rPr lang="en-US" kern="0" dirty="0">
                <a:sym typeface="Symbol" panose="05050102010706020507" pitchFamily="18" charset="2"/>
              </a:rPr>
              <a:t>for improving stability and sample efficiency</a:t>
            </a:r>
          </a:p>
          <a:p>
            <a:pPr lvl="1"/>
            <a:r>
              <a:rPr lang="en-US" kern="0" dirty="0">
                <a:sym typeface="Symbol" panose="05050102010706020507" pitchFamily="18" charset="2"/>
              </a:rPr>
              <a:t>Ensure updates to  are small</a:t>
            </a:r>
          </a:p>
          <a:p>
            <a:pPr lvl="1"/>
            <a:r>
              <a:rPr lang="en-US" kern="0" dirty="0">
                <a:sym typeface="Symbol" panose="05050102010706020507" pitchFamily="18" charset="2"/>
              </a:rPr>
              <a:t>Trust Region Policy Optimization (TRPO): KL-divergence</a:t>
            </a:r>
          </a:p>
          <a:p>
            <a:pPr lvl="1"/>
            <a:r>
              <a:rPr lang="en-US" kern="0" dirty="0">
                <a:sym typeface="Symbol" panose="05050102010706020507" pitchFamily="18" charset="2"/>
              </a:rPr>
              <a:t>Proximal Policy Optimization (PPO): bounding box around current values</a:t>
            </a:r>
          </a:p>
          <a:p>
            <a:pPr lvl="1"/>
            <a:endParaRPr lang="en-US" kern="0" dirty="0">
              <a:sym typeface="Symbol" panose="05050102010706020507" pitchFamily="18" charset="2"/>
            </a:endParaRPr>
          </a:p>
          <a:p>
            <a:endParaRPr lang="en-US" kern="0" dirty="0">
              <a:sym typeface="Symbol" panose="05050102010706020507" pitchFamily="18" charset="2"/>
            </a:endParaRPr>
          </a:p>
          <a:p>
            <a:endParaRPr lang="en-US" kern="0" dirty="0">
              <a:sym typeface="Symbol" panose="05050102010706020507" pitchFamily="18" charset="2"/>
            </a:endParaRPr>
          </a:p>
          <a:p>
            <a:pPr lvl="1"/>
            <a:endParaRPr lang="en-US" kern="0" dirty="0">
              <a:sym typeface="Symbol" panose="05050102010706020507" pitchFamily="18" charset="2"/>
            </a:endParaRPr>
          </a:p>
          <a:p>
            <a:pPr lvl="1"/>
            <a:endParaRPr lang="en-US" kern="0" dirty="0">
              <a:sym typeface="Symbol" panose="05050102010706020507" pitchFamily="18" charset="2"/>
            </a:endParaRPr>
          </a:p>
          <a:p>
            <a:pPr lvl="1"/>
            <a:endParaRPr lang="en-US" kern="0" dirty="0">
              <a:sym typeface="Symbol" panose="05050102010706020507" pitchFamily="18" charset="2"/>
            </a:endParaRPr>
          </a:p>
          <a:p>
            <a:pPr lvl="1"/>
            <a:endParaRPr lang="en-US" kern="0" dirty="0">
              <a:sym typeface="Symbol" panose="05050102010706020507" pitchFamily="18" charset="2"/>
            </a:endParaRPr>
          </a:p>
          <a:p>
            <a:pPr lvl="1"/>
            <a:endParaRPr lang="en-US" kern="0" dirty="0">
              <a:sym typeface="Symbol" panose="05050102010706020507" pitchFamily="18" charset="2"/>
            </a:endParaRPr>
          </a:p>
          <a:p>
            <a:pPr lvl="1"/>
            <a:endParaRPr lang="en-US" kern="0" dirty="0">
              <a:sym typeface="Symbol" panose="05050102010706020507" pitchFamily="18" charset="2"/>
            </a:endParaRPr>
          </a:p>
          <a:p>
            <a:pPr marL="0" indent="0">
              <a:buFont typeface="Arial"/>
              <a:buNone/>
            </a:pPr>
            <a:endParaRPr lang="en-US" kern="0" dirty="0">
              <a:sym typeface="Symbol" panose="05050102010706020507" pitchFamily="18" charset="2"/>
            </a:endParaRPr>
          </a:p>
          <a:p>
            <a:pPr lvl="1"/>
            <a:endParaRPr lang="en-US" kern="0" dirty="0">
              <a:sym typeface="Symbol" panose="05050102010706020507" pitchFamily="18" charset="2"/>
            </a:endParaRPr>
          </a:p>
          <a:p>
            <a:pPr lvl="1"/>
            <a:endParaRPr lang="en-US" kern="0" dirty="0">
              <a:sym typeface="Symbol" panose="05050102010706020507" pitchFamily="18" charset="2"/>
            </a:endParaRPr>
          </a:p>
          <a:p>
            <a:pPr lvl="1"/>
            <a:endParaRPr lang="en-US" kern="0" dirty="0">
              <a:sym typeface="Symbol" panose="05050102010706020507" pitchFamily="18" charset="2"/>
            </a:endParaRPr>
          </a:p>
          <a:p>
            <a:endParaRPr lang="en-US" kern="0" dirty="0"/>
          </a:p>
        </p:txBody>
      </p:sp>
      <p:sp>
        <p:nvSpPr>
          <p:cNvPr id="11" name="Title 1">
            <a:extLst>
              <a:ext uri="{FF2B5EF4-FFF2-40B4-BE49-F238E27FC236}">
                <a16:creationId xmlns:a16="http://schemas.microsoft.com/office/drawing/2014/main" id="{D7834F29-39EB-2700-8E3B-A414FE93FFDF}"/>
              </a:ext>
            </a:extLst>
          </p:cNvPr>
          <p:cNvSpPr>
            <a:spLocks noGrp="1"/>
          </p:cNvSpPr>
          <p:nvPr>
            <p:ph type="title"/>
          </p:nvPr>
        </p:nvSpPr>
        <p:spPr>
          <a:xfrm>
            <a:off x="0" y="0"/>
            <a:ext cx="7886700" cy="994172"/>
          </a:xfrm>
        </p:spPr>
        <p:txBody>
          <a:bodyPr>
            <a:normAutofit/>
          </a:bodyPr>
          <a:lstStyle/>
          <a:p>
            <a:r>
              <a:rPr lang="en-US" sz="3600" dirty="0"/>
              <a:t>Organization</a:t>
            </a:r>
          </a:p>
        </p:txBody>
      </p:sp>
      <p:sp>
        <p:nvSpPr>
          <p:cNvPr id="12" name="Rectangle 11">
            <a:extLst>
              <a:ext uri="{FF2B5EF4-FFF2-40B4-BE49-F238E27FC236}">
                <a16:creationId xmlns:a16="http://schemas.microsoft.com/office/drawing/2014/main" id="{C27FCEB5-90E9-9676-E0DF-C1285F83B530}"/>
              </a:ext>
            </a:extLst>
          </p:cNvPr>
          <p:cNvSpPr/>
          <p:nvPr/>
        </p:nvSpPr>
        <p:spPr>
          <a:xfrm>
            <a:off x="720206" y="3001818"/>
            <a:ext cx="9347430" cy="3047605"/>
          </a:xfrm>
          <a:prstGeom prst="rect">
            <a:avLst/>
          </a:prstGeom>
          <a:solidFill>
            <a:schemeClr val="accent1">
              <a:alpha val="6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6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B43B7-A2B1-9A77-5668-ACCAA713C9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7001AD-9285-06E5-2C49-A0A406EA8F25}"/>
              </a:ext>
            </a:extLst>
          </p:cNvPr>
          <p:cNvSpPr>
            <a:spLocks noGrp="1"/>
          </p:cNvSpPr>
          <p:nvPr>
            <p:ph type="title"/>
          </p:nvPr>
        </p:nvSpPr>
        <p:spPr>
          <a:xfrm>
            <a:off x="0" y="-94208"/>
            <a:ext cx="10353040" cy="876301"/>
          </a:xfrm>
        </p:spPr>
        <p:txBody>
          <a:bodyPr>
            <a:normAutofit/>
          </a:bodyPr>
          <a:lstStyle/>
          <a:p>
            <a:r>
              <a:rPr lang="en-US" sz="4800" dirty="0"/>
              <a:t>Discrete-time finite-state </a:t>
            </a:r>
            <a:r>
              <a:rPr lang="en-US" sz="4800" dirty="0">
                <a:solidFill>
                  <a:schemeClr val="tx1"/>
                </a:solidFill>
                <a:latin typeface="+mj-lt"/>
              </a:rPr>
              <a:t>MDP</a:t>
            </a:r>
          </a:p>
        </p:txBody>
      </p:sp>
      <p:sp>
        <p:nvSpPr>
          <p:cNvPr id="109" name="Content Placeholder 3">
            <a:extLst>
              <a:ext uri="{FF2B5EF4-FFF2-40B4-BE49-F238E27FC236}">
                <a16:creationId xmlns:a16="http://schemas.microsoft.com/office/drawing/2014/main" id="{2F506145-DB66-A162-11F0-B72A607D3338}"/>
              </a:ext>
            </a:extLst>
          </p:cNvPr>
          <p:cNvSpPr>
            <a:spLocks noGrp="1"/>
          </p:cNvSpPr>
          <p:nvPr>
            <p:ph idx="1"/>
          </p:nvPr>
        </p:nvSpPr>
        <p:spPr>
          <a:xfrm>
            <a:off x="1334742" y="3772041"/>
            <a:ext cx="8108613" cy="2849485"/>
          </a:xfrm>
        </p:spPr>
        <p:txBody>
          <a:bodyPr>
            <a:normAutofit/>
          </a:bodyPr>
          <a:lstStyle/>
          <a:p>
            <a:r>
              <a:rPr lang="en-US" sz="1900" dirty="0">
                <a:sym typeface="Symbol" panose="05050102010706020507" pitchFamily="18" charset="2"/>
              </a:rPr>
              <a:t>S: set of states (possibly infinite but in this presentation, finite)</a:t>
            </a:r>
          </a:p>
          <a:p>
            <a:pPr lvl="1"/>
            <a:r>
              <a:rPr lang="en-US" sz="1600" dirty="0">
                <a:sym typeface="Symbol" panose="05050102010706020507" pitchFamily="18" charset="2"/>
              </a:rPr>
              <a:t>Initial state specified</a:t>
            </a:r>
          </a:p>
          <a:p>
            <a:r>
              <a:rPr lang="en-US" sz="1900" dirty="0">
                <a:sym typeface="Symbol" panose="05050102010706020507" pitchFamily="18" charset="2"/>
              </a:rPr>
              <a:t>A: set of actions (possibly infinite but in this presentation, finite)</a:t>
            </a:r>
          </a:p>
          <a:p>
            <a:r>
              <a:rPr lang="en-US" sz="1900" dirty="0">
                <a:sym typeface="Symbol" panose="05050102010706020507" pitchFamily="18" charset="2"/>
              </a:rPr>
              <a:t>Step: &lt;State, Action, Reward, State&gt;</a:t>
            </a:r>
          </a:p>
          <a:p>
            <a:pPr lvl="1"/>
            <a:r>
              <a:rPr lang="en-US" sz="1600" dirty="0">
                <a:sym typeface="Symbol" panose="05050102010706020507" pitchFamily="18" charset="2"/>
              </a:rPr>
              <a:t>Agent is in some state, takes action, observes reward and transitions to next state</a:t>
            </a:r>
          </a:p>
          <a:p>
            <a:pPr lvl="1"/>
            <a:r>
              <a:rPr lang="en-US" sz="1600" dirty="0">
                <a:sym typeface="Symbol" panose="05050102010706020507" pitchFamily="18" charset="2"/>
              </a:rPr>
              <a:t>Reward and next state are probabilistic because of environment</a:t>
            </a:r>
          </a:p>
          <a:p>
            <a:r>
              <a:rPr lang="en-US" sz="1900" dirty="0">
                <a:sym typeface="Symbol" panose="05050102010706020507" pitchFamily="18" charset="2"/>
              </a:rPr>
              <a:t>Episodic task: task ends after T steps</a:t>
            </a:r>
          </a:p>
          <a:p>
            <a:pPr lvl="1"/>
            <a:r>
              <a:rPr lang="en-US" sz="1700" dirty="0">
                <a:sym typeface="Symbol" panose="05050102010706020507" pitchFamily="18" charset="2"/>
              </a:rPr>
              <a:t>Continuous tasks: no notion of end; not considered in this presentation</a:t>
            </a:r>
          </a:p>
          <a:p>
            <a:pPr marL="320040" lvl="1" indent="0">
              <a:buNone/>
            </a:pPr>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marL="0" indent="0">
              <a:buNone/>
            </a:pPr>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endParaRPr lang="en-US" dirty="0"/>
          </a:p>
        </p:txBody>
      </p:sp>
      <p:sp>
        <p:nvSpPr>
          <p:cNvPr id="5" name="Slide Number Placeholder 4">
            <a:extLst>
              <a:ext uri="{FF2B5EF4-FFF2-40B4-BE49-F238E27FC236}">
                <a16:creationId xmlns:a16="http://schemas.microsoft.com/office/drawing/2014/main" id="{B83D2BB1-C190-7514-DC62-9066ADC58760}"/>
              </a:ext>
            </a:extLst>
          </p:cNvPr>
          <p:cNvSpPr>
            <a:spLocks noGrp="1"/>
          </p:cNvSpPr>
          <p:nvPr>
            <p:ph type="sldNum" sz="quarter" idx="12"/>
          </p:nvPr>
        </p:nvSpPr>
        <p:spPr/>
        <p:txBody>
          <a:bodyPr/>
          <a:lstStyle/>
          <a:p>
            <a:pPr defTabSz="457200">
              <a:defRPr/>
            </a:pPr>
            <a:r>
              <a:rPr lang="en-US">
                <a:solidFill>
                  <a:srgbClr val="5F5F5F"/>
                </a:solidFill>
              </a:rPr>
              <a:t>0</a:t>
            </a:r>
            <a:fld id="{EF22529A-D98A-3644-905A-8E0938C418C9}" type="slidenum">
              <a:rPr lang="en-US">
                <a:solidFill>
                  <a:srgbClr val="5F5F5F"/>
                </a:solidFill>
              </a:rPr>
              <a:pPr defTabSz="457200">
                <a:defRPr/>
              </a:pPr>
              <a:t>4</a:t>
            </a:fld>
            <a:endParaRPr lang="en-US" dirty="0">
              <a:solidFill>
                <a:srgbClr val="5F5F5F"/>
              </a:solidFill>
            </a:endParaRPr>
          </a:p>
        </p:txBody>
      </p:sp>
      <p:pic>
        <p:nvPicPr>
          <p:cNvPr id="98" name="Picture 97">
            <a:extLst>
              <a:ext uri="{FF2B5EF4-FFF2-40B4-BE49-F238E27FC236}">
                <a16:creationId xmlns:a16="http://schemas.microsoft.com/office/drawing/2014/main" id="{E5196325-488C-FEDF-303B-7F9641784B7E}"/>
              </a:ext>
            </a:extLst>
          </p:cNvPr>
          <p:cNvPicPr>
            <a:picLocks noChangeAspect="1"/>
          </p:cNvPicPr>
          <p:nvPr/>
        </p:nvPicPr>
        <p:blipFill>
          <a:blip r:embed="rId2"/>
          <a:stretch>
            <a:fillRect/>
          </a:stretch>
        </p:blipFill>
        <p:spPr>
          <a:xfrm>
            <a:off x="1334742" y="764325"/>
            <a:ext cx="3678492" cy="2447731"/>
          </a:xfrm>
          <a:prstGeom prst="rect">
            <a:avLst/>
          </a:prstGeom>
        </p:spPr>
      </p:pic>
      <p:pic>
        <p:nvPicPr>
          <p:cNvPr id="100" name="Picture 99">
            <a:extLst>
              <a:ext uri="{FF2B5EF4-FFF2-40B4-BE49-F238E27FC236}">
                <a16:creationId xmlns:a16="http://schemas.microsoft.com/office/drawing/2014/main" id="{0A5B190B-AAA8-F7E2-AF9C-33EEE8BA44C8}"/>
              </a:ext>
            </a:extLst>
          </p:cNvPr>
          <p:cNvPicPr>
            <a:picLocks noChangeAspect="1"/>
          </p:cNvPicPr>
          <p:nvPr/>
        </p:nvPicPr>
        <p:blipFill>
          <a:blip r:embed="rId2"/>
          <a:stretch>
            <a:fillRect/>
          </a:stretch>
        </p:blipFill>
        <p:spPr>
          <a:xfrm>
            <a:off x="4678398" y="782093"/>
            <a:ext cx="3678492" cy="2447731"/>
          </a:xfrm>
          <a:prstGeom prst="rect">
            <a:avLst/>
          </a:prstGeom>
        </p:spPr>
      </p:pic>
      <p:sp>
        <p:nvSpPr>
          <p:cNvPr id="101" name="TextBox 100">
            <a:extLst>
              <a:ext uri="{FF2B5EF4-FFF2-40B4-BE49-F238E27FC236}">
                <a16:creationId xmlns:a16="http://schemas.microsoft.com/office/drawing/2014/main" id="{2E3F9122-91D3-18E7-91AA-C67DCBA08C5D}"/>
              </a:ext>
            </a:extLst>
          </p:cNvPr>
          <p:cNvSpPr txBox="1"/>
          <p:nvPr/>
        </p:nvSpPr>
        <p:spPr>
          <a:xfrm>
            <a:off x="1334742" y="3090446"/>
            <a:ext cx="460382" cy="338554"/>
          </a:xfrm>
          <a:prstGeom prst="rect">
            <a:avLst/>
          </a:prstGeom>
          <a:noFill/>
        </p:spPr>
        <p:txBody>
          <a:bodyPr wrap="none" rtlCol="0">
            <a:spAutoFit/>
          </a:bodyPr>
          <a:lstStyle/>
          <a:p>
            <a:pPr algn="l"/>
            <a:r>
              <a:rPr lang="en-US" sz="1600" dirty="0"/>
              <a:t>t=0</a:t>
            </a:r>
          </a:p>
        </p:txBody>
      </p:sp>
      <p:sp>
        <p:nvSpPr>
          <p:cNvPr id="102" name="TextBox 101">
            <a:extLst>
              <a:ext uri="{FF2B5EF4-FFF2-40B4-BE49-F238E27FC236}">
                <a16:creationId xmlns:a16="http://schemas.microsoft.com/office/drawing/2014/main" id="{95DC43FB-9307-4D50-5D08-1BC297C690F6}"/>
              </a:ext>
            </a:extLst>
          </p:cNvPr>
          <p:cNvSpPr txBox="1"/>
          <p:nvPr/>
        </p:nvSpPr>
        <p:spPr>
          <a:xfrm>
            <a:off x="2916200" y="3076871"/>
            <a:ext cx="460382" cy="338554"/>
          </a:xfrm>
          <a:prstGeom prst="rect">
            <a:avLst/>
          </a:prstGeom>
          <a:noFill/>
        </p:spPr>
        <p:txBody>
          <a:bodyPr wrap="none" rtlCol="0">
            <a:spAutoFit/>
          </a:bodyPr>
          <a:lstStyle/>
          <a:p>
            <a:pPr algn="l"/>
            <a:r>
              <a:rPr lang="en-US" sz="1600" dirty="0"/>
              <a:t>t=1</a:t>
            </a:r>
          </a:p>
        </p:txBody>
      </p:sp>
      <p:sp>
        <p:nvSpPr>
          <p:cNvPr id="103" name="TextBox 102">
            <a:extLst>
              <a:ext uri="{FF2B5EF4-FFF2-40B4-BE49-F238E27FC236}">
                <a16:creationId xmlns:a16="http://schemas.microsoft.com/office/drawing/2014/main" id="{61903CD5-E38F-3A23-B522-4785BF82AE75}"/>
              </a:ext>
            </a:extLst>
          </p:cNvPr>
          <p:cNvSpPr txBox="1"/>
          <p:nvPr/>
        </p:nvSpPr>
        <p:spPr>
          <a:xfrm>
            <a:off x="6396288" y="3090446"/>
            <a:ext cx="460382" cy="338554"/>
          </a:xfrm>
          <a:prstGeom prst="rect">
            <a:avLst/>
          </a:prstGeom>
          <a:noFill/>
        </p:spPr>
        <p:txBody>
          <a:bodyPr wrap="none" rtlCol="0">
            <a:spAutoFit/>
          </a:bodyPr>
          <a:lstStyle/>
          <a:p>
            <a:pPr algn="l"/>
            <a:r>
              <a:rPr lang="en-US" sz="1600" dirty="0"/>
              <a:t>t=3</a:t>
            </a:r>
          </a:p>
        </p:txBody>
      </p:sp>
      <p:sp>
        <p:nvSpPr>
          <p:cNvPr id="105" name="TextBox 104">
            <a:extLst>
              <a:ext uri="{FF2B5EF4-FFF2-40B4-BE49-F238E27FC236}">
                <a16:creationId xmlns:a16="http://schemas.microsoft.com/office/drawing/2014/main" id="{A047DEB4-60C9-781A-7E5F-D23A89D8E33F}"/>
              </a:ext>
            </a:extLst>
          </p:cNvPr>
          <p:cNvSpPr txBox="1"/>
          <p:nvPr/>
        </p:nvSpPr>
        <p:spPr>
          <a:xfrm>
            <a:off x="4629052" y="3090446"/>
            <a:ext cx="460382" cy="338554"/>
          </a:xfrm>
          <a:prstGeom prst="rect">
            <a:avLst/>
          </a:prstGeom>
          <a:noFill/>
        </p:spPr>
        <p:txBody>
          <a:bodyPr wrap="none" rtlCol="0">
            <a:spAutoFit/>
          </a:bodyPr>
          <a:lstStyle/>
          <a:p>
            <a:pPr algn="l"/>
            <a:r>
              <a:rPr lang="en-US" sz="1600" dirty="0"/>
              <a:t>t=2</a:t>
            </a:r>
          </a:p>
        </p:txBody>
      </p:sp>
      <p:sp>
        <p:nvSpPr>
          <p:cNvPr id="106" name="TextBox 105">
            <a:extLst>
              <a:ext uri="{FF2B5EF4-FFF2-40B4-BE49-F238E27FC236}">
                <a16:creationId xmlns:a16="http://schemas.microsoft.com/office/drawing/2014/main" id="{6D30652E-E9A1-7ADA-3191-3478C1029476}"/>
              </a:ext>
            </a:extLst>
          </p:cNvPr>
          <p:cNvSpPr txBox="1"/>
          <p:nvPr/>
        </p:nvSpPr>
        <p:spPr>
          <a:xfrm>
            <a:off x="7994376" y="3090446"/>
            <a:ext cx="460382" cy="338554"/>
          </a:xfrm>
          <a:prstGeom prst="rect">
            <a:avLst/>
          </a:prstGeom>
          <a:noFill/>
        </p:spPr>
        <p:txBody>
          <a:bodyPr wrap="none" rtlCol="0">
            <a:spAutoFit/>
          </a:bodyPr>
          <a:lstStyle/>
          <a:p>
            <a:pPr algn="l"/>
            <a:r>
              <a:rPr lang="en-US" sz="1600" dirty="0"/>
              <a:t>t=4</a:t>
            </a:r>
          </a:p>
        </p:txBody>
      </p:sp>
      <p:sp>
        <p:nvSpPr>
          <p:cNvPr id="2" name="TextBox 1">
            <a:extLst>
              <a:ext uri="{FF2B5EF4-FFF2-40B4-BE49-F238E27FC236}">
                <a16:creationId xmlns:a16="http://schemas.microsoft.com/office/drawing/2014/main" id="{91316A08-F6F7-6ABB-3719-3DF0E0453EAC}"/>
              </a:ext>
            </a:extLst>
          </p:cNvPr>
          <p:cNvSpPr txBox="1"/>
          <p:nvPr/>
        </p:nvSpPr>
        <p:spPr>
          <a:xfrm>
            <a:off x="8301149" y="1744816"/>
            <a:ext cx="295274" cy="369332"/>
          </a:xfrm>
          <a:prstGeom prst="rect">
            <a:avLst/>
          </a:prstGeom>
          <a:noFill/>
        </p:spPr>
        <p:txBody>
          <a:bodyPr wrap="none" rtlCol="0">
            <a:spAutoFit/>
          </a:bodyPr>
          <a:lstStyle/>
          <a:p>
            <a:r>
              <a:rPr lang="en-US" dirty="0"/>
              <a:t>T</a:t>
            </a:r>
          </a:p>
        </p:txBody>
      </p:sp>
    </p:spTree>
    <p:extLst>
      <p:ext uri="{BB962C8B-B14F-4D97-AF65-F5344CB8AC3E}">
        <p14:creationId xmlns:p14="http://schemas.microsoft.com/office/powerpoint/2010/main" val="31008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64C66-68F4-FDD1-99D0-33EE1157CC26}"/>
              </a:ext>
            </a:extLst>
          </p:cNvPr>
          <p:cNvSpPr>
            <a:spLocks noGrp="1"/>
          </p:cNvSpPr>
          <p:nvPr>
            <p:ph type="title"/>
          </p:nvPr>
        </p:nvSpPr>
        <p:spPr>
          <a:xfrm>
            <a:off x="21505" y="-114098"/>
            <a:ext cx="10515600" cy="1325563"/>
          </a:xfrm>
        </p:spPr>
        <p:txBody>
          <a:bodyPr>
            <a:normAutofit/>
          </a:bodyPr>
          <a:lstStyle/>
          <a:p>
            <a:r>
              <a:rPr lang="en-US" sz="4800" dirty="0">
                <a:solidFill>
                  <a:schemeClr val="tx1"/>
                </a:solidFill>
                <a:latin typeface="+mj-lt"/>
              </a:rPr>
              <a:t>MDP policies</a:t>
            </a:r>
          </a:p>
        </p:txBody>
      </p:sp>
      <p:sp>
        <p:nvSpPr>
          <p:cNvPr id="4" name="Content Placeholder 3">
            <a:extLst>
              <a:ext uri="{FF2B5EF4-FFF2-40B4-BE49-F238E27FC236}">
                <a16:creationId xmlns:a16="http://schemas.microsoft.com/office/drawing/2014/main" id="{64F6F487-B6AA-E936-42D4-109E93FBD6E8}"/>
              </a:ext>
            </a:extLst>
          </p:cNvPr>
          <p:cNvSpPr>
            <a:spLocks noGrp="1"/>
          </p:cNvSpPr>
          <p:nvPr>
            <p:ph idx="1"/>
          </p:nvPr>
        </p:nvSpPr>
        <p:spPr>
          <a:xfrm>
            <a:off x="314587" y="1167283"/>
            <a:ext cx="9368909" cy="2985016"/>
          </a:xfrm>
          <a:ln>
            <a:noFill/>
          </a:ln>
        </p:spPr>
        <p:txBody>
          <a:bodyPr>
            <a:normAutofit fontScale="70000" lnSpcReduction="20000"/>
          </a:bodyPr>
          <a:lstStyle/>
          <a:p>
            <a:r>
              <a:rPr lang="en-US" dirty="0">
                <a:sym typeface="Symbol" panose="05050102010706020507" pitchFamily="18" charset="2"/>
              </a:rPr>
              <a:t>Deterministic policy </a:t>
            </a:r>
          </a:p>
          <a:p>
            <a:pPr lvl="1"/>
            <a:r>
              <a:rPr lang="en-US" dirty="0">
                <a:sym typeface="Symbol" panose="05050102010706020507" pitchFamily="18" charset="2"/>
              </a:rPr>
              <a:t>Policy: State  Action</a:t>
            </a:r>
          </a:p>
          <a:p>
            <a:pPr lvl="1"/>
            <a:r>
              <a:rPr lang="en-US" dirty="0">
                <a:sym typeface="Symbol" panose="05050102010706020507" pitchFamily="18" charset="2"/>
              </a:rPr>
              <a:t>Objective function: expected reward at end of episode</a:t>
            </a:r>
          </a:p>
          <a:p>
            <a:pPr lvl="1"/>
            <a:r>
              <a:rPr lang="en-US" dirty="0">
                <a:solidFill>
                  <a:srgbClr val="FF0000"/>
                </a:solidFill>
                <a:sym typeface="Symbol" panose="05050102010706020507" pitchFamily="18" charset="2"/>
              </a:rPr>
              <a:t>Finding optimal policy: iterated policy evaluation and policy improvement </a:t>
            </a:r>
          </a:p>
          <a:p>
            <a:r>
              <a:rPr lang="en-US" dirty="0">
                <a:sym typeface="Symbol" panose="05050102010706020507" pitchFamily="18" charset="2"/>
              </a:rPr>
              <a:t>Probabilistic policy</a:t>
            </a:r>
          </a:p>
          <a:p>
            <a:pPr lvl="1"/>
            <a:r>
              <a:rPr lang="en-US" i="1" dirty="0">
                <a:sym typeface="Symbol" panose="05050102010706020507" pitchFamily="18" charset="2"/>
              </a:rPr>
              <a:t>Policy network </a:t>
            </a:r>
            <a:r>
              <a:rPr lang="en-US" dirty="0">
                <a:sym typeface="Symbol" panose="05050102010706020507" pitchFamily="18" charset="2"/>
              </a:rPr>
              <a:t>maps current state to action distribution </a:t>
            </a:r>
          </a:p>
          <a:p>
            <a:pPr lvl="1"/>
            <a:r>
              <a:rPr lang="en-US" dirty="0">
                <a:sym typeface="Symbol" panose="05050102010706020507" pitchFamily="18" charset="2"/>
              </a:rPr>
              <a:t>Sampler samples distribution to generate an action</a:t>
            </a:r>
          </a:p>
          <a:p>
            <a:pPr lvl="1"/>
            <a:r>
              <a:rPr lang="en-US" dirty="0">
                <a:sym typeface="Symbol" panose="05050102010706020507" pitchFamily="18" charset="2"/>
              </a:rPr>
              <a:t>Objective function: expected reward at end of episode</a:t>
            </a:r>
          </a:p>
          <a:p>
            <a:pPr lvl="1"/>
            <a:r>
              <a:rPr lang="en-US" dirty="0">
                <a:solidFill>
                  <a:srgbClr val="FF0000"/>
                </a:solidFill>
                <a:sym typeface="Symbol" panose="05050102010706020507" pitchFamily="18" charset="2"/>
              </a:rPr>
              <a:t>Finding optimal policy: gradient ascent in </a:t>
            </a:r>
            <a:r>
              <a:rPr lang="en-US" i="1" dirty="0">
                <a:solidFill>
                  <a:srgbClr val="FF0000"/>
                </a:solidFill>
                <a:sym typeface="Symbol" panose="05050102010706020507" pitchFamily="18" charset="2"/>
              </a:rPr>
              <a:t>  </a:t>
            </a:r>
            <a:r>
              <a:rPr lang="en-US" dirty="0">
                <a:solidFill>
                  <a:srgbClr val="FF0000"/>
                </a:solidFill>
                <a:sym typeface="Symbol" panose="05050102010706020507" pitchFamily="18" charset="2"/>
              </a:rPr>
              <a:t>to maximize expected reward at start state</a:t>
            </a:r>
          </a:p>
          <a:p>
            <a:pPr lvl="1"/>
            <a:r>
              <a:rPr lang="en-US" dirty="0">
                <a:sym typeface="Symbol" panose="05050102010706020507" pitchFamily="18" charset="2"/>
              </a:rPr>
              <a:t>Advantages: handles continuous state and action spaces, exploration-exploitation dilemma</a:t>
            </a: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marL="0" indent="0">
              <a:buNone/>
            </a:pPr>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endParaRPr lang="en-US" dirty="0"/>
          </a:p>
        </p:txBody>
      </p:sp>
      <p:sp>
        <p:nvSpPr>
          <p:cNvPr id="5" name="Slide Number Placeholder 4">
            <a:extLst>
              <a:ext uri="{FF2B5EF4-FFF2-40B4-BE49-F238E27FC236}">
                <a16:creationId xmlns:a16="http://schemas.microsoft.com/office/drawing/2014/main" id="{5B4840F8-9A1B-E0E5-49A8-FA255EC760B1}"/>
              </a:ext>
            </a:extLst>
          </p:cNvPr>
          <p:cNvSpPr>
            <a:spLocks noGrp="1"/>
          </p:cNvSpPr>
          <p:nvPr>
            <p:ph type="sldNum" sz="quarter" idx="12"/>
          </p:nvPr>
        </p:nvSpPr>
        <p:spPr>
          <a:xfrm>
            <a:off x="8374271" y="6666447"/>
            <a:ext cx="2057400" cy="350838"/>
          </a:xfrm>
        </p:spPr>
        <p:txBody>
          <a:bodyPr/>
          <a:lstStyle/>
          <a:p>
            <a:pPr defTabSz="457200">
              <a:defRPr/>
            </a:pPr>
            <a:r>
              <a:rPr lang="en-US">
                <a:solidFill>
                  <a:srgbClr val="5F5F5F"/>
                </a:solidFill>
              </a:rPr>
              <a:t>0</a:t>
            </a:r>
            <a:fld id="{EF22529A-D98A-3644-905A-8E0938C418C9}" type="slidenum">
              <a:rPr lang="en-US">
                <a:solidFill>
                  <a:srgbClr val="5F5F5F"/>
                </a:solidFill>
              </a:rPr>
              <a:pPr defTabSz="457200">
                <a:defRPr/>
              </a:pPr>
              <a:t>5</a:t>
            </a:fld>
            <a:endParaRPr lang="en-US" dirty="0">
              <a:solidFill>
                <a:srgbClr val="5F5F5F"/>
              </a:solidFill>
            </a:endParaRPr>
          </a:p>
        </p:txBody>
      </p:sp>
      <p:sp>
        <p:nvSpPr>
          <p:cNvPr id="7" name="Google Shape;189;p19">
            <a:extLst>
              <a:ext uri="{FF2B5EF4-FFF2-40B4-BE49-F238E27FC236}">
                <a16:creationId xmlns:a16="http://schemas.microsoft.com/office/drawing/2014/main" id="{DC3210CA-41ED-B1BD-8A7B-D7662BED85CD}"/>
              </a:ext>
            </a:extLst>
          </p:cNvPr>
          <p:cNvSpPr/>
          <p:nvPr/>
        </p:nvSpPr>
        <p:spPr>
          <a:xfrm>
            <a:off x="1276570" y="4885190"/>
            <a:ext cx="776742" cy="741496"/>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defTabSz="457200">
              <a:defRPr/>
            </a:pPr>
            <a:r>
              <a:rPr lang="en-GB" sz="1200">
                <a:solidFill>
                  <a:srgbClr val="000000"/>
                </a:solidFill>
                <a:latin typeface="Calibri" panose="020F0502020204030204"/>
              </a:rPr>
              <a:t>State s</a:t>
            </a:r>
            <a:endParaRPr sz="1200">
              <a:solidFill>
                <a:srgbClr val="000000"/>
              </a:solidFill>
              <a:latin typeface="Calibri" panose="020F0502020204030204"/>
            </a:endParaRPr>
          </a:p>
        </p:txBody>
      </p:sp>
      <p:sp>
        <p:nvSpPr>
          <p:cNvPr id="8" name="Google Shape;190;p19">
            <a:extLst>
              <a:ext uri="{FF2B5EF4-FFF2-40B4-BE49-F238E27FC236}">
                <a16:creationId xmlns:a16="http://schemas.microsoft.com/office/drawing/2014/main" id="{985A3A1C-743A-21B4-8EFF-A652CB395656}"/>
              </a:ext>
            </a:extLst>
          </p:cNvPr>
          <p:cNvSpPr/>
          <p:nvPr/>
        </p:nvSpPr>
        <p:spPr>
          <a:xfrm>
            <a:off x="2049537" y="5228627"/>
            <a:ext cx="534702" cy="7921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defTabSz="457200">
              <a:defRPr/>
            </a:pPr>
            <a:endParaRPr>
              <a:solidFill>
                <a:srgbClr val="000000"/>
              </a:solidFill>
              <a:latin typeface="Calibri" panose="020F0502020204030204"/>
            </a:endParaRPr>
          </a:p>
        </p:txBody>
      </p:sp>
      <p:sp>
        <p:nvSpPr>
          <p:cNvPr id="9" name="Google Shape;191;p19">
            <a:extLst>
              <a:ext uri="{FF2B5EF4-FFF2-40B4-BE49-F238E27FC236}">
                <a16:creationId xmlns:a16="http://schemas.microsoft.com/office/drawing/2014/main" id="{FB7784FB-D717-6DFB-F84E-29365D193818}"/>
              </a:ext>
            </a:extLst>
          </p:cNvPr>
          <p:cNvSpPr/>
          <p:nvPr/>
        </p:nvSpPr>
        <p:spPr>
          <a:xfrm>
            <a:off x="2584240" y="4859194"/>
            <a:ext cx="1029382" cy="793488"/>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defTabSz="457200">
              <a:defRPr/>
            </a:pPr>
            <a:r>
              <a:rPr lang="en-GB" sz="1200" b="1" dirty="0">
                <a:solidFill>
                  <a:srgbClr val="005A8C"/>
                </a:solidFill>
                <a:latin typeface="Calibri" panose="020F0502020204030204"/>
              </a:rPr>
              <a:t>Θ</a:t>
            </a:r>
            <a:endParaRPr sz="1200" b="1" dirty="0">
              <a:solidFill>
                <a:srgbClr val="005A8C"/>
              </a:solidFill>
              <a:latin typeface="Calibri" panose="020F0502020204030204"/>
            </a:endParaRPr>
          </a:p>
          <a:p>
            <a:pPr algn="ctr" defTabSz="457200">
              <a:defRPr/>
            </a:pPr>
            <a:r>
              <a:rPr lang="en-GB" sz="1200" b="1" dirty="0">
                <a:solidFill>
                  <a:srgbClr val="005A8C"/>
                </a:solidFill>
                <a:latin typeface="Calibri" panose="020F0502020204030204"/>
              </a:rPr>
              <a:t>Policy Network</a:t>
            </a:r>
            <a:endParaRPr sz="1200" b="1" dirty="0">
              <a:solidFill>
                <a:srgbClr val="005A8C"/>
              </a:solidFill>
              <a:latin typeface="Calibri" panose="020F0502020204030204"/>
            </a:endParaRPr>
          </a:p>
        </p:txBody>
      </p:sp>
      <p:sp>
        <p:nvSpPr>
          <p:cNvPr id="10" name="Google Shape;192;p19">
            <a:extLst>
              <a:ext uri="{FF2B5EF4-FFF2-40B4-BE49-F238E27FC236}">
                <a16:creationId xmlns:a16="http://schemas.microsoft.com/office/drawing/2014/main" id="{3C93F486-BF33-C79C-ED94-325F398EA695}"/>
              </a:ext>
            </a:extLst>
          </p:cNvPr>
          <p:cNvSpPr/>
          <p:nvPr/>
        </p:nvSpPr>
        <p:spPr>
          <a:xfrm>
            <a:off x="3613622" y="4981280"/>
            <a:ext cx="859719" cy="7921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defTabSz="457200">
              <a:defRPr/>
            </a:pPr>
            <a:endParaRPr>
              <a:solidFill>
                <a:srgbClr val="000000"/>
              </a:solidFill>
              <a:latin typeface="Calibri" panose="020F0502020204030204"/>
            </a:endParaRPr>
          </a:p>
        </p:txBody>
      </p:sp>
      <p:sp>
        <p:nvSpPr>
          <p:cNvPr id="11" name="Google Shape;193;p19">
            <a:extLst>
              <a:ext uri="{FF2B5EF4-FFF2-40B4-BE49-F238E27FC236}">
                <a16:creationId xmlns:a16="http://schemas.microsoft.com/office/drawing/2014/main" id="{9D813D88-28D9-C02C-6E35-108562299568}"/>
              </a:ext>
            </a:extLst>
          </p:cNvPr>
          <p:cNvSpPr/>
          <p:nvPr/>
        </p:nvSpPr>
        <p:spPr>
          <a:xfrm>
            <a:off x="3613622" y="5228627"/>
            <a:ext cx="859719" cy="7921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defTabSz="457200">
              <a:defRPr/>
            </a:pPr>
            <a:endParaRPr>
              <a:solidFill>
                <a:srgbClr val="000000"/>
              </a:solidFill>
              <a:latin typeface="Calibri" panose="020F0502020204030204"/>
            </a:endParaRPr>
          </a:p>
        </p:txBody>
      </p:sp>
      <p:sp>
        <p:nvSpPr>
          <p:cNvPr id="12" name="Google Shape;194;p19">
            <a:extLst>
              <a:ext uri="{FF2B5EF4-FFF2-40B4-BE49-F238E27FC236}">
                <a16:creationId xmlns:a16="http://schemas.microsoft.com/office/drawing/2014/main" id="{3C9AE0E0-41A4-E6A4-0F5B-5D8B43ED762B}"/>
              </a:ext>
            </a:extLst>
          </p:cNvPr>
          <p:cNvSpPr/>
          <p:nvPr/>
        </p:nvSpPr>
        <p:spPr>
          <a:xfrm>
            <a:off x="3613622" y="5475974"/>
            <a:ext cx="859719" cy="7921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defTabSz="457200">
              <a:defRPr/>
            </a:pPr>
            <a:endParaRPr>
              <a:solidFill>
                <a:srgbClr val="000000"/>
              </a:solidFill>
              <a:latin typeface="Calibri" panose="020F0502020204030204"/>
            </a:endParaRPr>
          </a:p>
        </p:txBody>
      </p:sp>
      <p:sp>
        <p:nvSpPr>
          <p:cNvPr id="13" name="Google Shape;195;p19">
            <a:extLst>
              <a:ext uri="{FF2B5EF4-FFF2-40B4-BE49-F238E27FC236}">
                <a16:creationId xmlns:a16="http://schemas.microsoft.com/office/drawing/2014/main" id="{9C47F3EE-3322-C5A1-D131-0AC3CC2034AC}"/>
              </a:ext>
            </a:extLst>
          </p:cNvPr>
          <p:cNvSpPr txBox="1"/>
          <p:nvPr/>
        </p:nvSpPr>
        <p:spPr>
          <a:xfrm>
            <a:off x="4473341" y="4857878"/>
            <a:ext cx="1364430" cy="276836"/>
          </a:xfrm>
          <a:prstGeom prst="rect">
            <a:avLst/>
          </a:prstGeom>
          <a:noFill/>
          <a:ln>
            <a:noFill/>
          </a:ln>
        </p:spPr>
        <p:txBody>
          <a:bodyPr spcFirstLastPara="1" wrap="square" lIns="91425" tIns="91425" rIns="91425" bIns="91425" anchor="t" anchorCtr="0">
            <a:noAutofit/>
          </a:bodyPr>
          <a:lstStyle/>
          <a:p>
            <a:pPr defTabSz="457200">
              <a:defRPr/>
            </a:pPr>
            <a:r>
              <a:rPr lang="en-GB" sz="1000">
                <a:solidFill>
                  <a:srgbClr val="005A8C"/>
                </a:solidFill>
                <a:latin typeface="Calibri" panose="020F0502020204030204"/>
              </a:rPr>
              <a:t>Probability of action 1</a:t>
            </a:r>
            <a:endParaRPr sz="1000">
              <a:solidFill>
                <a:srgbClr val="005A8C"/>
              </a:solidFill>
              <a:latin typeface="Calibri" panose="020F0502020204030204"/>
            </a:endParaRPr>
          </a:p>
        </p:txBody>
      </p:sp>
      <p:sp>
        <p:nvSpPr>
          <p:cNvPr id="14" name="Google Shape;196;p19">
            <a:extLst>
              <a:ext uri="{FF2B5EF4-FFF2-40B4-BE49-F238E27FC236}">
                <a16:creationId xmlns:a16="http://schemas.microsoft.com/office/drawing/2014/main" id="{AAAB06E8-9BF4-BA0D-805B-FFC7F1050BF2}"/>
              </a:ext>
            </a:extLst>
          </p:cNvPr>
          <p:cNvSpPr txBox="1"/>
          <p:nvPr/>
        </p:nvSpPr>
        <p:spPr>
          <a:xfrm>
            <a:off x="4473341" y="5129815"/>
            <a:ext cx="1364430" cy="276836"/>
          </a:xfrm>
          <a:prstGeom prst="rect">
            <a:avLst/>
          </a:prstGeom>
          <a:noFill/>
          <a:ln>
            <a:noFill/>
          </a:ln>
        </p:spPr>
        <p:txBody>
          <a:bodyPr spcFirstLastPara="1" wrap="square" lIns="91425" tIns="91425" rIns="91425" bIns="91425" anchor="t" anchorCtr="0">
            <a:noAutofit/>
          </a:bodyPr>
          <a:lstStyle/>
          <a:p>
            <a:pPr defTabSz="457200">
              <a:defRPr/>
            </a:pPr>
            <a:r>
              <a:rPr lang="en-GB" sz="1000">
                <a:solidFill>
                  <a:srgbClr val="005A8C"/>
                </a:solidFill>
                <a:latin typeface="Calibri" panose="020F0502020204030204"/>
              </a:rPr>
              <a:t>Probability of action 2</a:t>
            </a:r>
            <a:endParaRPr sz="1000">
              <a:solidFill>
                <a:srgbClr val="005A8C"/>
              </a:solidFill>
              <a:latin typeface="Calibri" panose="020F0502020204030204"/>
            </a:endParaRPr>
          </a:p>
        </p:txBody>
      </p:sp>
      <p:sp>
        <p:nvSpPr>
          <p:cNvPr id="15" name="Google Shape;197;p19">
            <a:extLst>
              <a:ext uri="{FF2B5EF4-FFF2-40B4-BE49-F238E27FC236}">
                <a16:creationId xmlns:a16="http://schemas.microsoft.com/office/drawing/2014/main" id="{8CC0DA2E-0E9B-0031-3285-608A882C3DF9}"/>
              </a:ext>
            </a:extLst>
          </p:cNvPr>
          <p:cNvSpPr txBox="1"/>
          <p:nvPr/>
        </p:nvSpPr>
        <p:spPr>
          <a:xfrm>
            <a:off x="4473341" y="5377162"/>
            <a:ext cx="1364430" cy="276836"/>
          </a:xfrm>
          <a:prstGeom prst="rect">
            <a:avLst/>
          </a:prstGeom>
          <a:noFill/>
          <a:ln>
            <a:noFill/>
          </a:ln>
        </p:spPr>
        <p:txBody>
          <a:bodyPr spcFirstLastPara="1" wrap="square" lIns="91425" tIns="91425" rIns="91425" bIns="91425" anchor="t" anchorCtr="0">
            <a:noAutofit/>
          </a:bodyPr>
          <a:lstStyle/>
          <a:p>
            <a:pPr defTabSz="457200">
              <a:defRPr/>
            </a:pPr>
            <a:r>
              <a:rPr lang="en-GB" sz="1000">
                <a:solidFill>
                  <a:srgbClr val="005A8C"/>
                </a:solidFill>
                <a:latin typeface="Calibri" panose="020F0502020204030204"/>
              </a:rPr>
              <a:t>Probability of action 3</a:t>
            </a:r>
            <a:endParaRPr sz="1000">
              <a:solidFill>
                <a:srgbClr val="005A8C"/>
              </a:solidFill>
              <a:latin typeface="Calibri" panose="020F0502020204030204"/>
            </a:endParaRPr>
          </a:p>
        </p:txBody>
      </p:sp>
      <p:sp>
        <p:nvSpPr>
          <p:cNvPr id="16" name="Google Shape;198;p19">
            <a:extLst>
              <a:ext uri="{FF2B5EF4-FFF2-40B4-BE49-F238E27FC236}">
                <a16:creationId xmlns:a16="http://schemas.microsoft.com/office/drawing/2014/main" id="{FF0F480B-C5E5-4266-E41B-51D27D14A84D}"/>
              </a:ext>
            </a:extLst>
          </p:cNvPr>
          <p:cNvSpPr/>
          <p:nvPr/>
        </p:nvSpPr>
        <p:spPr>
          <a:xfrm>
            <a:off x="5792208" y="5229988"/>
            <a:ext cx="593107" cy="7921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defTabSz="457200">
              <a:defRPr/>
            </a:pPr>
            <a:endParaRPr>
              <a:solidFill>
                <a:srgbClr val="000000"/>
              </a:solidFill>
              <a:latin typeface="Calibri" panose="020F0502020204030204"/>
            </a:endParaRPr>
          </a:p>
        </p:txBody>
      </p:sp>
      <p:sp>
        <p:nvSpPr>
          <p:cNvPr id="17" name="Google Shape;199;p19">
            <a:extLst>
              <a:ext uri="{FF2B5EF4-FFF2-40B4-BE49-F238E27FC236}">
                <a16:creationId xmlns:a16="http://schemas.microsoft.com/office/drawing/2014/main" id="{F9A1DEF6-8976-5806-6BFF-B97E261A69F1}"/>
              </a:ext>
            </a:extLst>
          </p:cNvPr>
          <p:cNvSpPr/>
          <p:nvPr/>
        </p:nvSpPr>
        <p:spPr>
          <a:xfrm>
            <a:off x="6382606" y="4871534"/>
            <a:ext cx="776742" cy="665822"/>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457200">
              <a:defRPr/>
            </a:pPr>
            <a:r>
              <a:rPr lang="en-GB" sz="1200" b="1" dirty="0">
                <a:solidFill>
                  <a:srgbClr val="005A8C"/>
                </a:solidFill>
                <a:latin typeface="Calibri" panose="020F0502020204030204"/>
              </a:rPr>
              <a:t> Sampler</a:t>
            </a:r>
            <a:endParaRPr sz="1200" dirty="0">
              <a:solidFill>
                <a:srgbClr val="000000"/>
              </a:solidFill>
              <a:latin typeface="Calibri" panose="020F0502020204030204"/>
            </a:endParaRPr>
          </a:p>
        </p:txBody>
      </p:sp>
      <p:sp>
        <p:nvSpPr>
          <p:cNvPr id="18" name="Google Shape;200;p19">
            <a:extLst>
              <a:ext uri="{FF2B5EF4-FFF2-40B4-BE49-F238E27FC236}">
                <a16:creationId xmlns:a16="http://schemas.microsoft.com/office/drawing/2014/main" id="{8D610D25-C95A-B47C-333E-4A70E88DF9C2}"/>
              </a:ext>
            </a:extLst>
          </p:cNvPr>
          <p:cNvSpPr/>
          <p:nvPr/>
        </p:nvSpPr>
        <p:spPr>
          <a:xfrm>
            <a:off x="7159358" y="5229988"/>
            <a:ext cx="300260" cy="7921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defTabSz="457200">
              <a:defRPr/>
            </a:pPr>
            <a:endParaRPr>
              <a:solidFill>
                <a:srgbClr val="000000"/>
              </a:solidFill>
              <a:latin typeface="Calibri" panose="020F0502020204030204"/>
            </a:endParaRPr>
          </a:p>
        </p:txBody>
      </p:sp>
      <p:sp>
        <p:nvSpPr>
          <p:cNvPr id="19" name="Google Shape;201;p19">
            <a:extLst>
              <a:ext uri="{FF2B5EF4-FFF2-40B4-BE49-F238E27FC236}">
                <a16:creationId xmlns:a16="http://schemas.microsoft.com/office/drawing/2014/main" id="{F88C9E23-88FE-09F2-F3E0-837EC469FD77}"/>
              </a:ext>
            </a:extLst>
          </p:cNvPr>
          <p:cNvSpPr txBox="1"/>
          <p:nvPr/>
        </p:nvSpPr>
        <p:spPr>
          <a:xfrm>
            <a:off x="7459619" y="4894400"/>
            <a:ext cx="776742" cy="665822"/>
          </a:xfrm>
          <a:prstGeom prst="rect">
            <a:avLst/>
          </a:prstGeom>
          <a:noFill/>
          <a:ln w="19050"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algn="ctr" defTabSz="457200">
              <a:defRPr/>
            </a:pPr>
            <a:endParaRPr lang="en-GB" sz="1200" dirty="0">
              <a:solidFill>
                <a:srgbClr val="005A8C"/>
              </a:solidFill>
              <a:latin typeface="Calibri" panose="020F0502020204030204"/>
            </a:endParaRPr>
          </a:p>
          <a:p>
            <a:pPr algn="ctr" defTabSz="457200">
              <a:defRPr/>
            </a:pPr>
            <a:r>
              <a:rPr lang="en-GB" sz="1200" dirty="0">
                <a:solidFill>
                  <a:srgbClr val="005A8C"/>
                </a:solidFill>
                <a:latin typeface="Calibri" panose="020F0502020204030204"/>
              </a:rPr>
              <a:t>Action 3 </a:t>
            </a:r>
            <a:endParaRPr sz="1200" dirty="0">
              <a:solidFill>
                <a:srgbClr val="005A8C"/>
              </a:solidFill>
              <a:latin typeface="Calibri" panose="020F0502020204030204"/>
            </a:endParaRPr>
          </a:p>
        </p:txBody>
      </p:sp>
      <p:sp>
        <p:nvSpPr>
          <p:cNvPr id="20" name="Google Shape;202;p19">
            <a:extLst>
              <a:ext uri="{FF2B5EF4-FFF2-40B4-BE49-F238E27FC236}">
                <a16:creationId xmlns:a16="http://schemas.microsoft.com/office/drawing/2014/main" id="{C6519E35-6F3E-0C73-8D32-89B37AC12DD5}"/>
              </a:ext>
            </a:extLst>
          </p:cNvPr>
          <p:cNvSpPr/>
          <p:nvPr/>
        </p:nvSpPr>
        <p:spPr>
          <a:xfrm rot="10800000">
            <a:off x="4536193" y="5624498"/>
            <a:ext cx="1232407" cy="210690"/>
          </a:xfrm>
          <a:prstGeom prst="blockArc">
            <a:avLst>
              <a:gd name="adj1" fmla="val 10800000"/>
              <a:gd name="adj2" fmla="val 0"/>
              <a:gd name="adj3" fmla="val 25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defTabSz="457200">
              <a:defRPr/>
            </a:pPr>
            <a:endParaRPr>
              <a:solidFill>
                <a:srgbClr val="000000"/>
              </a:solidFill>
              <a:latin typeface="Calibri" panose="020F0502020204030204"/>
            </a:endParaRPr>
          </a:p>
        </p:txBody>
      </p:sp>
      <p:sp>
        <p:nvSpPr>
          <p:cNvPr id="21" name="Google Shape;203;p19">
            <a:extLst>
              <a:ext uri="{FF2B5EF4-FFF2-40B4-BE49-F238E27FC236}">
                <a16:creationId xmlns:a16="http://schemas.microsoft.com/office/drawing/2014/main" id="{9E18BF76-EFA4-A818-8BD9-2E730AADAFA0}"/>
              </a:ext>
            </a:extLst>
          </p:cNvPr>
          <p:cNvSpPr txBox="1"/>
          <p:nvPr/>
        </p:nvSpPr>
        <p:spPr>
          <a:xfrm>
            <a:off x="4473341" y="5809397"/>
            <a:ext cx="1450260" cy="583615"/>
          </a:xfrm>
          <a:prstGeom prst="rect">
            <a:avLst/>
          </a:prstGeom>
          <a:noFill/>
          <a:ln>
            <a:noFill/>
          </a:ln>
        </p:spPr>
        <p:txBody>
          <a:bodyPr spcFirstLastPara="1" wrap="square" lIns="91425" tIns="91425" rIns="91425" bIns="91425" anchor="t" anchorCtr="0">
            <a:noAutofit/>
          </a:bodyPr>
          <a:lstStyle/>
          <a:p>
            <a:pPr algn="ctr" defTabSz="457200">
              <a:defRPr/>
            </a:pPr>
            <a:r>
              <a:rPr lang="en-GB" sz="1100" dirty="0">
                <a:solidFill>
                  <a:srgbClr val="005A8C"/>
                </a:solidFill>
                <a:latin typeface="Calibri" panose="020F0502020204030204"/>
              </a:rPr>
              <a:t>Probability distribution of actions given state s</a:t>
            </a:r>
            <a:endParaRPr sz="1100" dirty="0">
              <a:solidFill>
                <a:srgbClr val="005A8C"/>
              </a:solidFill>
              <a:latin typeface="Calibri" panose="020F0502020204030204"/>
            </a:endParaRPr>
          </a:p>
        </p:txBody>
      </p:sp>
      <p:sp>
        <p:nvSpPr>
          <p:cNvPr id="22" name="Google Shape;204;p19">
            <a:extLst>
              <a:ext uri="{FF2B5EF4-FFF2-40B4-BE49-F238E27FC236}">
                <a16:creationId xmlns:a16="http://schemas.microsoft.com/office/drawing/2014/main" id="{824C17D3-84E4-13F0-0B68-84FBC4ABEECF}"/>
              </a:ext>
            </a:extLst>
          </p:cNvPr>
          <p:cNvSpPr/>
          <p:nvPr/>
        </p:nvSpPr>
        <p:spPr>
          <a:xfrm>
            <a:off x="8233651" y="5229988"/>
            <a:ext cx="300260" cy="7921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defTabSz="457200">
              <a:defRPr/>
            </a:pPr>
            <a:endParaRPr>
              <a:solidFill>
                <a:srgbClr val="000000"/>
              </a:solidFill>
              <a:latin typeface="Calibri" panose="020F0502020204030204"/>
            </a:endParaRPr>
          </a:p>
        </p:txBody>
      </p:sp>
      <p:sp>
        <p:nvSpPr>
          <p:cNvPr id="23" name="Google Shape;205;p19">
            <a:extLst>
              <a:ext uri="{FF2B5EF4-FFF2-40B4-BE49-F238E27FC236}">
                <a16:creationId xmlns:a16="http://schemas.microsoft.com/office/drawing/2014/main" id="{8011F1BE-3048-CC6E-F98A-4B9EAC9BEE0D}"/>
              </a:ext>
            </a:extLst>
          </p:cNvPr>
          <p:cNvSpPr/>
          <p:nvPr/>
        </p:nvSpPr>
        <p:spPr>
          <a:xfrm>
            <a:off x="8533911" y="4898846"/>
            <a:ext cx="776742" cy="741496"/>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defTabSz="457200">
              <a:defRPr/>
            </a:pPr>
            <a:r>
              <a:rPr lang="en-GB" sz="1200">
                <a:solidFill>
                  <a:srgbClr val="000000"/>
                </a:solidFill>
                <a:latin typeface="Calibri" panose="020F0502020204030204"/>
              </a:rPr>
              <a:t>Next state</a:t>
            </a:r>
            <a:endParaRPr sz="1200">
              <a:solidFill>
                <a:srgbClr val="000000"/>
              </a:solidFill>
              <a:latin typeface="Calibri" panose="020F0502020204030204"/>
            </a:endParaRPr>
          </a:p>
        </p:txBody>
      </p:sp>
      <p:sp>
        <p:nvSpPr>
          <p:cNvPr id="24" name="Rectangle 23">
            <a:extLst>
              <a:ext uri="{FF2B5EF4-FFF2-40B4-BE49-F238E27FC236}">
                <a16:creationId xmlns:a16="http://schemas.microsoft.com/office/drawing/2014/main" id="{53B22805-28E3-E4A2-275C-ACCD1F04C6AA}"/>
              </a:ext>
            </a:extLst>
          </p:cNvPr>
          <p:cNvSpPr/>
          <p:nvPr/>
        </p:nvSpPr>
        <p:spPr>
          <a:xfrm>
            <a:off x="2350862" y="4484867"/>
            <a:ext cx="4986520" cy="2037630"/>
          </a:xfrm>
          <a:prstGeom prst="rect">
            <a:avLst/>
          </a:prstGeom>
          <a:solidFill>
            <a:schemeClr val="bg2">
              <a:alpha val="32000"/>
            </a:schemeClr>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pic>
        <p:nvPicPr>
          <p:cNvPr id="40" name="Picture 39" descr="\documentclass{article}&#10;\usepackage{amsmath,amssymb}&#10;\pagestyle{empty}&#10;\begin{document}&#10;&#10;$\pi_{\theta}{:} S \rightarrow \mathbb{P}(A) (\text{written as }\pi_{\theta}(Aj|Si))$&#10;&#10;\end{document}" title="IguanaTex Bitmap Display">
            <a:extLst>
              <a:ext uri="{FF2B5EF4-FFF2-40B4-BE49-F238E27FC236}">
                <a16:creationId xmlns:a16="http://schemas.microsoft.com/office/drawing/2014/main" id="{AF23D436-5DF9-D8C8-F9CC-247AC393614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294801" y="2525871"/>
            <a:ext cx="3629078" cy="237576"/>
          </a:xfrm>
          <a:prstGeom prst="rect">
            <a:avLst/>
          </a:prstGeom>
        </p:spPr>
      </p:pic>
      <p:pic>
        <p:nvPicPr>
          <p:cNvPr id="28" name="Picture 27" descr="\documentclass{article}&#10;\usepackage{amsmath,amssymb}&#10;\pagestyle{empty}&#10;\begin{document}&#10;&#10;$\pi{:} S \rightarrow A$&#10;&#10;\end{document}" title="IguanaTex Bitmap Display">
            <a:extLst>
              <a:ext uri="{FF2B5EF4-FFF2-40B4-BE49-F238E27FC236}">
                <a16:creationId xmlns:a16="http://schemas.microsoft.com/office/drawing/2014/main" id="{7553F5FE-F62C-2939-6A6B-3E8B0CF3798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3293582" y="1447247"/>
            <a:ext cx="994612" cy="193572"/>
          </a:xfrm>
          <a:prstGeom prst="rect">
            <a:avLst/>
          </a:prstGeom>
        </p:spPr>
      </p:pic>
      <p:sp>
        <p:nvSpPr>
          <p:cNvPr id="31" name="TextBox 30">
            <a:extLst>
              <a:ext uri="{FF2B5EF4-FFF2-40B4-BE49-F238E27FC236}">
                <a16:creationId xmlns:a16="http://schemas.microsoft.com/office/drawing/2014/main" id="{04D8874E-113D-FC07-D116-C27CBF4F45B6}"/>
              </a:ext>
            </a:extLst>
          </p:cNvPr>
          <p:cNvSpPr txBox="1"/>
          <p:nvPr/>
        </p:nvSpPr>
        <p:spPr>
          <a:xfrm>
            <a:off x="9021216" y="3197814"/>
            <a:ext cx="1900382" cy="369332"/>
          </a:xfrm>
          <a:prstGeom prst="rect">
            <a:avLst/>
          </a:prstGeom>
          <a:noFill/>
        </p:spPr>
        <p:txBody>
          <a:bodyPr wrap="square">
            <a:spAutoFit/>
          </a:bodyPr>
          <a:lstStyle/>
          <a:p>
            <a:r>
              <a:rPr lang="en-US" sz="1800" i="1" dirty="0">
                <a:sym typeface="Symbol" panose="05050102010706020507" pitchFamily="18" charset="2"/>
              </a:rPr>
              <a:t> =  + </a:t>
            </a:r>
            <a:r>
              <a:rPr lang="en-US" sz="1800" i="1" baseline="-25000" dirty="0">
                <a:sym typeface="Symbol" panose="05050102010706020507" pitchFamily="18" charset="2"/>
              </a:rPr>
              <a:t> </a:t>
            </a:r>
            <a:r>
              <a:rPr lang="en-US" sz="1800" i="1" dirty="0">
                <a:sym typeface="Symbol" panose="05050102010706020507" pitchFamily="18" charset="2"/>
              </a:rPr>
              <a:t>J</a:t>
            </a:r>
            <a:r>
              <a:rPr lang="en-US" sz="1800" i="1" baseline="30000" dirty="0">
                <a:sym typeface="Symbol" panose="05050102010706020507" pitchFamily="18" charset="2"/>
              </a:rPr>
              <a:t></a:t>
            </a:r>
            <a:r>
              <a:rPr lang="en-US" sz="1800" i="1" dirty="0">
                <a:sym typeface="Symbol" panose="05050102010706020507" pitchFamily="18" charset="2"/>
              </a:rPr>
              <a:t>(S0)</a:t>
            </a:r>
            <a:endParaRPr lang="en-US" i="1" dirty="0"/>
          </a:p>
        </p:txBody>
      </p:sp>
      <p:sp>
        <p:nvSpPr>
          <p:cNvPr id="32" name="TextBox 31">
            <a:extLst>
              <a:ext uri="{FF2B5EF4-FFF2-40B4-BE49-F238E27FC236}">
                <a16:creationId xmlns:a16="http://schemas.microsoft.com/office/drawing/2014/main" id="{8D94AD45-C308-BD65-D87F-1906B1B7E552}"/>
              </a:ext>
            </a:extLst>
          </p:cNvPr>
          <p:cNvSpPr txBox="1"/>
          <p:nvPr/>
        </p:nvSpPr>
        <p:spPr>
          <a:xfrm>
            <a:off x="6096000" y="2911349"/>
            <a:ext cx="1900382" cy="369332"/>
          </a:xfrm>
          <a:prstGeom prst="rect">
            <a:avLst/>
          </a:prstGeom>
          <a:noFill/>
        </p:spPr>
        <p:txBody>
          <a:bodyPr wrap="square">
            <a:spAutoFit/>
          </a:bodyPr>
          <a:lstStyle/>
          <a:p>
            <a:r>
              <a:rPr lang="en-US" sz="1800" i="1" dirty="0">
                <a:sym typeface="Symbol" panose="05050102010706020507" pitchFamily="18" charset="2"/>
              </a:rPr>
              <a:t>J</a:t>
            </a:r>
            <a:r>
              <a:rPr lang="en-US" sz="1800" i="1" baseline="30000" dirty="0">
                <a:sym typeface="Symbol" panose="05050102010706020507" pitchFamily="18" charset="2"/>
              </a:rPr>
              <a:t></a:t>
            </a:r>
            <a:r>
              <a:rPr lang="en-US" sz="1800" i="1" dirty="0">
                <a:sym typeface="Symbol" panose="05050102010706020507" pitchFamily="18" charset="2"/>
              </a:rPr>
              <a:t>(S0)</a:t>
            </a:r>
            <a:endParaRPr lang="en-US" i="1" dirty="0"/>
          </a:p>
        </p:txBody>
      </p:sp>
    </p:spTree>
    <p:extLst>
      <p:ext uri="{BB962C8B-B14F-4D97-AF65-F5344CB8AC3E}">
        <p14:creationId xmlns:p14="http://schemas.microsoft.com/office/powerpoint/2010/main" val="1768028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Picture 22" descr="\documentclass{article}&#10;\usepackage{amsmath}&#10;\pagestyle{empty}&#10;\begin{document}&#10;\noindent&#10;Policy $\pi$: $Si \rightarrow Aj$ \\&#10;\noindent&#10;$Q_t^{\pi}(Si,Aj) = \sum_{k{=}0}^{|S|{-}1} [V_{t{+}1}^{\pi}(Sk) + R(Si,Aj,Sk)]*P(Si,Aj,Sk)$\\&#10;$V_t^{\pi}(Si) = Q_t^{\pi}(Si,Aj)$\\&#10;$V_T^{\pi}(Si) = 0$\\&#10;Policy improvement: switch to action with higher Q-value&#10;\end{document}" title="IguanaTex Bitmap Display">
            <a:extLst>
              <a:ext uri="{FF2B5EF4-FFF2-40B4-BE49-F238E27FC236}">
                <a16:creationId xmlns:a16="http://schemas.microsoft.com/office/drawing/2014/main" id="{77E92CBC-07A3-71E4-0C0F-E8E63B69745B}"/>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59707" y="5470188"/>
            <a:ext cx="5364959" cy="1355755"/>
          </a:xfrm>
          <a:prstGeom prst="rect">
            <a:avLst/>
          </a:prstGeom>
          <a:solidFill>
            <a:schemeClr val="bg2">
              <a:alpha val="50000"/>
            </a:schemeClr>
          </a:solidFill>
        </p:spPr>
      </p:pic>
      <p:sp>
        <p:nvSpPr>
          <p:cNvPr id="2" name="Title 1">
            <a:extLst>
              <a:ext uri="{FF2B5EF4-FFF2-40B4-BE49-F238E27FC236}">
                <a16:creationId xmlns:a16="http://schemas.microsoft.com/office/drawing/2014/main" id="{87F30EB6-DD59-CDAB-A8F4-BB0AD14D2948}"/>
              </a:ext>
            </a:extLst>
          </p:cNvPr>
          <p:cNvSpPr>
            <a:spLocks noGrp="1"/>
          </p:cNvSpPr>
          <p:nvPr>
            <p:ph type="title"/>
          </p:nvPr>
        </p:nvSpPr>
        <p:spPr>
          <a:xfrm>
            <a:off x="0" y="-102860"/>
            <a:ext cx="11603736" cy="901084"/>
          </a:xfrm>
        </p:spPr>
        <p:txBody>
          <a:bodyPr>
            <a:normAutofit/>
          </a:bodyPr>
          <a:lstStyle/>
          <a:p>
            <a:r>
              <a:rPr lang="en-US" sz="4400" dirty="0"/>
              <a:t>Policy evaluation: Bellman iteration</a:t>
            </a:r>
          </a:p>
        </p:txBody>
      </p:sp>
      <p:sp>
        <p:nvSpPr>
          <p:cNvPr id="3" name="Oval 2">
            <a:extLst>
              <a:ext uri="{FF2B5EF4-FFF2-40B4-BE49-F238E27FC236}">
                <a16:creationId xmlns:a16="http://schemas.microsoft.com/office/drawing/2014/main" id="{88900948-7396-3CCF-D16E-62D3E4EBF0F1}"/>
              </a:ext>
            </a:extLst>
          </p:cNvPr>
          <p:cNvSpPr/>
          <p:nvPr/>
        </p:nvSpPr>
        <p:spPr>
          <a:xfrm>
            <a:off x="947309" y="1756925"/>
            <a:ext cx="191072"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29D043BF-D55F-E49C-EC18-CA32BA64A400}"/>
              </a:ext>
            </a:extLst>
          </p:cNvPr>
          <p:cNvSpPr/>
          <p:nvPr/>
        </p:nvSpPr>
        <p:spPr>
          <a:xfrm>
            <a:off x="959770" y="2452142"/>
            <a:ext cx="191072"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E82C48B3-68EC-398E-49B9-42F18C572B48}"/>
              </a:ext>
            </a:extLst>
          </p:cNvPr>
          <p:cNvSpPr/>
          <p:nvPr/>
        </p:nvSpPr>
        <p:spPr>
          <a:xfrm>
            <a:off x="947309" y="3235346"/>
            <a:ext cx="191072"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41923F61-01DD-F3BA-F6CE-1686C5A55056}"/>
              </a:ext>
            </a:extLst>
          </p:cNvPr>
          <p:cNvSpPr/>
          <p:nvPr/>
        </p:nvSpPr>
        <p:spPr>
          <a:xfrm>
            <a:off x="947309" y="3930562"/>
            <a:ext cx="191072"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766C145B-2021-2187-EF8D-E73B0D947F75}"/>
              </a:ext>
            </a:extLst>
          </p:cNvPr>
          <p:cNvSpPr/>
          <p:nvPr/>
        </p:nvSpPr>
        <p:spPr>
          <a:xfrm>
            <a:off x="3785688" y="1756180"/>
            <a:ext cx="191072"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86C6B441-4F0F-9E2C-0AEC-FA1AB1FAE9CA}"/>
              </a:ext>
            </a:extLst>
          </p:cNvPr>
          <p:cNvSpPr/>
          <p:nvPr/>
        </p:nvSpPr>
        <p:spPr>
          <a:xfrm>
            <a:off x="3798149" y="2451396"/>
            <a:ext cx="191072"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33186B7C-15B8-AFFB-F5AA-1CDA8D7C6497}"/>
              </a:ext>
            </a:extLst>
          </p:cNvPr>
          <p:cNvSpPr/>
          <p:nvPr/>
        </p:nvSpPr>
        <p:spPr>
          <a:xfrm>
            <a:off x="3785688" y="3234600"/>
            <a:ext cx="191072"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9F2E0A62-59B0-0F81-3EFF-E0595DEB9DA8}"/>
              </a:ext>
            </a:extLst>
          </p:cNvPr>
          <p:cNvSpPr/>
          <p:nvPr/>
        </p:nvSpPr>
        <p:spPr>
          <a:xfrm>
            <a:off x="3785688" y="3929817"/>
            <a:ext cx="191072"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97CF7180-E81F-4F74-0D4E-9AD13B5EC924}"/>
              </a:ext>
            </a:extLst>
          </p:cNvPr>
          <p:cNvCxnSpPr>
            <a:cxnSpLocks/>
          </p:cNvCxnSpPr>
          <p:nvPr/>
        </p:nvCxnSpPr>
        <p:spPr>
          <a:xfrm flipV="1">
            <a:off x="1148949" y="2269011"/>
            <a:ext cx="1176881" cy="232773"/>
          </a:xfrm>
          <a:prstGeom prst="straightConnector1">
            <a:avLst/>
          </a:prstGeom>
          <a:noFill/>
          <a:ln w="28575" cap="flat" cmpd="sng" algn="ctr">
            <a:solidFill>
              <a:srgbClr val="00B0F0"/>
            </a:solidFill>
            <a:prstDash val="solid"/>
            <a:miter lim="800000"/>
            <a:tailEnd type="triangle"/>
          </a:ln>
          <a:effectLst/>
        </p:spPr>
      </p:cxnSp>
      <p:cxnSp>
        <p:nvCxnSpPr>
          <p:cNvPr id="17" name="Straight Arrow Connector 16">
            <a:extLst>
              <a:ext uri="{FF2B5EF4-FFF2-40B4-BE49-F238E27FC236}">
                <a16:creationId xmlns:a16="http://schemas.microsoft.com/office/drawing/2014/main" id="{F9BDEA51-43E4-1B74-E6F2-56DA72B8EA33}"/>
              </a:ext>
            </a:extLst>
          </p:cNvPr>
          <p:cNvCxnSpPr>
            <a:cxnSpLocks/>
          </p:cNvCxnSpPr>
          <p:nvPr/>
        </p:nvCxnSpPr>
        <p:spPr>
          <a:xfrm>
            <a:off x="1158276" y="2535180"/>
            <a:ext cx="1161538" cy="293964"/>
          </a:xfrm>
          <a:prstGeom prst="straightConnector1">
            <a:avLst/>
          </a:prstGeom>
          <a:noFill/>
          <a:ln w="22225" cap="flat" cmpd="sng" algn="ctr">
            <a:solidFill>
              <a:srgbClr val="00B0F0">
                <a:alpha val="40000"/>
              </a:srgbClr>
            </a:solidFill>
            <a:prstDash val="solid"/>
            <a:miter lim="800000"/>
            <a:tailEnd type="arrow"/>
          </a:ln>
          <a:effectLst/>
        </p:spPr>
      </p:cxnSp>
      <p:cxnSp>
        <p:nvCxnSpPr>
          <p:cNvPr id="18" name="Straight Arrow Connector 17">
            <a:extLst>
              <a:ext uri="{FF2B5EF4-FFF2-40B4-BE49-F238E27FC236}">
                <a16:creationId xmlns:a16="http://schemas.microsoft.com/office/drawing/2014/main" id="{4580513A-5B10-4EE1-3D4A-1894C7BA1E64}"/>
              </a:ext>
            </a:extLst>
          </p:cNvPr>
          <p:cNvCxnSpPr>
            <a:cxnSpLocks/>
          </p:cNvCxnSpPr>
          <p:nvPr/>
        </p:nvCxnSpPr>
        <p:spPr>
          <a:xfrm>
            <a:off x="2506334" y="2237404"/>
            <a:ext cx="1279354" cy="232028"/>
          </a:xfrm>
          <a:prstGeom prst="straightConnector1">
            <a:avLst/>
          </a:prstGeom>
          <a:noFill/>
          <a:ln w="22225" cap="flat" cmpd="sng" algn="ctr">
            <a:solidFill>
              <a:srgbClr val="00B0F0"/>
            </a:solidFill>
            <a:prstDash val="dash"/>
            <a:miter lim="800000"/>
            <a:tailEnd type="triangle"/>
          </a:ln>
          <a:effectLst/>
        </p:spPr>
      </p:cxnSp>
      <p:cxnSp>
        <p:nvCxnSpPr>
          <p:cNvPr id="20" name="Straight Arrow Connector 19">
            <a:extLst>
              <a:ext uri="{FF2B5EF4-FFF2-40B4-BE49-F238E27FC236}">
                <a16:creationId xmlns:a16="http://schemas.microsoft.com/office/drawing/2014/main" id="{05727852-6973-A97B-07BD-D21F4B653932}"/>
              </a:ext>
            </a:extLst>
          </p:cNvPr>
          <p:cNvCxnSpPr>
            <a:cxnSpLocks/>
          </p:cNvCxnSpPr>
          <p:nvPr/>
        </p:nvCxnSpPr>
        <p:spPr>
          <a:xfrm>
            <a:off x="2506334" y="2237404"/>
            <a:ext cx="1291816" cy="927244"/>
          </a:xfrm>
          <a:prstGeom prst="straightConnector1">
            <a:avLst/>
          </a:prstGeom>
          <a:noFill/>
          <a:ln w="22225" cap="flat" cmpd="sng" algn="ctr">
            <a:solidFill>
              <a:srgbClr val="00B0F0"/>
            </a:solidFill>
            <a:prstDash val="dash"/>
            <a:miter lim="800000"/>
            <a:tailEnd type="triangle"/>
          </a:ln>
          <a:effectLst/>
        </p:spPr>
      </p:cxnSp>
      <p:cxnSp>
        <p:nvCxnSpPr>
          <p:cNvPr id="21" name="Straight Arrow Connector 20">
            <a:extLst>
              <a:ext uri="{FF2B5EF4-FFF2-40B4-BE49-F238E27FC236}">
                <a16:creationId xmlns:a16="http://schemas.microsoft.com/office/drawing/2014/main" id="{FB4A2BE6-7E5C-97F4-6991-9442AD668ADD}"/>
              </a:ext>
            </a:extLst>
          </p:cNvPr>
          <p:cNvCxnSpPr>
            <a:cxnSpLocks/>
          </p:cNvCxnSpPr>
          <p:nvPr/>
        </p:nvCxnSpPr>
        <p:spPr>
          <a:xfrm>
            <a:off x="2485196" y="2226073"/>
            <a:ext cx="1360535" cy="1758339"/>
          </a:xfrm>
          <a:prstGeom prst="straightConnector1">
            <a:avLst/>
          </a:prstGeom>
          <a:noFill/>
          <a:ln w="22225" cap="flat" cmpd="sng" algn="ctr">
            <a:solidFill>
              <a:srgbClr val="00B0F0"/>
            </a:solidFill>
            <a:prstDash val="dash"/>
            <a:miter lim="800000"/>
            <a:tailEnd type="triangle"/>
          </a:ln>
          <a:effectLst/>
        </p:spPr>
      </p:cxnSp>
      <p:sp>
        <p:nvSpPr>
          <p:cNvPr id="30" name="TextBox 29">
            <a:extLst>
              <a:ext uri="{FF2B5EF4-FFF2-40B4-BE49-F238E27FC236}">
                <a16:creationId xmlns:a16="http://schemas.microsoft.com/office/drawing/2014/main" id="{CC5C24A3-CC0E-21FA-5E55-6AB76A483DAB}"/>
              </a:ext>
            </a:extLst>
          </p:cNvPr>
          <p:cNvSpPr txBox="1"/>
          <p:nvPr/>
        </p:nvSpPr>
        <p:spPr>
          <a:xfrm>
            <a:off x="1623055" y="2050949"/>
            <a:ext cx="372218"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Aj</a:t>
            </a:r>
          </a:p>
        </p:txBody>
      </p:sp>
      <p:sp>
        <p:nvSpPr>
          <p:cNvPr id="33" name="TextBox 32">
            <a:extLst>
              <a:ext uri="{FF2B5EF4-FFF2-40B4-BE49-F238E27FC236}">
                <a16:creationId xmlns:a16="http://schemas.microsoft.com/office/drawing/2014/main" id="{2EE6C14A-5945-C95D-9243-57716E7F48C0}"/>
              </a:ext>
            </a:extLst>
          </p:cNvPr>
          <p:cNvSpPr txBox="1"/>
          <p:nvPr/>
        </p:nvSpPr>
        <p:spPr>
          <a:xfrm>
            <a:off x="3656551" y="905350"/>
            <a:ext cx="494046"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i="1" kern="0" dirty="0">
                <a:solidFill>
                  <a:srgbClr val="000000"/>
                </a:solidFill>
              </a:rPr>
              <a:t>t</a:t>
            </a:r>
            <a:r>
              <a:rPr kumimoji="0" lang="en-US" sz="1800" b="0" i="1" u="none" strike="noStrike" kern="0" cap="none" spc="0" normalizeH="0" baseline="0" noProof="0" dirty="0">
                <a:ln>
                  <a:noFill/>
                </a:ln>
                <a:solidFill>
                  <a:srgbClr val="000000"/>
                </a:solidFill>
                <a:effectLst/>
                <a:uLnTx/>
                <a:uFillTx/>
              </a:rPr>
              <a:t>+1</a:t>
            </a:r>
          </a:p>
        </p:txBody>
      </p:sp>
      <p:sp>
        <p:nvSpPr>
          <p:cNvPr id="61" name="TextBox 60">
            <a:extLst>
              <a:ext uri="{FF2B5EF4-FFF2-40B4-BE49-F238E27FC236}">
                <a16:creationId xmlns:a16="http://schemas.microsoft.com/office/drawing/2014/main" id="{5C20DF10-D8E7-805A-47C9-189892A3F17D}"/>
              </a:ext>
            </a:extLst>
          </p:cNvPr>
          <p:cNvSpPr txBox="1"/>
          <p:nvPr/>
        </p:nvSpPr>
        <p:spPr>
          <a:xfrm>
            <a:off x="876771" y="927492"/>
            <a:ext cx="26161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t</a:t>
            </a:r>
          </a:p>
        </p:txBody>
      </p:sp>
      <p:cxnSp>
        <p:nvCxnSpPr>
          <p:cNvPr id="62" name="Straight Connector 61">
            <a:extLst>
              <a:ext uri="{FF2B5EF4-FFF2-40B4-BE49-F238E27FC236}">
                <a16:creationId xmlns:a16="http://schemas.microsoft.com/office/drawing/2014/main" id="{F0EEC967-5F4C-DBF6-95B3-6088B5D665F2}"/>
              </a:ext>
            </a:extLst>
          </p:cNvPr>
          <p:cNvCxnSpPr/>
          <p:nvPr/>
        </p:nvCxnSpPr>
        <p:spPr>
          <a:xfrm>
            <a:off x="1031094" y="1292474"/>
            <a:ext cx="29661" cy="3265184"/>
          </a:xfrm>
          <a:prstGeom prst="line">
            <a:avLst/>
          </a:prstGeom>
          <a:noFill/>
          <a:ln w="25400" cap="flat" cmpd="sng" algn="ctr">
            <a:solidFill>
              <a:srgbClr val="000000"/>
            </a:solidFill>
            <a:prstDash val="sysDash"/>
            <a:miter lim="800000"/>
          </a:ln>
          <a:effectLst/>
        </p:spPr>
      </p:cxnSp>
      <p:cxnSp>
        <p:nvCxnSpPr>
          <p:cNvPr id="63" name="Straight Connector 62">
            <a:extLst>
              <a:ext uri="{FF2B5EF4-FFF2-40B4-BE49-F238E27FC236}">
                <a16:creationId xmlns:a16="http://schemas.microsoft.com/office/drawing/2014/main" id="{B44A9416-3FC3-FDA7-5364-F6F7324D107B}"/>
              </a:ext>
            </a:extLst>
          </p:cNvPr>
          <p:cNvCxnSpPr/>
          <p:nvPr/>
        </p:nvCxnSpPr>
        <p:spPr>
          <a:xfrm>
            <a:off x="3881132" y="1254922"/>
            <a:ext cx="29661" cy="3265184"/>
          </a:xfrm>
          <a:prstGeom prst="line">
            <a:avLst/>
          </a:prstGeom>
          <a:noFill/>
          <a:ln w="25400" cap="flat" cmpd="sng" algn="ctr">
            <a:solidFill>
              <a:srgbClr val="000000"/>
            </a:solidFill>
            <a:prstDash val="sysDash"/>
            <a:miter lim="800000"/>
          </a:ln>
          <a:effectLst/>
        </p:spPr>
      </p:cxnSp>
      <p:cxnSp>
        <p:nvCxnSpPr>
          <p:cNvPr id="69" name="Straight Arrow Connector 68">
            <a:extLst>
              <a:ext uri="{FF2B5EF4-FFF2-40B4-BE49-F238E27FC236}">
                <a16:creationId xmlns:a16="http://schemas.microsoft.com/office/drawing/2014/main" id="{1821E873-306B-7F21-5C99-D429DE6963A2}"/>
              </a:ext>
            </a:extLst>
          </p:cNvPr>
          <p:cNvCxnSpPr>
            <a:cxnSpLocks/>
            <a:stCxn id="77" idx="3"/>
          </p:cNvCxnSpPr>
          <p:nvPr/>
        </p:nvCxnSpPr>
        <p:spPr>
          <a:xfrm flipV="1">
            <a:off x="2485196" y="1884748"/>
            <a:ext cx="1288030" cy="363017"/>
          </a:xfrm>
          <a:prstGeom prst="straightConnector1">
            <a:avLst/>
          </a:prstGeom>
          <a:noFill/>
          <a:ln w="22225" cap="flat" cmpd="sng" algn="ctr">
            <a:solidFill>
              <a:srgbClr val="00B0F0"/>
            </a:solidFill>
            <a:prstDash val="dash"/>
            <a:miter lim="800000"/>
            <a:tailEnd type="triangle"/>
          </a:ln>
          <a:effectLst/>
        </p:spPr>
      </p:cxnSp>
      <p:sp>
        <p:nvSpPr>
          <p:cNvPr id="77" name="Rectangle 76">
            <a:extLst>
              <a:ext uri="{FF2B5EF4-FFF2-40B4-BE49-F238E27FC236}">
                <a16:creationId xmlns:a16="http://schemas.microsoft.com/office/drawing/2014/main" id="{2EC64910-7996-5AE9-89FB-753B2A7F9873}"/>
              </a:ext>
            </a:extLst>
          </p:cNvPr>
          <p:cNvSpPr/>
          <p:nvPr/>
        </p:nvSpPr>
        <p:spPr>
          <a:xfrm>
            <a:off x="2311289" y="2151843"/>
            <a:ext cx="173907" cy="1918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2DCABE60-8825-C1A5-BE2A-80D56BA17917}"/>
              </a:ext>
            </a:extLst>
          </p:cNvPr>
          <p:cNvCxnSpPr>
            <a:cxnSpLocks/>
          </p:cNvCxnSpPr>
          <p:nvPr/>
        </p:nvCxnSpPr>
        <p:spPr>
          <a:xfrm flipV="1">
            <a:off x="2524487" y="1201616"/>
            <a:ext cx="583998" cy="1060883"/>
          </a:xfrm>
          <a:prstGeom prst="straightConnector1">
            <a:avLst/>
          </a:prstGeom>
          <a:noFill/>
          <a:ln w="22225" cap="flat" cmpd="sng" algn="ctr">
            <a:solidFill>
              <a:srgbClr val="00B0F0"/>
            </a:solidFill>
            <a:prstDash val="dash"/>
            <a:miter lim="800000"/>
            <a:tailEnd type="triangle"/>
          </a:ln>
          <a:effectLst/>
        </p:spPr>
      </p:cxnSp>
      <p:sp>
        <p:nvSpPr>
          <p:cNvPr id="92" name="TextBox 91">
            <a:extLst>
              <a:ext uri="{FF2B5EF4-FFF2-40B4-BE49-F238E27FC236}">
                <a16:creationId xmlns:a16="http://schemas.microsoft.com/office/drawing/2014/main" id="{6BCD61C8-6E3E-370D-6199-748366017FED}"/>
              </a:ext>
            </a:extLst>
          </p:cNvPr>
          <p:cNvSpPr txBox="1"/>
          <p:nvPr/>
        </p:nvSpPr>
        <p:spPr>
          <a:xfrm>
            <a:off x="631264" y="2331694"/>
            <a:ext cx="343364" cy="369332"/>
          </a:xfrm>
          <a:prstGeom prst="rect">
            <a:avLst/>
          </a:prstGeom>
          <a:noFill/>
        </p:spPr>
        <p:txBody>
          <a:bodyPr wrap="none" rtlCol="0">
            <a:spAutoFit/>
          </a:bodyPr>
          <a:lstStyle/>
          <a:p>
            <a:r>
              <a:rPr lang="en-US" i="1" dirty="0"/>
              <a:t>Si</a:t>
            </a:r>
          </a:p>
        </p:txBody>
      </p:sp>
      <p:sp>
        <p:nvSpPr>
          <p:cNvPr id="93" name="TextBox 92">
            <a:extLst>
              <a:ext uri="{FF2B5EF4-FFF2-40B4-BE49-F238E27FC236}">
                <a16:creationId xmlns:a16="http://schemas.microsoft.com/office/drawing/2014/main" id="{C0391344-9EA1-BA91-109D-997A50DE89AD}"/>
              </a:ext>
            </a:extLst>
          </p:cNvPr>
          <p:cNvSpPr txBox="1"/>
          <p:nvPr/>
        </p:nvSpPr>
        <p:spPr>
          <a:xfrm>
            <a:off x="4025160" y="1562194"/>
            <a:ext cx="394660" cy="369332"/>
          </a:xfrm>
          <a:prstGeom prst="rect">
            <a:avLst/>
          </a:prstGeom>
          <a:noFill/>
        </p:spPr>
        <p:txBody>
          <a:bodyPr wrap="none" rtlCol="0">
            <a:spAutoFit/>
          </a:bodyPr>
          <a:lstStyle/>
          <a:p>
            <a:r>
              <a:rPr lang="en-US" i="1" dirty="0" err="1"/>
              <a:t>Sk</a:t>
            </a:r>
            <a:endParaRPr lang="en-US" i="1" dirty="0"/>
          </a:p>
        </p:txBody>
      </p:sp>
      <p:cxnSp>
        <p:nvCxnSpPr>
          <p:cNvPr id="94" name="Straight Arrow Connector 93">
            <a:extLst>
              <a:ext uri="{FF2B5EF4-FFF2-40B4-BE49-F238E27FC236}">
                <a16:creationId xmlns:a16="http://schemas.microsoft.com/office/drawing/2014/main" id="{940B04E8-529C-5400-9304-2E5C7999AC20}"/>
              </a:ext>
            </a:extLst>
          </p:cNvPr>
          <p:cNvCxnSpPr>
            <a:cxnSpLocks/>
          </p:cNvCxnSpPr>
          <p:nvPr/>
        </p:nvCxnSpPr>
        <p:spPr>
          <a:xfrm flipV="1">
            <a:off x="1078502" y="1457542"/>
            <a:ext cx="816594" cy="1011890"/>
          </a:xfrm>
          <a:prstGeom prst="straightConnector1">
            <a:avLst/>
          </a:prstGeom>
          <a:noFill/>
          <a:ln w="22225" cap="flat" cmpd="sng" algn="ctr">
            <a:solidFill>
              <a:srgbClr val="00B0F0">
                <a:alpha val="40000"/>
              </a:srgbClr>
            </a:solidFill>
            <a:prstDash val="solid"/>
            <a:miter lim="800000"/>
            <a:tailEnd type="arrow"/>
          </a:ln>
          <a:effectLst/>
        </p:spPr>
      </p:cxnSp>
      <p:sp>
        <p:nvSpPr>
          <p:cNvPr id="96" name="TextBox 95">
            <a:extLst>
              <a:ext uri="{FF2B5EF4-FFF2-40B4-BE49-F238E27FC236}">
                <a16:creationId xmlns:a16="http://schemas.microsoft.com/office/drawing/2014/main" id="{0F3E796C-4E08-D9BB-5368-435D8523C593}"/>
              </a:ext>
            </a:extLst>
          </p:cNvPr>
          <p:cNvSpPr txBox="1"/>
          <p:nvPr/>
        </p:nvSpPr>
        <p:spPr>
          <a:xfrm rot="2910647">
            <a:off x="1357087" y="2041029"/>
            <a:ext cx="458780" cy="369332"/>
          </a:xfrm>
          <a:prstGeom prst="rect">
            <a:avLst/>
          </a:prstGeom>
          <a:noFill/>
        </p:spPr>
        <p:txBody>
          <a:bodyPr wrap="none" rtlCol="0">
            <a:spAutoFit/>
          </a:bodyPr>
          <a:lstStyle/>
          <a:p>
            <a:r>
              <a:rPr lang="en-US" dirty="0"/>
              <a:t>…..</a:t>
            </a:r>
          </a:p>
        </p:txBody>
      </p:sp>
      <p:sp>
        <p:nvSpPr>
          <p:cNvPr id="98" name="TextBox 97">
            <a:extLst>
              <a:ext uri="{FF2B5EF4-FFF2-40B4-BE49-F238E27FC236}">
                <a16:creationId xmlns:a16="http://schemas.microsoft.com/office/drawing/2014/main" id="{9E412982-E969-1A07-DD73-1DF329827240}"/>
              </a:ext>
            </a:extLst>
          </p:cNvPr>
          <p:cNvSpPr txBox="1"/>
          <p:nvPr/>
        </p:nvSpPr>
        <p:spPr>
          <a:xfrm rot="5400000">
            <a:off x="1476038" y="2319166"/>
            <a:ext cx="458780" cy="369332"/>
          </a:xfrm>
          <a:prstGeom prst="rect">
            <a:avLst/>
          </a:prstGeom>
          <a:noFill/>
        </p:spPr>
        <p:txBody>
          <a:bodyPr wrap="none" rtlCol="0">
            <a:spAutoFit/>
          </a:bodyPr>
          <a:lstStyle/>
          <a:p>
            <a:r>
              <a:rPr lang="en-US" dirty="0"/>
              <a:t>…..</a:t>
            </a:r>
          </a:p>
        </p:txBody>
      </p:sp>
      <p:sp>
        <p:nvSpPr>
          <p:cNvPr id="99" name="TextBox 98">
            <a:extLst>
              <a:ext uri="{FF2B5EF4-FFF2-40B4-BE49-F238E27FC236}">
                <a16:creationId xmlns:a16="http://schemas.microsoft.com/office/drawing/2014/main" id="{E05CF1F4-273A-D996-F884-26DB1F79969A}"/>
              </a:ext>
            </a:extLst>
          </p:cNvPr>
          <p:cNvSpPr txBox="1"/>
          <p:nvPr/>
        </p:nvSpPr>
        <p:spPr>
          <a:xfrm>
            <a:off x="1222166" y="1574381"/>
            <a:ext cx="434734" cy="369332"/>
          </a:xfrm>
          <a:prstGeom prst="rect">
            <a:avLst/>
          </a:prstGeom>
          <a:noFill/>
        </p:spPr>
        <p:txBody>
          <a:bodyPr wrap="none" rtlCol="0">
            <a:spAutoFit/>
          </a:bodyPr>
          <a:lstStyle/>
          <a:p>
            <a:r>
              <a:rPr lang="en-US" i="1" dirty="0"/>
              <a:t>A1</a:t>
            </a:r>
          </a:p>
        </p:txBody>
      </p:sp>
      <p:sp>
        <p:nvSpPr>
          <p:cNvPr id="100" name="TextBox 99">
            <a:extLst>
              <a:ext uri="{FF2B5EF4-FFF2-40B4-BE49-F238E27FC236}">
                <a16:creationId xmlns:a16="http://schemas.microsoft.com/office/drawing/2014/main" id="{9D7F9692-6248-04B7-3262-F255536A13D3}"/>
              </a:ext>
            </a:extLst>
          </p:cNvPr>
          <p:cNvSpPr txBox="1"/>
          <p:nvPr/>
        </p:nvSpPr>
        <p:spPr>
          <a:xfrm>
            <a:off x="1500739" y="2657519"/>
            <a:ext cx="436338"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Ag</a:t>
            </a:r>
          </a:p>
        </p:txBody>
      </p:sp>
      <p:sp>
        <p:nvSpPr>
          <p:cNvPr id="101" name="TextBox 100">
            <a:extLst>
              <a:ext uri="{FF2B5EF4-FFF2-40B4-BE49-F238E27FC236}">
                <a16:creationId xmlns:a16="http://schemas.microsoft.com/office/drawing/2014/main" id="{F3E69553-6A82-7E53-3898-045E2227E45D}"/>
              </a:ext>
            </a:extLst>
          </p:cNvPr>
          <p:cNvSpPr txBox="1"/>
          <p:nvPr/>
        </p:nvSpPr>
        <p:spPr>
          <a:xfrm rot="20686731">
            <a:off x="2841321" y="1698438"/>
            <a:ext cx="1023165" cy="584775"/>
          </a:xfrm>
          <a:prstGeom prst="rect">
            <a:avLst/>
          </a:prstGeom>
          <a:noFill/>
        </p:spPr>
        <p:txBody>
          <a:bodyPr wrap="none" rtlCol="0">
            <a:spAutoFit/>
          </a:bodyPr>
          <a:lstStyle/>
          <a:p>
            <a:r>
              <a:rPr lang="en-US" sz="1600" i="1" dirty="0"/>
              <a:t>P(</a:t>
            </a:r>
            <a:r>
              <a:rPr lang="en-US" sz="1600" i="1" dirty="0" err="1"/>
              <a:t>Si,Aj,Sk</a:t>
            </a:r>
            <a:r>
              <a:rPr lang="en-US" sz="1600" i="1" dirty="0"/>
              <a:t>)</a:t>
            </a:r>
          </a:p>
          <a:p>
            <a:r>
              <a:rPr lang="en-US" sz="1600" i="1" dirty="0"/>
              <a:t>R(</a:t>
            </a:r>
            <a:r>
              <a:rPr lang="en-US" sz="1600" i="1" dirty="0" err="1"/>
              <a:t>Si,Aj,Sk</a:t>
            </a:r>
            <a:r>
              <a:rPr lang="en-US" sz="1600" i="1" dirty="0"/>
              <a:t>)</a:t>
            </a:r>
          </a:p>
        </p:txBody>
      </p:sp>
      <p:sp>
        <p:nvSpPr>
          <p:cNvPr id="104" name="TextBox 103">
            <a:extLst>
              <a:ext uri="{FF2B5EF4-FFF2-40B4-BE49-F238E27FC236}">
                <a16:creationId xmlns:a16="http://schemas.microsoft.com/office/drawing/2014/main" id="{53360813-7ADA-87BE-F8F1-9BB08AEB16B7}"/>
              </a:ext>
            </a:extLst>
          </p:cNvPr>
          <p:cNvSpPr txBox="1"/>
          <p:nvPr/>
        </p:nvSpPr>
        <p:spPr>
          <a:xfrm>
            <a:off x="894798" y="4737451"/>
            <a:ext cx="452368"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30000" dirty="0"/>
          </a:p>
        </p:txBody>
      </p:sp>
      <p:sp>
        <p:nvSpPr>
          <p:cNvPr id="105" name="TextBox 104">
            <a:extLst>
              <a:ext uri="{FF2B5EF4-FFF2-40B4-BE49-F238E27FC236}">
                <a16:creationId xmlns:a16="http://schemas.microsoft.com/office/drawing/2014/main" id="{68F2CB35-BF44-6C8C-0A3F-BD93A68E052F}"/>
              </a:ext>
            </a:extLst>
          </p:cNvPr>
          <p:cNvSpPr txBox="1"/>
          <p:nvPr/>
        </p:nvSpPr>
        <p:spPr>
          <a:xfrm>
            <a:off x="3754815" y="4719027"/>
            <a:ext cx="607859"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sp>
        <p:nvSpPr>
          <p:cNvPr id="131" name="Oval 130">
            <a:extLst>
              <a:ext uri="{FF2B5EF4-FFF2-40B4-BE49-F238E27FC236}">
                <a16:creationId xmlns:a16="http://schemas.microsoft.com/office/drawing/2014/main" id="{6491B521-5B6C-F70D-E09E-5107EC9BB0A3}"/>
              </a:ext>
            </a:extLst>
          </p:cNvPr>
          <p:cNvSpPr/>
          <p:nvPr/>
        </p:nvSpPr>
        <p:spPr>
          <a:xfrm>
            <a:off x="7501733" y="1756925"/>
            <a:ext cx="191072"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02F4A64F-AA0A-E768-CE5E-A63F00CAA9F2}"/>
              </a:ext>
            </a:extLst>
          </p:cNvPr>
          <p:cNvSpPr/>
          <p:nvPr/>
        </p:nvSpPr>
        <p:spPr>
          <a:xfrm>
            <a:off x="7514194" y="2452142"/>
            <a:ext cx="191072"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A92ADD52-D39D-7FAA-A26D-202611E9E1D2}"/>
              </a:ext>
            </a:extLst>
          </p:cNvPr>
          <p:cNvSpPr/>
          <p:nvPr/>
        </p:nvSpPr>
        <p:spPr>
          <a:xfrm>
            <a:off x="7501733" y="3235346"/>
            <a:ext cx="191072"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AB8BC964-FED2-4A80-FE81-EFF030C09949}"/>
              </a:ext>
            </a:extLst>
          </p:cNvPr>
          <p:cNvSpPr/>
          <p:nvPr/>
        </p:nvSpPr>
        <p:spPr>
          <a:xfrm>
            <a:off x="7501733" y="3930562"/>
            <a:ext cx="191072"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D342D117-1A47-A0CA-144C-9C191F8CA5A1}"/>
              </a:ext>
            </a:extLst>
          </p:cNvPr>
          <p:cNvSpPr/>
          <p:nvPr/>
        </p:nvSpPr>
        <p:spPr>
          <a:xfrm>
            <a:off x="10340112" y="1756180"/>
            <a:ext cx="191072"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5A647773-3038-F009-259B-B3847E100181}"/>
              </a:ext>
            </a:extLst>
          </p:cNvPr>
          <p:cNvSpPr/>
          <p:nvPr/>
        </p:nvSpPr>
        <p:spPr>
          <a:xfrm>
            <a:off x="10352573" y="2451396"/>
            <a:ext cx="191072"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4960297F-E131-BA4A-89D4-1C2878CD006D}"/>
              </a:ext>
            </a:extLst>
          </p:cNvPr>
          <p:cNvSpPr/>
          <p:nvPr/>
        </p:nvSpPr>
        <p:spPr>
          <a:xfrm>
            <a:off x="10340112" y="3234600"/>
            <a:ext cx="191072"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2A96143F-1943-1824-5ED4-F6EEE5BDBDBE}"/>
              </a:ext>
            </a:extLst>
          </p:cNvPr>
          <p:cNvSpPr/>
          <p:nvPr/>
        </p:nvSpPr>
        <p:spPr>
          <a:xfrm>
            <a:off x="10340112" y="3929817"/>
            <a:ext cx="191072"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39" name="Straight Arrow Connector 138">
            <a:extLst>
              <a:ext uri="{FF2B5EF4-FFF2-40B4-BE49-F238E27FC236}">
                <a16:creationId xmlns:a16="http://schemas.microsoft.com/office/drawing/2014/main" id="{91C40067-9B50-D200-3226-012CDCEC1DEF}"/>
              </a:ext>
            </a:extLst>
          </p:cNvPr>
          <p:cNvCxnSpPr>
            <a:cxnSpLocks/>
          </p:cNvCxnSpPr>
          <p:nvPr/>
        </p:nvCxnSpPr>
        <p:spPr>
          <a:xfrm flipV="1">
            <a:off x="7703373" y="2269011"/>
            <a:ext cx="1176881" cy="232773"/>
          </a:xfrm>
          <a:prstGeom prst="straightConnector1">
            <a:avLst/>
          </a:prstGeom>
          <a:noFill/>
          <a:ln w="28575" cap="flat" cmpd="sng" algn="ctr">
            <a:solidFill>
              <a:srgbClr val="00B0F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E83854F9-335F-9620-A214-77A844A88D76}"/>
              </a:ext>
            </a:extLst>
          </p:cNvPr>
          <p:cNvCxnSpPr>
            <a:cxnSpLocks/>
          </p:cNvCxnSpPr>
          <p:nvPr/>
        </p:nvCxnSpPr>
        <p:spPr>
          <a:xfrm>
            <a:off x="7712700" y="2535180"/>
            <a:ext cx="1087116" cy="699420"/>
          </a:xfrm>
          <a:prstGeom prst="straightConnector1">
            <a:avLst/>
          </a:prstGeom>
          <a:noFill/>
          <a:ln w="28575" cap="flat" cmpd="sng" algn="ctr">
            <a:solidFill>
              <a:srgbClr val="00B0F0"/>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CAA1E46A-8941-A68C-B0A7-C07428C47B97}"/>
              </a:ext>
            </a:extLst>
          </p:cNvPr>
          <p:cNvCxnSpPr>
            <a:cxnSpLocks/>
          </p:cNvCxnSpPr>
          <p:nvPr/>
        </p:nvCxnSpPr>
        <p:spPr>
          <a:xfrm>
            <a:off x="9060758" y="2237404"/>
            <a:ext cx="1279354" cy="232028"/>
          </a:xfrm>
          <a:prstGeom prst="straightConnector1">
            <a:avLst/>
          </a:prstGeom>
          <a:noFill/>
          <a:ln w="22225" cap="flat" cmpd="sng" algn="ctr">
            <a:solidFill>
              <a:srgbClr val="00B0F0"/>
            </a:solidFill>
            <a:prstDash val="dash"/>
            <a:miter lim="800000"/>
            <a:tailEnd type="triangle"/>
          </a:ln>
          <a:effectLst/>
        </p:spPr>
      </p:cxnSp>
      <p:cxnSp>
        <p:nvCxnSpPr>
          <p:cNvPr id="142" name="Straight Arrow Connector 141">
            <a:extLst>
              <a:ext uri="{FF2B5EF4-FFF2-40B4-BE49-F238E27FC236}">
                <a16:creationId xmlns:a16="http://schemas.microsoft.com/office/drawing/2014/main" id="{F62CC726-71E3-2683-592C-3EE5E2D9BF44}"/>
              </a:ext>
            </a:extLst>
          </p:cNvPr>
          <p:cNvCxnSpPr>
            <a:cxnSpLocks/>
          </p:cNvCxnSpPr>
          <p:nvPr/>
        </p:nvCxnSpPr>
        <p:spPr>
          <a:xfrm>
            <a:off x="9060758" y="2237404"/>
            <a:ext cx="1291816" cy="927244"/>
          </a:xfrm>
          <a:prstGeom prst="straightConnector1">
            <a:avLst/>
          </a:prstGeom>
          <a:noFill/>
          <a:ln w="22225" cap="flat" cmpd="sng" algn="ctr">
            <a:solidFill>
              <a:srgbClr val="00B0F0"/>
            </a:solidFill>
            <a:prstDash val="dash"/>
            <a:miter lim="800000"/>
            <a:tailEnd type="triangle"/>
          </a:ln>
          <a:effectLst/>
        </p:spPr>
      </p:cxnSp>
      <p:cxnSp>
        <p:nvCxnSpPr>
          <p:cNvPr id="143" name="Straight Arrow Connector 142">
            <a:extLst>
              <a:ext uri="{FF2B5EF4-FFF2-40B4-BE49-F238E27FC236}">
                <a16:creationId xmlns:a16="http://schemas.microsoft.com/office/drawing/2014/main" id="{14564847-D05F-DE43-BB84-83AE8B79090E}"/>
              </a:ext>
            </a:extLst>
          </p:cNvPr>
          <p:cNvCxnSpPr>
            <a:cxnSpLocks/>
          </p:cNvCxnSpPr>
          <p:nvPr/>
        </p:nvCxnSpPr>
        <p:spPr>
          <a:xfrm>
            <a:off x="9039620" y="2226073"/>
            <a:ext cx="1360535" cy="1758339"/>
          </a:xfrm>
          <a:prstGeom prst="straightConnector1">
            <a:avLst/>
          </a:prstGeom>
          <a:noFill/>
          <a:ln w="22225" cap="flat" cmpd="sng" algn="ctr">
            <a:solidFill>
              <a:srgbClr val="00B0F0"/>
            </a:solidFill>
            <a:prstDash val="dash"/>
            <a:miter lim="800000"/>
            <a:tailEnd type="triangle"/>
          </a:ln>
          <a:effectLst/>
        </p:spPr>
      </p:cxnSp>
      <p:sp>
        <p:nvSpPr>
          <p:cNvPr id="144" name="TextBox 143">
            <a:extLst>
              <a:ext uri="{FF2B5EF4-FFF2-40B4-BE49-F238E27FC236}">
                <a16:creationId xmlns:a16="http://schemas.microsoft.com/office/drawing/2014/main" id="{D0AE91A1-A660-7AAA-0184-CEC8638B44D2}"/>
              </a:ext>
            </a:extLst>
          </p:cNvPr>
          <p:cNvSpPr txBox="1"/>
          <p:nvPr/>
        </p:nvSpPr>
        <p:spPr>
          <a:xfrm>
            <a:off x="8212535" y="1995092"/>
            <a:ext cx="372218"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Aj</a:t>
            </a:r>
          </a:p>
        </p:txBody>
      </p:sp>
      <p:sp>
        <p:nvSpPr>
          <p:cNvPr id="145" name="TextBox 144">
            <a:extLst>
              <a:ext uri="{FF2B5EF4-FFF2-40B4-BE49-F238E27FC236}">
                <a16:creationId xmlns:a16="http://schemas.microsoft.com/office/drawing/2014/main" id="{848524D4-3B25-5F75-BAB9-F496A38145C3}"/>
              </a:ext>
            </a:extLst>
          </p:cNvPr>
          <p:cNvSpPr txBox="1"/>
          <p:nvPr/>
        </p:nvSpPr>
        <p:spPr>
          <a:xfrm>
            <a:off x="10210975" y="905350"/>
            <a:ext cx="494046"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t+1</a:t>
            </a:r>
          </a:p>
        </p:txBody>
      </p:sp>
      <p:sp>
        <p:nvSpPr>
          <p:cNvPr id="146" name="TextBox 145">
            <a:extLst>
              <a:ext uri="{FF2B5EF4-FFF2-40B4-BE49-F238E27FC236}">
                <a16:creationId xmlns:a16="http://schemas.microsoft.com/office/drawing/2014/main" id="{1F55F45E-B890-FB51-3EC7-C80E35C9A301}"/>
              </a:ext>
            </a:extLst>
          </p:cNvPr>
          <p:cNvSpPr txBox="1"/>
          <p:nvPr/>
        </p:nvSpPr>
        <p:spPr>
          <a:xfrm>
            <a:off x="7431195" y="927492"/>
            <a:ext cx="26161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t</a:t>
            </a:r>
          </a:p>
        </p:txBody>
      </p:sp>
      <p:cxnSp>
        <p:nvCxnSpPr>
          <p:cNvPr id="147" name="Straight Connector 146">
            <a:extLst>
              <a:ext uri="{FF2B5EF4-FFF2-40B4-BE49-F238E27FC236}">
                <a16:creationId xmlns:a16="http://schemas.microsoft.com/office/drawing/2014/main" id="{FEB7303E-CBDE-DB5B-4979-37C83CD5CA16}"/>
              </a:ext>
            </a:extLst>
          </p:cNvPr>
          <p:cNvCxnSpPr/>
          <p:nvPr/>
        </p:nvCxnSpPr>
        <p:spPr>
          <a:xfrm>
            <a:off x="7585518" y="1292474"/>
            <a:ext cx="29661" cy="3265184"/>
          </a:xfrm>
          <a:prstGeom prst="line">
            <a:avLst/>
          </a:prstGeom>
          <a:noFill/>
          <a:ln w="25400" cap="flat" cmpd="sng" algn="ctr">
            <a:solidFill>
              <a:srgbClr val="000000"/>
            </a:solidFill>
            <a:prstDash val="sysDash"/>
            <a:miter lim="800000"/>
          </a:ln>
          <a:effectLst/>
        </p:spPr>
      </p:cxnSp>
      <p:cxnSp>
        <p:nvCxnSpPr>
          <p:cNvPr id="148" name="Straight Connector 147">
            <a:extLst>
              <a:ext uri="{FF2B5EF4-FFF2-40B4-BE49-F238E27FC236}">
                <a16:creationId xmlns:a16="http://schemas.microsoft.com/office/drawing/2014/main" id="{C7AC9EEF-E2EC-FE7C-4F8C-691DC4744207}"/>
              </a:ext>
            </a:extLst>
          </p:cNvPr>
          <p:cNvCxnSpPr/>
          <p:nvPr/>
        </p:nvCxnSpPr>
        <p:spPr>
          <a:xfrm>
            <a:off x="10435556" y="1254922"/>
            <a:ext cx="29661" cy="3265184"/>
          </a:xfrm>
          <a:prstGeom prst="line">
            <a:avLst/>
          </a:prstGeom>
          <a:noFill/>
          <a:ln w="25400" cap="flat" cmpd="sng" algn="ctr">
            <a:solidFill>
              <a:srgbClr val="000000"/>
            </a:solidFill>
            <a:prstDash val="sysDash"/>
            <a:miter lim="800000"/>
          </a:ln>
          <a:effectLst/>
        </p:spPr>
      </p:cxnSp>
      <p:cxnSp>
        <p:nvCxnSpPr>
          <p:cNvPr id="149" name="Straight Arrow Connector 148">
            <a:extLst>
              <a:ext uri="{FF2B5EF4-FFF2-40B4-BE49-F238E27FC236}">
                <a16:creationId xmlns:a16="http://schemas.microsoft.com/office/drawing/2014/main" id="{36B016CD-A514-A989-2228-E1FDB6A02145}"/>
              </a:ext>
            </a:extLst>
          </p:cNvPr>
          <p:cNvCxnSpPr>
            <a:cxnSpLocks/>
            <a:stCxn id="150" idx="3"/>
          </p:cNvCxnSpPr>
          <p:nvPr/>
        </p:nvCxnSpPr>
        <p:spPr>
          <a:xfrm flipV="1">
            <a:off x="9039620" y="1884748"/>
            <a:ext cx="1288030" cy="363017"/>
          </a:xfrm>
          <a:prstGeom prst="straightConnector1">
            <a:avLst/>
          </a:prstGeom>
          <a:noFill/>
          <a:ln w="22225" cap="flat" cmpd="sng" algn="ctr">
            <a:solidFill>
              <a:srgbClr val="00B0F0"/>
            </a:solidFill>
            <a:prstDash val="dash"/>
            <a:miter lim="800000"/>
            <a:tailEnd type="triangle"/>
          </a:ln>
          <a:effectLst/>
        </p:spPr>
      </p:cxnSp>
      <p:sp>
        <p:nvSpPr>
          <p:cNvPr id="150" name="Rectangle 149">
            <a:extLst>
              <a:ext uri="{FF2B5EF4-FFF2-40B4-BE49-F238E27FC236}">
                <a16:creationId xmlns:a16="http://schemas.microsoft.com/office/drawing/2014/main" id="{B426CC86-7FB3-BB4C-8522-4BCE8886CBA3}"/>
              </a:ext>
            </a:extLst>
          </p:cNvPr>
          <p:cNvSpPr/>
          <p:nvPr/>
        </p:nvSpPr>
        <p:spPr>
          <a:xfrm>
            <a:off x="8865713" y="2151843"/>
            <a:ext cx="173907" cy="1918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Arrow Connector 151">
            <a:extLst>
              <a:ext uri="{FF2B5EF4-FFF2-40B4-BE49-F238E27FC236}">
                <a16:creationId xmlns:a16="http://schemas.microsoft.com/office/drawing/2014/main" id="{E49DA992-E951-D433-39E6-1E235A3CF98D}"/>
              </a:ext>
            </a:extLst>
          </p:cNvPr>
          <p:cNvCxnSpPr>
            <a:cxnSpLocks/>
          </p:cNvCxnSpPr>
          <p:nvPr/>
        </p:nvCxnSpPr>
        <p:spPr>
          <a:xfrm flipV="1">
            <a:off x="9078911" y="1201616"/>
            <a:ext cx="583998" cy="1060883"/>
          </a:xfrm>
          <a:prstGeom prst="straightConnector1">
            <a:avLst/>
          </a:prstGeom>
          <a:noFill/>
          <a:ln w="22225" cap="flat" cmpd="sng" algn="ctr">
            <a:solidFill>
              <a:srgbClr val="00B0F0"/>
            </a:solidFill>
            <a:prstDash val="dash"/>
            <a:miter lim="800000"/>
            <a:tailEnd type="triangle"/>
          </a:ln>
          <a:effectLst/>
        </p:spPr>
      </p:cxnSp>
      <p:sp>
        <p:nvSpPr>
          <p:cNvPr id="153" name="TextBox 152">
            <a:extLst>
              <a:ext uri="{FF2B5EF4-FFF2-40B4-BE49-F238E27FC236}">
                <a16:creationId xmlns:a16="http://schemas.microsoft.com/office/drawing/2014/main" id="{423DB081-01E4-59A5-A8C0-0D605CDAB0F1}"/>
              </a:ext>
            </a:extLst>
          </p:cNvPr>
          <p:cNvSpPr txBox="1"/>
          <p:nvPr/>
        </p:nvSpPr>
        <p:spPr>
          <a:xfrm>
            <a:off x="7185688" y="2331694"/>
            <a:ext cx="343364" cy="369332"/>
          </a:xfrm>
          <a:prstGeom prst="rect">
            <a:avLst/>
          </a:prstGeom>
          <a:noFill/>
        </p:spPr>
        <p:txBody>
          <a:bodyPr wrap="none" rtlCol="0">
            <a:spAutoFit/>
          </a:bodyPr>
          <a:lstStyle/>
          <a:p>
            <a:r>
              <a:rPr lang="en-US" i="1" dirty="0"/>
              <a:t>Si</a:t>
            </a:r>
          </a:p>
        </p:txBody>
      </p:sp>
      <p:sp>
        <p:nvSpPr>
          <p:cNvPr id="154" name="TextBox 153">
            <a:extLst>
              <a:ext uri="{FF2B5EF4-FFF2-40B4-BE49-F238E27FC236}">
                <a16:creationId xmlns:a16="http://schemas.microsoft.com/office/drawing/2014/main" id="{76162AD8-F848-065F-C810-183B5A2495D9}"/>
              </a:ext>
            </a:extLst>
          </p:cNvPr>
          <p:cNvSpPr txBox="1"/>
          <p:nvPr/>
        </p:nvSpPr>
        <p:spPr>
          <a:xfrm>
            <a:off x="10579584" y="1562194"/>
            <a:ext cx="394660" cy="369332"/>
          </a:xfrm>
          <a:prstGeom prst="rect">
            <a:avLst/>
          </a:prstGeom>
          <a:noFill/>
        </p:spPr>
        <p:txBody>
          <a:bodyPr wrap="none" rtlCol="0">
            <a:spAutoFit/>
          </a:bodyPr>
          <a:lstStyle/>
          <a:p>
            <a:r>
              <a:rPr lang="en-US" i="1" dirty="0" err="1"/>
              <a:t>Sk</a:t>
            </a:r>
            <a:endParaRPr lang="en-US" i="1" dirty="0"/>
          </a:p>
        </p:txBody>
      </p:sp>
      <p:cxnSp>
        <p:nvCxnSpPr>
          <p:cNvPr id="155" name="Straight Arrow Connector 154">
            <a:extLst>
              <a:ext uri="{FF2B5EF4-FFF2-40B4-BE49-F238E27FC236}">
                <a16:creationId xmlns:a16="http://schemas.microsoft.com/office/drawing/2014/main" id="{A3B06838-3C99-766D-FDAA-83D73CB7BE71}"/>
              </a:ext>
            </a:extLst>
          </p:cNvPr>
          <p:cNvCxnSpPr>
            <a:cxnSpLocks/>
          </p:cNvCxnSpPr>
          <p:nvPr/>
        </p:nvCxnSpPr>
        <p:spPr>
          <a:xfrm flipV="1">
            <a:off x="7654470" y="1510760"/>
            <a:ext cx="991706" cy="984521"/>
          </a:xfrm>
          <a:prstGeom prst="straightConnector1">
            <a:avLst/>
          </a:prstGeom>
          <a:noFill/>
          <a:ln w="28575" cap="flat" cmpd="sng" algn="ctr">
            <a:solidFill>
              <a:srgbClr val="00B0F0"/>
            </a:solidFill>
            <a:prstDash val="solid"/>
            <a:miter lim="800000"/>
            <a:tailEnd type="triangle"/>
          </a:ln>
          <a:effectLst/>
        </p:spPr>
      </p:cxnSp>
      <p:sp>
        <p:nvSpPr>
          <p:cNvPr id="158" name="TextBox 157">
            <a:extLst>
              <a:ext uri="{FF2B5EF4-FFF2-40B4-BE49-F238E27FC236}">
                <a16:creationId xmlns:a16="http://schemas.microsoft.com/office/drawing/2014/main" id="{465C1353-37C0-C877-B378-02585C98182D}"/>
              </a:ext>
            </a:extLst>
          </p:cNvPr>
          <p:cNvSpPr txBox="1"/>
          <p:nvPr/>
        </p:nvSpPr>
        <p:spPr>
          <a:xfrm>
            <a:off x="7803734" y="1711592"/>
            <a:ext cx="434734" cy="369332"/>
          </a:xfrm>
          <a:prstGeom prst="rect">
            <a:avLst/>
          </a:prstGeom>
          <a:noFill/>
        </p:spPr>
        <p:txBody>
          <a:bodyPr wrap="none" rtlCol="0">
            <a:spAutoFit/>
          </a:bodyPr>
          <a:lstStyle/>
          <a:p>
            <a:r>
              <a:rPr lang="en-US" i="1" dirty="0"/>
              <a:t>A1</a:t>
            </a:r>
          </a:p>
        </p:txBody>
      </p:sp>
      <p:sp>
        <p:nvSpPr>
          <p:cNvPr id="159" name="TextBox 158">
            <a:extLst>
              <a:ext uri="{FF2B5EF4-FFF2-40B4-BE49-F238E27FC236}">
                <a16:creationId xmlns:a16="http://schemas.microsoft.com/office/drawing/2014/main" id="{09DF0D87-6152-CE95-A4B3-4C5327925A35}"/>
              </a:ext>
            </a:extLst>
          </p:cNvPr>
          <p:cNvSpPr txBox="1"/>
          <p:nvPr/>
        </p:nvSpPr>
        <p:spPr>
          <a:xfrm>
            <a:off x="8238468" y="2666859"/>
            <a:ext cx="436338"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Ag</a:t>
            </a:r>
          </a:p>
        </p:txBody>
      </p:sp>
      <p:sp>
        <p:nvSpPr>
          <p:cNvPr id="160" name="TextBox 159">
            <a:extLst>
              <a:ext uri="{FF2B5EF4-FFF2-40B4-BE49-F238E27FC236}">
                <a16:creationId xmlns:a16="http://schemas.microsoft.com/office/drawing/2014/main" id="{B277E999-AC0B-EC76-07BB-F8C9D85A3342}"/>
              </a:ext>
            </a:extLst>
          </p:cNvPr>
          <p:cNvSpPr txBox="1"/>
          <p:nvPr/>
        </p:nvSpPr>
        <p:spPr>
          <a:xfrm rot="20686731">
            <a:off x="9395745" y="1698438"/>
            <a:ext cx="1023165" cy="584775"/>
          </a:xfrm>
          <a:prstGeom prst="rect">
            <a:avLst/>
          </a:prstGeom>
          <a:noFill/>
        </p:spPr>
        <p:txBody>
          <a:bodyPr wrap="none" rtlCol="0">
            <a:spAutoFit/>
          </a:bodyPr>
          <a:lstStyle/>
          <a:p>
            <a:r>
              <a:rPr lang="en-US" sz="1600" i="1" dirty="0"/>
              <a:t>P(</a:t>
            </a:r>
            <a:r>
              <a:rPr lang="en-US" sz="1600" i="1" dirty="0" err="1"/>
              <a:t>Si,Aj,Sk</a:t>
            </a:r>
            <a:r>
              <a:rPr lang="en-US" sz="1600" i="1" dirty="0"/>
              <a:t>)</a:t>
            </a:r>
          </a:p>
          <a:p>
            <a:r>
              <a:rPr lang="en-US" sz="1600" i="1" dirty="0"/>
              <a:t>R(</a:t>
            </a:r>
            <a:r>
              <a:rPr lang="en-US" sz="1600" i="1" dirty="0" err="1"/>
              <a:t>Si,Aj,Sk</a:t>
            </a:r>
            <a:r>
              <a:rPr lang="en-US" sz="1600" i="1" dirty="0"/>
              <a:t>)</a:t>
            </a:r>
          </a:p>
        </p:txBody>
      </p:sp>
      <p:pic>
        <p:nvPicPr>
          <p:cNvPr id="24" name="Picture 23" descr="\documentclass{article}&#10;\usepackage{amsmath}&#10;\pagestyle{empty}&#10;\begin{document}&#10;\noindent&#10;Policy distribution: $\pi^{\theta}(Aj|Si)$ \\&#10;\noindent&#10;$Q_t^{\theta}(Si,Aj) = \sum_{k{=}0}^{|S|{-}1} [V_{t{+}1}^{\theta}(Sk) {+} R(Si,Aj,Sk)]*P(Si,Aj,Sk)$\\&#10;$V_t^{\theta}(Si) = \sum_{j{=}0}^{|A|{-}1} \pi^{\theta}(Aj|Si)Q_t^{\theta}(Si,Aj)$\\&#10;$V_T^{\theta}(Si) = 0$\\&#10;Policy improvement: change $\theta$ to promote actions with higher Q-values&#10;&#10;\end{document}" title="IguanaTex Bitmap Display">
            <a:extLst>
              <a:ext uri="{FF2B5EF4-FFF2-40B4-BE49-F238E27FC236}">
                <a16:creationId xmlns:a16="http://schemas.microsoft.com/office/drawing/2014/main" id="{36DA0FB7-E581-F583-F6BC-A1AE4A578F6F}"/>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289919" y="5464541"/>
            <a:ext cx="5514147" cy="1364059"/>
          </a:xfrm>
          <a:prstGeom prst="rect">
            <a:avLst/>
          </a:prstGeom>
          <a:solidFill>
            <a:schemeClr val="bg2">
              <a:alpha val="50000"/>
            </a:schemeClr>
          </a:solidFill>
        </p:spPr>
      </p:pic>
      <p:sp>
        <p:nvSpPr>
          <p:cNvPr id="162" name="TextBox 161">
            <a:extLst>
              <a:ext uri="{FF2B5EF4-FFF2-40B4-BE49-F238E27FC236}">
                <a16:creationId xmlns:a16="http://schemas.microsoft.com/office/drawing/2014/main" id="{290FCCDE-4760-B1C9-ADE0-68040F6E29BD}"/>
              </a:ext>
            </a:extLst>
          </p:cNvPr>
          <p:cNvSpPr txBox="1"/>
          <p:nvPr/>
        </p:nvSpPr>
        <p:spPr>
          <a:xfrm>
            <a:off x="7449222" y="4737451"/>
            <a:ext cx="445956"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25000" dirty="0"/>
          </a:p>
        </p:txBody>
      </p:sp>
      <p:sp>
        <p:nvSpPr>
          <p:cNvPr id="163" name="TextBox 162">
            <a:extLst>
              <a:ext uri="{FF2B5EF4-FFF2-40B4-BE49-F238E27FC236}">
                <a16:creationId xmlns:a16="http://schemas.microsoft.com/office/drawing/2014/main" id="{10613315-D445-0D01-D287-A5906F0FED26}"/>
              </a:ext>
            </a:extLst>
          </p:cNvPr>
          <p:cNvSpPr txBox="1"/>
          <p:nvPr/>
        </p:nvSpPr>
        <p:spPr>
          <a:xfrm>
            <a:off x="10309239" y="4719027"/>
            <a:ext cx="603050"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pic>
        <p:nvPicPr>
          <p:cNvPr id="173" name="Picture 172" descr="\documentclass{article}&#10;\usepackage{amsmath}&#10;\pagestyle{empty}&#10;\begin{document}&#10;&#10;\[\pi^{\theta}(Aj|Si)\]&#10;\end{document}" title="IguanaTex Bitmap Display">
            <a:extLst>
              <a:ext uri="{FF2B5EF4-FFF2-40B4-BE49-F238E27FC236}">
                <a16:creationId xmlns:a16="http://schemas.microsoft.com/office/drawing/2014/main" id="{63BC4241-3AE3-476D-07E3-651784A1CD0A}"/>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rot="20945246">
            <a:off x="8141525" y="2380774"/>
            <a:ext cx="748987" cy="206211"/>
          </a:xfrm>
          <a:prstGeom prst="rect">
            <a:avLst/>
          </a:prstGeom>
        </p:spPr>
      </p:pic>
      <p:sp>
        <p:nvSpPr>
          <p:cNvPr id="190" name="TextBox 189">
            <a:extLst>
              <a:ext uri="{FF2B5EF4-FFF2-40B4-BE49-F238E27FC236}">
                <a16:creationId xmlns:a16="http://schemas.microsoft.com/office/drawing/2014/main" id="{BFDDA6BA-0FF6-6410-FD1B-B0C7F426483F}"/>
              </a:ext>
            </a:extLst>
          </p:cNvPr>
          <p:cNvSpPr txBox="1"/>
          <p:nvPr/>
        </p:nvSpPr>
        <p:spPr>
          <a:xfrm>
            <a:off x="1643915" y="1759159"/>
            <a:ext cx="1045671" cy="369332"/>
          </a:xfrm>
          <a:prstGeom prst="rect">
            <a:avLst/>
          </a:prstGeom>
          <a:noFill/>
        </p:spPr>
        <p:txBody>
          <a:bodyPr wrap="none" rtlCol="0">
            <a:spAutoFit/>
          </a:bodyPr>
          <a:lstStyle/>
          <a:p>
            <a:r>
              <a:rPr lang="en-US" i="1" dirty="0"/>
              <a:t>Q</a:t>
            </a:r>
            <a:r>
              <a:rPr lang="en-US" i="1" baseline="-25000" dirty="0"/>
              <a:t>t</a:t>
            </a:r>
            <a:r>
              <a:rPr lang="en-US" i="1" baseline="30000" dirty="0">
                <a:sym typeface="Symbol" panose="05050102010706020507" pitchFamily="18" charset="2"/>
              </a:rPr>
              <a:t></a:t>
            </a:r>
            <a:r>
              <a:rPr lang="en-US" i="1" dirty="0"/>
              <a:t>(</a:t>
            </a:r>
            <a:r>
              <a:rPr lang="en-US" i="1" dirty="0" err="1"/>
              <a:t>Si,Aj</a:t>
            </a:r>
            <a:r>
              <a:rPr lang="en-US" i="1" dirty="0"/>
              <a:t>)</a:t>
            </a:r>
          </a:p>
        </p:txBody>
      </p:sp>
      <p:sp>
        <p:nvSpPr>
          <p:cNvPr id="198" name="TextBox 197">
            <a:extLst>
              <a:ext uri="{FF2B5EF4-FFF2-40B4-BE49-F238E27FC236}">
                <a16:creationId xmlns:a16="http://schemas.microsoft.com/office/drawing/2014/main" id="{0B66B7DD-8BA8-2D77-4EA0-D0418870A631}"/>
              </a:ext>
            </a:extLst>
          </p:cNvPr>
          <p:cNvSpPr txBox="1"/>
          <p:nvPr/>
        </p:nvSpPr>
        <p:spPr>
          <a:xfrm>
            <a:off x="8355696" y="1746860"/>
            <a:ext cx="1015214" cy="369332"/>
          </a:xfrm>
          <a:prstGeom prst="rect">
            <a:avLst/>
          </a:prstGeom>
          <a:noFill/>
        </p:spPr>
        <p:txBody>
          <a:bodyPr wrap="none" rtlCol="0">
            <a:spAutoFit/>
          </a:bodyPr>
          <a:lstStyle/>
          <a:p>
            <a:r>
              <a:rPr lang="en-US" i="1" dirty="0"/>
              <a:t>Q</a:t>
            </a:r>
            <a:r>
              <a:rPr lang="en-US" i="1" baseline="-25000" dirty="0"/>
              <a:t>t</a:t>
            </a:r>
            <a:r>
              <a:rPr lang="en-US" i="1" baseline="30000" dirty="0">
                <a:sym typeface="Symbol" panose="05050102010706020507" pitchFamily="18" charset="2"/>
              </a:rPr>
              <a:t></a:t>
            </a:r>
            <a:r>
              <a:rPr lang="en-US" i="1" dirty="0"/>
              <a:t>(</a:t>
            </a:r>
            <a:r>
              <a:rPr lang="en-US" i="1" dirty="0" err="1"/>
              <a:t>Si,Aj</a:t>
            </a:r>
            <a:r>
              <a:rPr lang="en-US" i="1" dirty="0"/>
              <a:t>)</a:t>
            </a:r>
          </a:p>
        </p:txBody>
      </p:sp>
      <p:sp>
        <p:nvSpPr>
          <p:cNvPr id="217" name="TextBox 216">
            <a:extLst>
              <a:ext uri="{FF2B5EF4-FFF2-40B4-BE49-F238E27FC236}">
                <a16:creationId xmlns:a16="http://schemas.microsoft.com/office/drawing/2014/main" id="{EE7689C5-13EA-5AC0-F29A-AB2E34D162F0}"/>
              </a:ext>
            </a:extLst>
          </p:cNvPr>
          <p:cNvSpPr txBox="1"/>
          <p:nvPr/>
        </p:nvSpPr>
        <p:spPr>
          <a:xfrm>
            <a:off x="1448597" y="4993993"/>
            <a:ext cx="2156744" cy="369332"/>
          </a:xfrm>
          <a:prstGeom prst="rect">
            <a:avLst/>
          </a:prstGeom>
          <a:noFill/>
        </p:spPr>
        <p:txBody>
          <a:bodyPr wrap="none" rtlCol="0">
            <a:spAutoFit/>
          </a:bodyPr>
          <a:lstStyle/>
          <a:p>
            <a:r>
              <a:rPr lang="en-US" dirty="0"/>
              <a:t>Deterministic control</a:t>
            </a:r>
          </a:p>
        </p:txBody>
      </p:sp>
      <p:sp>
        <p:nvSpPr>
          <p:cNvPr id="218" name="TextBox 217">
            <a:extLst>
              <a:ext uri="{FF2B5EF4-FFF2-40B4-BE49-F238E27FC236}">
                <a16:creationId xmlns:a16="http://schemas.microsoft.com/office/drawing/2014/main" id="{C15BE8F4-9DFF-4A3A-D7BD-F0A8A96E55D6}"/>
              </a:ext>
            </a:extLst>
          </p:cNvPr>
          <p:cNvSpPr txBox="1"/>
          <p:nvPr/>
        </p:nvSpPr>
        <p:spPr>
          <a:xfrm>
            <a:off x="8021101" y="4953970"/>
            <a:ext cx="2047740" cy="369332"/>
          </a:xfrm>
          <a:prstGeom prst="rect">
            <a:avLst/>
          </a:prstGeom>
          <a:noFill/>
        </p:spPr>
        <p:txBody>
          <a:bodyPr wrap="none" rtlCol="0">
            <a:spAutoFit/>
          </a:bodyPr>
          <a:lstStyle/>
          <a:p>
            <a:r>
              <a:rPr lang="en-US" dirty="0"/>
              <a:t>Probabilistic control</a:t>
            </a:r>
          </a:p>
        </p:txBody>
      </p:sp>
      <p:pic>
        <p:nvPicPr>
          <p:cNvPr id="9" name="Picture 8" descr="\documentclass{article}&#10;\usepackage{amsmath}&#10;\pagestyle{empty}&#10;\begin{document}&#10;&#10;\[\pi^{\theta}(Ag|Si)\]&#10;\end{document}" title="IguanaTex Bitmap Display">
            <a:extLst>
              <a:ext uri="{FF2B5EF4-FFF2-40B4-BE49-F238E27FC236}">
                <a16:creationId xmlns:a16="http://schemas.microsoft.com/office/drawing/2014/main" id="{EC58DC4D-8D19-310E-224F-8FAB79A86237}"/>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rot="1984361">
            <a:off x="7882140" y="2969713"/>
            <a:ext cx="756466" cy="206211"/>
          </a:xfrm>
          <a:prstGeom prst="rect">
            <a:avLst/>
          </a:prstGeom>
        </p:spPr>
      </p:pic>
    </p:spTree>
    <p:extLst>
      <p:ext uri="{BB962C8B-B14F-4D97-AF65-F5344CB8AC3E}">
        <p14:creationId xmlns:p14="http://schemas.microsoft.com/office/powerpoint/2010/main" val="210220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5" grpId="0" animBg="1"/>
      <p:bldP spid="136" grpId="0" animBg="1"/>
      <p:bldP spid="137" grpId="0" animBg="1"/>
      <p:bldP spid="138" grpId="0" animBg="1"/>
      <p:bldP spid="144" grpId="0"/>
      <p:bldP spid="145" grpId="0"/>
      <p:bldP spid="146" grpId="0"/>
      <p:bldP spid="150" grpId="0" animBg="1"/>
      <p:bldP spid="153" grpId="0"/>
      <p:bldP spid="154" grpId="0"/>
      <p:bldP spid="158" grpId="0"/>
      <p:bldP spid="159" grpId="0"/>
      <p:bldP spid="160" grpId="0"/>
      <p:bldP spid="162" grpId="0"/>
      <p:bldP spid="163" grpId="0"/>
      <p:bldP spid="198" grpId="0"/>
      <p:bldP spid="218"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4333D48-9427-D56E-981B-F9E478761B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FC9B6-768E-AF13-C3E5-9C5C15DB5C1E}"/>
              </a:ext>
            </a:extLst>
          </p:cNvPr>
          <p:cNvSpPr>
            <a:spLocks noGrp="1"/>
          </p:cNvSpPr>
          <p:nvPr>
            <p:ph type="title"/>
          </p:nvPr>
        </p:nvSpPr>
        <p:spPr>
          <a:xfrm>
            <a:off x="82296" y="-156937"/>
            <a:ext cx="11603736" cy="901084"/>
          </a:xfrm>
        </p:spPr>
        <p:txBody>
          <a:bodyPr>
            <a:normAutofit/>
          </a:bodyPr>
          <a:lstStyle/>
          <a:p>
            <a:r>
              <a:rPr lang="en-US" sz="4400" dirty="0"/>
              <a:t>Simplify MDP: eliminate Q-nodes</a:t>
            </a:r>
          </a:p>
        </p:txBody>
      </p:sp>
      <p:sp>
        <p:nvSpPr>
          <p:cNvPr id="131" name="Oval 130">
            <a:extLst>
              <a:ext uri="{FF2B5EF4-FFF2-40B4-BE49-F238E27FC236}">
                <a16:creationId xmlns:a16="http://schemas.microsoft.com/office/drawing/2014/main" id="{CFBEAD40-220D-49AB-9E7B-B9E4529F08D9}"/>
              </a:ext>
            </a:extLst>
          </p:cNvPr>
          <p:cNvSpPr/>
          <p:nvPr/>
        </p:nvSpPr>
        <p:spPr>
          <a:xfrm>
            <a:off x="662021" y="1756925"/>
            <a:ext cx="191072"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0B7E5F29-A174-76B8-9EAA-11B04886D257}"/>
              </a:ext>
            </a:extLst>
          </p:cNvPr>
          <p:cNvSpPr/>
          <p:nvPr/>
        </p:nvSpPr>
        <p:spPr>
          <a:xfrm>
            <a:off x="674482" y="2452142"/>
            <a:ext cx="191072"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0E1831CE-5FDE-890D-34E8-BE99E04B84BA}"/>
              </a:ext>
            </a:extLst>
          </p:cNvPr>
          <p:cNvSpPr/>
          <p:nvPr/>
        </p:nvSpPr>
        <p:spPr>
          <a:xfrm>
            <a:off x="662021" y="3235346"/>
            <a:ext cx="191072"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FC4DA969-7E0E-EFFC-FFEE-E7DD61A39405}"/>
              </a:ext>
            </a:extLst>
          </p:cNvPr>
          <p:cNvSpPr/>
          <p:nvPr/>
        </p:nvSpPr>
        <p:spPr>
          <a:xfrm>
            <a:off x="662021" y="3930562"/>
            <a:ext cx="191072"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7549571E-0FF4-787C-5B17-54FB53D78453}"/>
              </a:ext>
            </a:extLst>
          </p:cNvPr>
          <p:cNvSpPr/>
          <p:nvPr/>
        </p:nvSpPr>
        <p:spPr>
          <a:xfrm>
            <a:off x="3500400" y="1756180"/>
            <a:ext cx="191072"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2A1ADF3B-D392-E199-F94A-E508D1D74A27}"/>
              </a:ext>
            </a:extLst>
          </p:cNvPr>
          <p:cNvSpPr/>
          <p:nvPr/>
        </p:nvSpPr>
        <p:spPr>
          <a:xfrm>
            <a:off x="3512861" y="2451396"/>
            <a:ext cx="191072"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3CC0818D-5591-ECA9-4368-87B465C1E132}"/>
              </a:ext>
            </a:extLst>
          </p:cNvPr>
          <p:cNvSpPr/>
          <p:nvPr/>
        </p:nvSpPr>
        <p:spPr>
          <a:xfrm>
            <a:off x="3500400" y="3234600"/>
            <a:ext cx="191072"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2CE6E80D-44E1-69CC-4DBB-131294801638}"/>
              </a:ext>
            </a:extLst>
          </p:cNvPr>
          <p:cNvSpPr/>
          <p:nvPr/>
        </p:nvSpPr>
        <p:spPr>
          <a:xfrm>
            <a:off x="3500400" y="3929817"/>
            <a:ext cx="191072"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39" name="Straight Arrow Connector 138">
            <a:extLst>
              <a:ext uri="{FF2B5EF4-FFF2-40B4-BE49-F238E27FC236}">
                <a16:creationId xmlns:a16="http://schemas.microsoft.com/office/drawing/2014/main" id="{1C0E21B1-3A44-6F88-6110-4FD32DC0F9DF}"/>
              </a:ext>
            </a:extLst>
          </p:cNvPr>
          <p:cNvCxnSpPr>
            <a:cxnSpLocks/>
          </p:cNvCxnSpPr>
          <p:nvPr/>
        </p:nvCxnSpPr>
        <p:spPr>
          <a:xfrm flipV="1">
            <a:off x="863661" y="2269011"/>
            <a:ext cx="1176881" cy="232773"/>
          </a:xfrm>
          <a:prstGeom prst="straightConnector1">
            <a:avLst/>
          </a:prstGeom>
          <a:noFill/>
          <a:ln w="28575" cap="flat" cmpd="sng" algn="ctr">
            <a:solidFill>
              <a:srgbClr val="00B0F0"/>
            </a:solidFill>
            <a:prstDash val="solid"/>
            <a:miter lim="800000"/>
            <a:tailEnd type="triangle"/>
          </a:ln>
          <a:effectLst/>
        </p:spPr>
      </p:cxnSp>
      <p:sp>
        <p:nvSpPr>
          <p:cNvPr id="144" name="TextBox 143">
            <a:extLst>
              <a:ext uri="{FF2B5EF4-FFF2-40B4-BE49-F238E27FC236}">
                <a16:creationId xmlns:a16="http://schemas.microsoft.com/office/drawing/2014/main" id="{C7F7811D-6C4B-DCCF-2D92-65D116AB601D}"/>
              </a:ext>
            </a:extLst>
          </p:cNvPr>
          <p:cNvSpPr txBox="1"/>
          <p:nvPr/>
        </p:nvSpPr>
        <p:spPr>
          <a:xfrm>
            <a:off x="1398756" y="2327402"/>
            <a:ext cx="372218"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Aj</a:t>
            </a:r>
          </a:p>
        </p:txBody>
      </p:sp>
      <p:sp>
        <p:nvSpPr>
          <p:cNvPr id="145" name="TextBox 144">
            <a:extLst>
              <a:ext uri="{FF2B5EF4-FFF2-40B4-BE49-F238E27FC236}">
                <a16:creationId xmlns:a16="http://schemas.microsoft.com/office/drawing/2014/main" id="{82A3BF36-C4EB-5542-99E7-BBB26336112E}"/>
              </a:ext>
            </a:extLst>
          </p:cNvPr>
          <p:cNvSpPr txBox="1"/>
          <p:nvPr/>
        </p:nvSpPr>
        <p:spPr>
          <a:xfrm>
            <a:off x="3371263" y="905350"/>
            <a:ext cx="494046"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i="1" kern="0" dirty="0">
                <a:solidFill>
                  <a:srgbClr val="000000"/>
                </a:solidFill>
              </a:rPr>
              <a:t>t</a:t>
            </a:r>
            <a:r>
              <a:rPr kumimoji="0" lang="en-US" sz="1800" b="0" i="1" u="none" strike="noStrike" kern="0" cap="none" spc="0" normalizeH="0" baseline="0" noProof="0" dirty="0">
                <a:ln>
                  <a:noFill/>
                </a:ln>
                <a:solidFill>
                  <a:srgbClr val="000000"/>
                </a:solidFill>
                <a:effectLst/>
                <a:uLnTx/>
                <a:uFillTx/>
              </a:rPr>
              <a:t>+1</a:t>
            </a:r>
          </a:p>
        </p:txBody>
      </p:sp>
      <p:sp>
        <p:nvSpPr>
          <p:cNvPr id="146" name="TextBox 145">
            <a:extLst>
              <a:ext uri="{FF2B5EF4-FFF2-40B4-BE49-F238E27FC236}">
                <a16:creationId xmlns:a16="http://schemas.microsoft.com/office/drawing/2014/main" id="{25F31A94-51B3-763F-4CD7-63F94D9DD673}"/>
              </a:ext>
            </a:extLst>
          </p:cNvPr>
          <p:cNvSpPr txBox="1"/>
          <p:nvPr/>
        </p:nvSpPr>
        <p:spPr>
          <a:xfrm>
            <a:off x="591483" y="927492"/>
            <a:ext cx="26161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t</a:t>
            </a:r>
          </a:p>
        </p:txBody>
      </p:sp>
      <p:cxnSp>
        <p:nvCxnSpPr>
          <p:cNvPr id="147" name="Straight Connector 146">
            <a:extLst>
              <a:ext uri="{FF2B5EF4-FFF2-40B4-BE49-F238E27FC236}">
                <a16:creationId xmlns:a16="http://schemas.microsoft.com/office/drawing/2014/main" id="{212C8EF9-E24C-512C-79CB-D38B00478CF4}"/>
              </a:ext>
            </a:extLst>
          </p:cNvPr>
          <p:cNvCxnSpPr/>
          <p:nvPr/>
        </p:nvCxnSpPr>
        <p:spPr>
          <a:xfrm>
            <a:off x="745806" y="1292474"/>
            <a:ext cx="29661" cy="3265184"/>
          </a:xfrm>
          <a:prstGeom prst="line">
            <a:avLst/>
          </a:prstGeom>
          <a:noFill/>
          <a:ln w="25400" cap="flat" cmpd="sng" algn="ctr">
            <a:solidFill>
              <a:srgbClr val="000000"/>
            </a:solidFill>
            <a:prstDash val="sysDash"/>
            <a:miter lim="800000"/>
          </a:ln>
          <a:effectLst/>
        </p:spPr>
      </p:cxnSp>
      <p:cxnSp>
        <p:nvCxnSpPr>
          <p:cNvPr id="148" name="Straight Connector 147">
            <a:extLst>
              <a:ext uri="{FF2B5EF4-FFF2-40B4-BE49-F238E27FC236}">
                <a16:creationId xmlns:a16="http://schemas.microsoft.com/office/drawing/2014/main" id="{74DCF87A-5E48-A431-7B21-8AD9C9E170D0}"/>
              </a:ext>
            </a:extLst>
          </p:cNvPr>
          <p:cNvCxnSpPr/>
          <p:nvPr/>
        </p:nvCxnSpPr>
        <p:spPr>
          <a:xfrm>
            <a:off x="3595844" y="1254922"/>
            <a:ext cx="29661" cy="3265184"/>
          </a:xfrm>
          <a:prstGeom prst="line">
            <a:avLst/>
          </a:prstGeom>
          <a:noFill/>
          <a:ln w="25400" cap="flat" cmpd="sng" algn="ctr">
            <a:solidFill>
              <a:srgbClr val="000000"/>
            </a:solidFill>
            <a:prstDash val="sysDash"/>
            <a:miter lim="800000"/>
          </a:ln>
          <a:effectLst/>
        </p:spPr>
      </p:cxnSp>
      <p:cxnSp>
        <p:nvCxnSpPr>
          <p:cNvPr id="149" name="Straight Arrow Connector 148">
            <a:extLst>
              <a:ext uri="{FF2B5EF4-FFF2-40B4-BE49-F238E27FC236}">
                <a16:creationId xmlns:a16="http://schemas.microsoft.com/office/drawing/2014/main" id="{23E65157-41E8-F20A-6F9C-978033A1777A}"/>
              </a:ext>
            </a:extLst>
          </p:cNvPr>
          <p:cNvCxnSpPr>
            <a:cxnSpLocks/>
            <a:stCxn id="150" idx="3"/>
          </p:cNvCxnSpPr>
          <p:nvPr/>
        </p:nvCxnSpPr>
        <p:spPr>
          <a:xfrm flipV="1">
            <a:off x="2199908" y="1884748"/>
            <a:ext cx="1288030" cy="363017"/>
          </a:xfrm>
          <a:prstGeom prst="straightConnector1">
            <a:avLst/>
          </a:prstGeom>
          <a:noFill/>
          <a:ln w="22225" cap="flat" cmpd="sng" algn="ctr">
            <a:solidFill>
              <a:srgbClr val="00B0F0"/>
            </a:solidFill>
            <a:prstDash val="dash"/>
            <a:miter lim="800000"/>
            <a:tailEnd type="triangle"/>
          </a:ln>
          <a:effectLst/>
        </p:spPr>
      </p:cxnSp>
      <p:sp>
        <p:nvSpPr>
          <p:cNvPr id="150" name="Rectangle 149">
            <a:extLst>
              <a:ext uri="{FF2B5EF4-FFF2-40B4-BE49-F238E27FC236}">
                <a16:creationId xmlns:a16="http://schemas.microsoft.com/office/drawing/2014/main" id="{F8BAE70B-FC89-9BFF-B728-1ECD53521179}"/>
              </a:ext>
            </a:extLst>
          </p:cNvPr>
          <p:cNvSpPr/>
          <p:nvPr/>
        </p:nvSpPr>
        <p:spPr>
          <a:xfrm>
            <a:off x="2026001" y="2151843"/>
            <a:ext cx="173907" cy="1918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Arrow Connector 151">
            <a:extLst>
              <a:ext uri="{FF2B5EF4-FFF2-40B4-BE49-F238E27FC236}">
                <a16:creationId xmlns:a16="http://schemas.microsoft.com/office/drawing/2014/main" id="{4F6850CB-A8F1-F079-1113-9B4298F3C67F}"/>
              </a:ext>
            </a:extLst>
          </p:cNvPr>
          <p:cNvCxnSpPr>
            <a:cxnSpLocks/>
          </p:cNvCxnSpPr>
          <p:nvPr/>
        </p:nvCxnSpPr>
        <p:spPr>
          <a:xfrm flipV="1">
            <a:off x="2239199" y="1201616"/>
            <a:ext cx="583998" cy="1060883"/>
          </a:xfrm>
          <a:prstGeom prst="straightConnector1">
            <a:avLst/>
          </a:prstGeom>
          <a:noFill/>
          <a:ln w="22225" cap="flat" cmpd="sng" algn="ctr">
            <a:solidFill>
              <a:srgbClr val="00B0F0"/>
            </a:solidFill>
            <a:prstDash val="dash"/>
            <a:miter lim="800000"/>
            <a:tailEnd type="triangle"/>
          </a:ln>
          <a:effectLst/>
        </p:spPr>
      </p:cxnSp>
      <p:sp>
        <p:nvSpPr>
          <p:cNvPr id="153" name="TextBox 152">
            <a:extLst>
              <a:ext uri="{FF2B5EF4-FFF2-40B4-BE49-F238E27FC236}">
                <a16:creationId xmlns:a16="http://schemas.microsoft.com/office/drawing/2014/main" id="{7062EBD1-5BF3-0ADD-BB58-E191BA8A0089}"/>
              </a:ext>
            </a:extLst>
          </p:cNvPr>
          <p:cNvSpPr txBox="1"/>
          <p:nvPr/>
        </p:nvSpPr>
        <p:spPr>
          <a:xfrm>
            <a:off x="345976" y="2331694"/>
            <a:ext cx="343364" cy="369332"/>
          </a:xfrm>
          <a:prstGeom prst="rect">
            <a:avLst/>
          </a:prstGeom>
          <a:noFill/>
        </p:spPr>
        <p:txBody>
          <a:bodyPr wrap="none" rtlCol="0">
            <a:spAutoFit/>
          </a:bodyPr>
          <a:lstStyle/>
          <a:p>
            <a:r>
              <a:rPr lang="en-US" i="1" dirty="0"/>
              <a:t>Si</a:t>
            </a:r>
          </a:p>
        </p:txBody>
      </p:sp>
      <p:sp>
        <p:nvSpPr>
          <p:cNvPr id="154" name="TextBox 153">
            <a:extLst>
              <a:ext uri="{FF2B5EF4-FFF2-40B4-BE49-F238E27FC236}">
                <a16:creationId xmlns:a16="http://schemas.microsoft.com/office/drawing/2014/main" id="{68DD086D-5650-D5AB-F71F-A1695DEE07AE}"/>
              </a:ext>
            </a:extLst>
          </p:cNvPr>
          <p:cNvSpPr txBox="1"/>
          <p:nvPr/>
        </p:nvSpPr>
        <p:spPr>
          <a:xfrm>
            <a:off x="3739872" y="1562194"/>
            <a:ext cx="394660" cy="369332"/>
          </a:xfrm>
          <a:prstGeom prst="rect">
            <a:avLst/>
          </a:prstGeom>
          <a:noFill/>
        </p:spPr>
        <p:txBody>
          <a:bodyPr wrap="none" rtlCol="0">
            <a:spAutoFit/>
          </a:bodyPr>
          <a:lstStyle/>
          <a:p>
            <a:r>
              <a:rPr lang="en-US" i="1" dirty="0" err="1"/>
              <a:t>Sk</a:t>
            </a:r>
            <a:endParaRPr lang="en-US" i="1" dirty="0"/>
          </a:p>
        </p:txBody>
      </p:sp>
      <p:sp>
        <p:nvSpPr>
          <p:cNvPr id="160" name="TextBox 159">
            <a:extLst>
              <a:ext uri="{FF2B5EF4-FFF2-40B4-BE49-F238E27FC236}">
                <a16:creationId xmlns:a16="http://schemas.microsoft.com/office/drawing/2014/main" id="{224EF7F4-7505-83A3-1746-DEA437EA8F81}"/>
              </a:ext>
            </a:extLst>
          </p:cNvPr>
          <p:cNvSpPr txBox="1"/>
          <p:nvPr/>
        </p:nvSpPr>
        <p:spPr>
          <a:xfrm rot="20686731">
            <a:off x="2556033" y="1698438"/>
            <a:ext cx="1023165" cy="584775"/>
          </a:xfrm>
          <a:prstGeom prst="rect">
            <a:avLst/>
          </a:prstGeom>
          <a:noFill/>
        </p:spPr>
        <p:txBody>
          <a:bodyPr wrap="none" rtlCol="0">
            <a:spAutoFit/>
          </a:bodyPr>
          <a:lstStyle/>
          <a:p>
            <a:r>
              <a:rPr lang="en-US" sz="1600" i="1" dirty="0"/>
              <a:t>P(</a:t>
            </a:r>
            <a:r>
              <a:rPr lang="en-US" sz="1600" i="1" dirty="0" err="1"/>
              <a:t>Si,Aj,Sk</a:t>
            </a:r>
            <a:r>
              <a:rPr lang="en-US" sz="1600" i="1" dirty="0"/>
              <a:t>)</a:t>
            </a:r>
          </a:p>
          <a:p>
            <a:r>
              <a:rPr lang="en-US" sz="1600" i="1" dirty="0"/>
              <a:t>R(</a:t>
            </a:r>
            <a:r>
              <a:rPr lang="en-US" sz="1600" i="1" dirty="0" err="1"/>
              <a:t>Si,Aj,Sk</a:t>
            </a:r>
            <a:r>
              <a:rPr lang="en-US" sz="1600" i="1" dirty="0"/>
              <a:t>)</a:t>
            </a:r>
          </a:p>
        </p:txBody>
      </p:sp>
      <p:pic>
        <p:nvPicPr>
          <p:cNvPr id="30" name="Picture 29" descr="\documentclass{article}&#10;\usepackage{amsmath}&#10;\pagestyle{empty}&#10;\begin{document}&#10;\noindent&#10;\[ V_t^{\theta}(Si) = \sum_{j{=}0}^{|A|{-}1} \sum_{k{=}0}^{|S|{-}1} [\pi^{\theta}(Aj|Si)*P(Si,Aj,Sk) ]*[V_{t{+}1}^{\theta}(Sk) {+} R(Si,Aj,Sk)]\]&#10;\end{document}" title="IguanaTex Bitmap Display">
            <a:extLst>
              <a:ext uri="{FF2B5EF4-FFF2-40B4-BE49-F238E27FC236}">
                <a16:creationId xmlns:a16="http://schemas.microsoft.com/office/drawing/2014/main" id="{00EF0443-9E55-8303-8922-967B9124EF3C}"/>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067615" y="5355969"/>
            <a:ext cx="5997131" cy="790082"/>
          </a:xfrm>
          <a:prstGeom prst="rect">
            <a:avLst/>
          </a:prstGeom>
          <a:solidFill>
            <a:schemeClr val="bg2">
              <a:alpha val="50000"/>
            </a:schemeClr>
          </a:solidFill>
        </p:spPr>
      </p:pic>
      <p:sp>
        <p:nvSpPr>
          <p:cNvPr id="162" name="TextBox 161">
            <a:extLst>
              <a:ext uri="{FF2B5EF4-FFF2-40B4-BE49-F238E27FC236}">
                <a16:creationId xmlns:a16="http://schemas.microsoft.com/office/drawing/2014/main" id="{6194B200-8CA9-1F16-7F72-02FDB4069F58}"/>
              </a:ext>
            </a:extLst>
          </p:cNvPr>
          <p:cNvSpPr txBox="1"/>
          <p:nvPr/>
        </p:nvSpPr>
        <p:spPr>
          <a:xfrm>
            <a:off x="609510" y="4737451"/>
            <a:ext cx="445956"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25000" dirty="0"/>
          </a:p>
        </p:txBody>
      </p:sp>
      <p:sp>
        <p:nvSpPr>
          <p:cNvPr id="163" name="TextBox 162">
            <a:extLst>
              <a:ext uri="{FF2B5EF4-FFF2-40B4-BE49-F238E27FC236}">
                <a16:creationId xmlns:a16="http://schemas.microsoft.com/office/drawing/2014/main" id="{690E6269-B166-B482-8A4C-8629320BF37E}"/>
              </a:ext>
            </a:extLst>
          </p:cNvPr>
          <p:cNvSpPr txBox="1"/>
          <p:nvPr/>
        </p:nvSpPr>
        <p:spPr>
          <a:xfrm>
            <a:off x="3469527" y="4719027"/>
            <a:ext cx="603050"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pic>
        <p:nvPicPr>
          <p:cNvPr id="173" name="Picture 172" descr="\documentclass{article}&#10;\usepackage{amsmath}&#10;\pagestyle{empty}&#10;\begin{document}&#10;&#10;\[\pi^{\theta}(Aj|Si)\]&#10;\end{document}" title="IguanaTex Bitmap Display">
            <a:extLst>
              <a:ext uri="{FF2B5EF4-FFF2-40B4-BE49-F238E27FC236}">
                <a16:creationId xmlns:a16="http://schemas.microsoft.com/office/drawing/2014/main" id="{1AAF3504-963F-6FB1-836D-312E510B436B}"/>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rot="20945246">
            <a:off x="1156366" y="2161253"/>
            <a:ext cx="748987" cy="206211"/>
          </a:xfrm>
          <a:prstGeom prst="rect">
            <a:avLst/>
          </a:prstGeom>
        </p:spPr>
      </p:pic>
      <p:sp>
        <p:nvSpPr>
          <p:cNvPr id="198" name="TextBox 197">
            <a:extLst>
              <a:ext uri="{FF2B5EF4-FFF2-40B4-BE49-F238E27FC236}">
                <a16:creationId xmlns:a16="http://schemas.microsoft.com/office/drawing/2014/main" id="{B6E34A48-00C1-A5FD-D868-51A80A0BE265}"/>
              </a:ext>
            </a:extLst>
          </p:cNvPr>
          <p:cNvSpPr txBox="1"/>
          <p:nvPr/>
        </p:nvSpPr>
        <p:spPr>
          <a:xfrm>
            <a:off x="1190445" y="1653449"/>
            <a:ext cx="1015214" cy="369332"/>
          </a:xfrm>
          <a:prstGeom prst="rect">
            <a:avLst/>
          </a:prstGeom>
          <a:noFill/>
        </p:spPr>
        <p:txBody>
          <a:bodyPr wrap="none" rtlCol="0">
            <a:spAutoFit/>
          </a:bodyPr>
          <a:lstStyle/>
          <a:p>
            <a:r>
              <a:rPr lang="en-US" i="1" dirty="0"/>
              <a:t>Q</a:t>
            </a:r>
            <a:r>
              <a:rPr lang="en-US" i="1" baseline="-25000" dirty="0"/>
              <a:t>t</a:t>
            </a:r>
            <a:r>
              <a:rPr lang="en-US" i="1" baseline="30000" dirty="0">
                <a:sym typeface="Symbol" panose="05050102010706020507" pitchFamily="18" charset="2"/>
              </a:rPr>
              <a:t></a:t>
            </a:r>
            <a:r>
              <a:rPr lang="en-US" i="1" dirty="0"/>
              <a:t>(</a:t>
            </a:r>
            <a:r>
              <a:rPr lang="en-US" i="1" dirty="0" err="1"/>
              <a:t>Si,Aj</a:t>
            </a:r>
            <a:r>
              <a:rPr lang="en-US" i="1" dirty="0"/>
              <a:t>)</a:t>
            </a:r>
          </a:p>
        </p:txBody>
      </p:sp>
      <p:sp>
        <p:nvSpPr>
          <p:cNvPr id="22" name="Oval 21">
            <a:extLst>
              <a:ext uri="{FF2B5EF4-FFF2-40B4-BE49-F238E27FC236}">
                <a16:creationId xmlns:a16="http://schemas.microsoft.com/office/drawing/2014/main" id="{AB0C01EE-9B43-D145-B468-A2A1E6A64AFC}"/>
              </a:ext>
            </a:extLst>
          </p:cNvPr>
          <p:cNvSpPr/>
          <p:nvPr/>
        </p:nvSpPr>
        <p:spPr>
          <a:xfrm>
            <a:off x="4812916" y="1738501"/>
            <a:ext cx="191072"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39F87C69-F0D7-FA56-68C3-CFC97D6431E5}"/>
              </a:ext>
            </a:extLst>
          </p:cNvPr>
          <p:cNvSpPr/>
          <p:nvPr/>
        </p:nvSpPr>
        <p:spPr>
          <a:xfrm>
            <a:off x="4825377" y="2433718"/>
            <a:ext cx="191072"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41E8DD1B-D3B9-8EE8-4EC6-B7EE675B132C}"/>
              </a:ext>
            </a:extLst>
          </p:cNvPr>
          <p:cNvSpPr/>
          <p:nvPr/>
        </p:nvSpPr>
        <p:spPr>
          <a:xfrm>
            <a:off x="4812916" y="3216922"/>
            <a:ext cx="191072"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C4DA3D17-44C1-790D-A42D-2A09161B2138}"/>
              </a:ext>
            </a:extLst>
          </p:cNvPr>
          <p:cNvSpPr/>
          <p:nvPr/>
        </p:nvSpPr>
        <p:spPr>
          <a:xfrm>
            <a:off x="4812916" y="3912138"/>
            <a:ext cx="191072"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912DC9A-840F-55A8-6FF3-4932E02A4072}"/>
              </a:ext>
            </a:extLst>
          </p:cNvPr>
          <p:cNvSpPr/>
          <p:nvPr/>
        </p:nvSpPr>
        <p:spPr>
          <a:xfrm>
            <a:off x="7651295" y="1737756"/>
            <a:ext cx="191072"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1958901F-B0D6-5F3A-112D-A6E72875224E}"/>
              </a:ext>
            </a:extLst>
          </p:cNvPr>
          <p:cNvSpPr/>
          <p:nvPr/>
        </p:nvSpPr>
        <p:spPr>
          <a:xfrm>
            <a:off x="7663756" y="2432972"/>
            <a:ext cx="191072"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AC103BCF-C6D0-E114-9DA4-C8E137B93DB6}"/>
              </a:ext>
            </a:extLst>
          </p:cNvPr>
          <p:cNvSpPr/>
          <p:nvPr/>
        </p:nvSpPr>
        <p:spPr>
          <a:xfrm>
            <a:off x="7651295" y="3216176"/>
            <a:ext cx="191072"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1EF57126-1F62-79C2-5C55-D32F2076551F}"/>
              </a:ext>
            </a:extLst>
          </p:cNvPr>
          <p:cNvSpPr/>
          <p:nvPr/>
        </p:nvSpPr>
        <p:spPr>
          <a:xfrm>
            <a:off x="7651295" y="3911393"/>
            <a:ext cx="191072"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EC58E9B9-88C1-B14C-C93D-8204C9A4B02C}"/>
              </a:ext>
            </a:extLst>
          </p:cNvPr>
          <p:cNvCxnSpPr>
            <a:cxnSpLocks/>
          </p:cNvCxnSpPr>
          <p:nvPr/>
        </p:nvCxnSpPr>
        <p:spPr>
          <a:xfrm flipV="1">
            <a:off x="5019900" y="2331650"/>
            <a:ext cx="695271" cy="137360"/>
          </a:xfrm>
          <a:prstGeom prst="straightConnector1">
            <a:avLst/>
          </a:prstGeom>
          <a:noFill/>
          <a:ln w="28575" cap="flat" cmpd="sng" algn="ctr">
            <a:solidFill>
              <a:srgbClr val="00B0F0"/>
            </a:solidFill>
            <a:prstDash val="solid"/>
            <a:miter lim="800000"/>
            <a:tailEnd type="triangle"/>
          </a:ln>
          <a:effectLst/>
        </p:spPr>
      </p:cxnSp>
      <p:sp>
        <p:nvSpPr>
          <p:cNvPr id="37" name="TextBox 36">
            <a:extLst>
              <a:ext uri="{FF2B5EF4-FFF2-40B4-BE49-F238E27FC236}">
                <a16:creationId xmlns:a16="http://schemas.microsoft.com/office/drawing/2014/main" id="{E022F2D3-D619-1116-4F56-2358B74B52AA}"/>
              </a:ext>
            </a:extLst>
          </p:cNvPr>
          <p:cNvSpPr txBox="1"/>
          <p:nvPr/>
        </p:nvSpPr>
        <p:spPr>
          <a:xfrm>
            <a:off x="5139648" y="2084350"/>
            <a:ext cx="372218"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Aj</a:t>
            </a:r>
          </a:p>
        </p:txBody>
      </p:sp>
      <p:sp>
        <p:nvSpPr>
          <p:cNvPr id="38" name="TextBox 37">
            <a:extLst>
              <a:ext uri="{FF2B5EF4-FFF2-40B4-BE49-F238E27FC236}">
                <a16:creationId xmlns:a16="http://schemas.microsoft.com/office/drawing/2014/main" id="{0E42B9E3-1AD4-A02D-9887-DD5FA36448CD}"/>
              </a:ext>
            </a:extLst>
          </p:cNvPr>
          <p:cNvSpPr txBox="1"/>
          <p:nvPr/>
        </p:nvSpPr>
        <p:spPr>
          <a:xfrm>
            <a:off x="7522158" y="886926"/>
            <a:ext cx="494046"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t+1</a:t>
            </a:r>
          </a:p>
        </p:txBody>
      </p:sp>
      <p:sp>
        <p:nvSpPr>
          <p:cNvPr id="39" name="TextBox 38">
            <a:extLst>
              <a:ext uri="{FF2B5EF4-FFF2-40B4-BE49-F238E27FC236}">
                <a16:creationId xmlns:a16="http://schemas.microsoft.com/office/drawing/2014/main" id="{4E24A189-15E9-E49A-ADF8-256ABACDE6E0}"/>
              </a:ext>
            </a:extLst>
          </p:cNvPr>
          <p:cNvSpPr txBox="1"/>
          <p:nvPr/>
        </p:nvSpPr>
        <p:spPr>
          <a:xfrm>
            <a:off x="4742378" y="909068"/>
            <a:ext cx="26161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t</a:t>
            </a:r>
          </a:p>
        </p:txBody>
      </p:sp>
      <p:cxnSp>
        <p:nvCxnSpPr>
          <p:cNvPr id="40" name="Straight Connector 39">
            <a:extLst>
              <a:ext uri="{FF2B5EF4-FFF2-40B4-BE49-F238E27FC236}">
                <a16:creationId xmlns:a16="http://schemas.microsoft.com/office/drawing/2014/main" id="{86611877-51F7-89A1-305E-A197E05A61A8}"/>
              </a:ext>
            </a:extLst>
          </p:cNvPr>
          <p:cNvCxnSpPr/>
          <p:nvPr/>
        </p:nvCxnSpPr>
        <p:spPr>
          <a:xfrm>
            <a:off x="4896701" y="1274050"/>
            <a:ext cx="29661" cy="3265184"/>
          </a:xfrm>
          <a:prstGeom prst="line">
            <a:avLst/>
          </a:prstGeom>
          <a:noFill/>
          <a:ln w="25400" cap="flat" cmpd="sng" algn="ctr">
            <a:solidFill>
              <a:srgbClr val="000000"/>
            </a:solidFill>
            <a:prstDash val="sysDash"/>
            <a:miter lim="800000"/>
          </a:ln>
          <a:effectLst/>
        </p:spPr>
      </p:cxnSp>
      <p:cxnSp>
        <p:nvCxnSpPr>
          <p:cNvPr id="41" name="Straight Connector 40">
            <a:extLst>
              <a:ext uri="{FF2B5EF4-FFF2-40B4-BE49-F238E27FC236}">
                <a16:creationId xmlns:a16="http://schemas.microsoft.com/office/drawing/2014/main" id="{5AF8704C-5C77-3D8A-495A-AC3657D526EE}"/>
              </a:ext>
            </a:extLst>
          </p:cNvPr>
          <p:cNvCxnSpPr/>
          <p:nvPr/>
        </p:nvCxnSpPr>
        <p:spPr>
          <a:xfrm>
            <a:off x="7746739" y="1236498"/>
            <a:ext cx="29661" cy="3265184"/>
          </a:xfrm>
          <a:prstGeom prst="line">
            <a:avLst/>
          </a:prstGeom>
          <a:noFill/>
          <a:ln w="25400" cap="flat" cmpd="sng" algn="ctr">
            <a:solidFill>
              <a:srgbClr val="000000"/>
            </a:solidFill>
            <a:prstDash val="sysDash"/>
            <a:miter lim="800000"/>
          </a:ln>
          <a:effectLst/>
        </p:spPr>
      </p:cxnSp>
      <p:cxnSp>
        <p:nvCxnSpPr>
          <p:cNvPr id="42" name="Straight Arrow Connector 41">
            <a:extLst>
              <a:ext uri="{FF2B5EF4-FFF2-40B4-BE49-F238E27FC236}">
                <a16:creationId xmlns:a16="http://schemas.microsoft.com/office/drawing/2014/main" id="{1BA7363A-BA18-4DB3-D52D-DBA7CE6CC22D}"/>
              </a:ext>
            </a:extLst>
          </p:cNvPr>
          <p:cNvCxnSpPr>
            <a:cxnSpLocks/>
            <a:stCxn id="43" idx="3"/>
          </p:cNvCxnSpPr>
          <p:nvPr/>
        </p:nvCxnSpPr>
        <p:spPr>
          <a:xfrm flipV="1">
            <a:off x="5870394" y="1836311"/>
            <a:ext cx="1733647" cy="483033"/>
          </a:xfrm>
          <a:prstGeom prst="straightConnector1">
            <a:avLst/>
          </a:prstGeom>
          <a:noFill/>
          <a:ln w="22225" cap="flat" cmpd="sng" algn="ctr">
            <a:solidFill>
              <a:srgbClr val="00B0F0"/>
            </a:solidFill>
            <a:prstDash val="dash"/>
            <a:miter lim="800000"/>
            <a:tailEnd type="triangle"/>
          </a:ln>
          <a:effectLst/>
        </p:spPr>
      </p:cxnSp>
      <p:sp>
        <p:nvSpPr>
          <p:cNvPr id="43" name="Rectangle 42">
            <a:extLst>
              <a:ext uri="{FF2B5EF4-FFF2-40B4-BE49-F238E27FC236}">
                <a16:creationId xmlns:a16="http://schemas.microsoft.com/office/drawing/2014/main" id="{85842333-3B0B-47F0-59B1-C0EDC5C05FB5}"/>
              </a:ext>
            </a:extLst>
          </p:cNvPr>
          <p:cNvSpPr/>
          <p:nvPr/>
        </p:nvSpPr>
        <p:spPr>
          <a:xfrm>
            <a:off x="5696487" y="2223422"/>
            <a:ext cx="173907" cy="1918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96CF5851-AD01-9DB1-1D8C-5C5C0125703B}"/>
              </a:ext>
            </a:extLst>
          </p:cNvPr>
          <p:cNvCxnSpPr>
            <a:cxnSpLocks/>
          </p:cNvCxnSpPr>
          <p:nvPr/>
        </p:nvCxnSpPr>
        <p:spPr>
          <a:xfrm flipV="1">
            <a:off x="5893284" y="1197753"/>
            <a:ext cx="340421" cy="1129649"/>
          </a:xfrm>
          <a:prstGeom prst="straightConnector1">
            <a:avLst/>
          </a:prstGeom>
          <a:noFill/>
          <a:ln w="22225" cap="flat" cmpd="sng" algn="ctr">
            <a:solidFill>
              <a:srgbClr val="00B0F0"/>
            </a:solidFill>
            <a:prstDash val="dash"/>
            <a:miter lim="800000"/>
            <a:tailEnd type="triangle"/>
          </a:ln>
          <a:effectLst/>
        </p:spPr>
      </p:cxnSp>
      <p:sp>
        <p:nvSpPr>
          <p:cNvPr id="45" name="TextBox 44">
            <a:extLst>
              <a:ext uri="{FF2B5EF4-FFF2-40B4-BE49-F238E27FC236}">
                <a16:creationId xmlns:a16="http://schemas.microsoft.com/office/drawing/2014/main" id="{8FACDC68-7B9F-0BDD-1125-75EDC2A07439}"/>
              </a:ext>
            </a:extLst>
          </p:cNvPr>
          <p:cNvSpPr txBox="1"/>
          <p:nvPr/>
        </p:nvSpPr>
        <p:spPr>
          <a:xfrm>
            <a:off x="4496871" y="2313270"/>
            <a:ext cx="343364" cy="369332"/>
          </a:xfrm>
          <a:prstGeom prst="rect">
            <a:avLst/>
          </a:prstGeom>
          <a:noFill/>
        </p:spPr>
        <p:txBody>
          <a:bodyPr wrap="none" rtlCol="0">
            <a:spAutoFit/>
          </a:bodyPr>
          <a:lstStyle/>
          <a:p>
            <a:r>
              <a:rPr lang="en-US" i="1" dirty="0"/>
              <a:t>Si</a:t>
            </a:r>
          </a:p>
        </p:txBody>
      </p:sp>
      <p:sp>
        <p:nvSpPr>
          <p:cNvPr id="46" name="TextBox 45">
            <a:extLst>
              <a:ext uri="{FF2B5EF4-FFF2-40B4-BE49-F238E27FC236}">
                <a16:creationId xmlns:a16="http://schemas.microsoft.com/office/drawing/2014/main" id="{D9039050-83F8-BFB1-9A52-A50C54D89199}"/>
              </a:ext>
            </a:extLst>
          </p:cNvPr>
          <p:cNvSpPr txBox="1"/>
          <p:nvPr/>
        </p:nvSpPr>
        <p:spPr>
          <a:xfrm>
            <a:off x="7890767" y="1543770"/>
            <a:ext cx="394660" cy="369332"/>
          </a:xfrm>
          <a:prstGeom prst="rect">
            <a:avLst/>
          </a:prstGeom>
          <a:noFill/>
        </p:spPr>
        <p:txBody>
          <a:bodyPr wrap="none" rtlCol="0">
            <a:spAutoFit/>
          </a:bodyPr>
          <a:lstStyle/>
          <a:p>
            <a:r>
              <a:rPr lang="en-US" i="1" dirty="0" err="1"/>
              <a:t>Sk</a:t>
            </a:r>
            <a:endParaRPr lang="en-US" i="1" dirty="0"/>
          </a:p>
        </p:txBody>
      </p:sp>
      <p:sp>
        <p:nvSpPr>
          <p:cNvPr id="50" name="TextBox 49">
            <a:extLst>
              <a:ext uri="{FF2B5EF4-FFF2-40B4-BE49-F238E27FC236}">
                <a16:creationId xmlns:a16="http://schemas.microsoft.com/office/drawing/2014/main" id="{9776CCD8-0C8A-6568-67E9-7A9331473277}"/>
              </a:ext>
            </a:extLst>
          </p:cNvPr>
          <p:cNvSpPr txBox="1"/>
          <p:nvPr/>
        </p:nvSpPr>
        <p:spPr>
          <a:xfrm rot="20686731">
            <a:off x="6679457" y="1661082"/>
            <a:ext cx="1116011" cy="584775"/>
          </a:xfrm>
          <a:prstGeom prst="rect">
            <a:avLst/>
          </a:prstGeom>
          <a:noFill/>
        </p:spPr>
        <p:txBody>
          <a:bodyPr wrap="none" rtlCol="0">
            <a:spAutoFit/>
          </a:bodyPr>
          <a:lstStyle/>
          <a:p>
            <a:r>
              <a:rPr lang="en-US" sz="1600" i="1" dirty="0"/>
              <a:t>*P(</a:t>
            </a:r>
            <a:r>
              <a:rPr lang="en-US" sz="1600" i="1" dirty="0" err="1"/>
              <a:t>Si,Aj,Sk</a:t>
            </a:r>
            <a:r>
              <a:rPr lang="en-US" sz="1600" i="1" dirty="0"/>
              <a:t>)</a:t>
            </a:r>
          </a:p>
          <a:p>
            <a:r>
              <a:rPr lang="en-US" sz="1600" i="1" dirty="0"/>
              <a:t>R(</a:t>
            </a:r>
            <a:r>
              <a:rPr lang="en-US" sz="1600" i="1" dirty="0" err="1"/>
              <a:t>Si,Aj,Sk</a:t>
            </a:r>
            <a:r>
              <a:rPr lang="en-US" sz="1600" i="1" dirty="0"/>
              <a:t>)</a:t>
            </a:r>
          </a:p>
        </p:txBody>
      </p:sp>
      <p:sp>
        <p:nvSpPr>
          <p:cNvPr id="51" name="TextBox 50">
            <a:extLst>
              <a:ext uri="{FF2B5EF4-FFF2-40B4-BE49-F238E27FC236}">
                <a16:creationId xmlns:a16="http://schemas.microsoft.com/office/drawing/2014/main" id="{3D36B268-A7B4-0554-AD70-456B9F8BB3D5}"/>
              </a:ext>
            </a:extLst>
          </p:cNvPr>
          <p:cNvSpPr txBox="1"/>
          <p:nvPr/>
        </p:nvSpPr>
        <p:spPr>
          <a:xfrm>
            <a:off x="4760405" y="4719027"/>
            <a:ext cx="445956"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25000" dirty="0"/>
          </a:p>
        </p:txBody>
      </p:sp>
      <p:sp>
        <p:nvSpPr>
          <p:cNvPr id="52" name="TextBox 51">
            <a:extLst>
              <a:ext uri="{FF2B5EF4-FFF2-40B4-BE49-F238E27FC236}">
                <a16:creationId xmlns:a16="http://schemas.microsoft.com/office/drawing/2014/main" id="{51FA52AB-1AB7-7151-5732-25D6935B51ED}"/>
              </a:ext>
            </a:extLst>
          </p:cNvPr>
          <p:cNvSpPr txBox="1"/>
          <p:nvPr/>
        </p:nvSpPr>
        <p:spPr>
          <a:xfrm>
            <a:off x="7620422" y="4700603"/>
            <a:ext cx="603050"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pic>
        <p:nvPicPr>
          <p:cNvPr id="129" name="Picture 128" descr="\documentclass{article}&#10;\usepackage{amsmath}&#10;\pagestyle{empty}&#10;\begin{document}&#10;&#10;\[\pi^{\theta}(Aj|Si)\]&#10;\end{document}" title="IguanaTex Bitmap Display">
            <a:extLst>
              <a:ext uri="{FF2B5EF4-FFF2-40B4-BE49-F238E27FC236}">
                <a16:creationId xmlns:a16="http://schemas.microsoft.com/office/drawing/2014/main" id="{05D88AB7-62E1-A38B-5738-3AD9BBC50134}"/>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rot="21008886">
            <a:off x="6002872" y="1937797"/>
            <a:ext cx="748987" cy="206211"/>
          </a:xfrm>
          <a:prstGeom prst="rect">
            <a:avLst/>
          </a:prstGeom>
        </p:spPr>
      </p:pic>
      <p:sp>
        <p:nvSpPr>
          <p:cNvPr id="60" name="Oval 59">
            <a:extLst>
              <a:ext uri="{FF2B5EF4-FFF2-40B4-BE49-F238E27FC236}">
                <a16:creationId xmlns:a16="http://schemas.microsoft.com/office/drawing/2014/main" id="{A23EA4D6-EE38-84A1-B8AB-FBE60F4FA046}"/>
              </a:ext>
            </a:extLst>
          </p:cNvPr>
          <p:cNvSpPr/>
          <p:nvPr/>
        </p:nvSpPr>
        <p:spPr>
          <a:xfrm>
            <a:off x="8861213" y="1720077"/>
            <a:ext cx="191072"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3C97A041-F2D5-491A-AB33-225090C3E7BA}"/>
              </a:ext>
            </a:extLst>
          </p:cNvPr>
          <p:cNvSpPr/>
          <p:nvPr/>
        </p:nvSpPr>
        <p:spPr>
          <a:xfrm>
            <a:off x="8873674" y="2415294"/>
            <a:ext cx="191072"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C04A8B14-5215-4A2E-7608-35EAD105CD3F}"/>
              </a:ext>
            </a:extLst>
          </p:cNvPr>
          <p:cNvSpPr/>
          <p:nvPr/>
        </p:nvSpPr>
        <p:spPr>
          <a:xfrm>
            <a:off x="8861213" y="3198498"/>
            <a:ext cx="191072"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A2722D38-09C0-6A15-7F67-E30EED30CE7E}"/>
              </a:ext>
            </a:extLst>
          </p:cNvPr>
          <p:cNvSpPr/>
          <p:nvPr/>
        </p:nvSpPr>
        <p:spPr>
          <a:xfrm>
            <a:off x="8861213" y="3893714"/>
            <a:ext cx="191072"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BB73C131-8DB4-8684-4182-65B9184710F2}"/>
              </a:ext>
            </a:extLst>
          </p:cNvPr>
          <p:cNvSpPr/>
          <p:nvPr/>
        </p:nvSpPr>
        <p:spPr>
          <a:xfrm>
            <a:off x="11699592" y="1719332"/>
            <a:ext cx="191072" cy="144253"/>
          </a:xfrm>
          <a:prstGeom prst="ellipse">
            <a:avLst/>
          </a:prstGeom>
          <a:solidFill>
            <a:srgbClr val="00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103D01DC-0622-EC0E-1F69-D67281041717}"/>
              </a:ext>
            </a:extLst>
          </p:cNvPr>
          <p:cNvSpPr/>
          <p:nvPr/>
        </p:nvSpPr>
        <p:spPr>
          <a:xfrm>
            <a:off x="11712053" y="2414548"/>
            <a:ext cx="191072" cy="144253"/>
          </a:xfrm>
          <a:prstGeom prst="ellipse">
            <a:avLst/>
          </a:prstGeom>
          <a:solidFill>
            <a:srgbClr val="FF000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818012A4-12C4-A414-0F35-3A40A646F256}"/>
              </a:ext>
            </a:extLst>
          </p:cNvPr>
          <p:cNvSpPr/>
          <p:nvPr/>
        </p:nvSpPr>
        <p:spPr>
          <a:xfrm>
            <a:off x="11699592" y="3197752"/>
            <a:ext cx="191072" cy="144253"/>
          </a:xfrm>
          <a:prstGeom prst="ellipse">
            <a:avLst/>
          </a:prstGeom>
          <a:solidFill>
            <a:srgbClr val="0070C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0EB6EB06-2819-B59D-A4FA-18BF524CF037}"/>
              </a:ext>
            </a:extLst>
          </p:cNvPr>
          <p:cNvSpPr/>
          <p:nvPr/>
        </p:nvSpPr>
        <p:spPr>
          <a:xfrm>
            <a:off x="11699592" y="3892969"/>
            <a:ext cx="191072" cy="144253"/>
          </a:xfrm>
          <a:prstGeom prst="ellipse">
            <a:avLst/>
          </a:prstGeom>
          <a:solidFill>
            <a:srgbClr val="00B050"/>
          </a:solidFill>
          <a:ln w="12700" cap="flat" cmpd="sng" algn="ctr">
            <a:solidFill>
              <a:srgbClr val="5F5F5F">
                <a:shade val="50000"/>
              </a:srgbClr>
            </a:solidFill>
            <a:prstDash val="solid"/>
            <a:miter lim="800000"/>
            <a:tailEnd type="arrow"/>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C7D59471-EA3E-D40B-8FE5-C9290E783B98}"/>
              </a:ext>
            </a:extLst>
          </p:cNvPr>
          <p:cNvSpPr txBox="1"/>
          <p:nvPr/>
        </p:nvSpPr>
        <p:spPr>
          <a:xfrm>
            <a:off x="11570455" y="868502"/>
            <a:ext cx="494046"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t+1</a:t>
            </a:r>
          </a:p>
        </p:txBody>
      </p:sp>
      <p:sp>
        <p:nvSpPr>
          <p:cNvPr id="80" name="TextBox 79">
            <a:extLst>
              <a:ext uri="{FF2B5EF4-FFF2-40B4-BE49-F238E27FC236}">
                <a16:creationId xmlns:a16="http://schemas.microsoft.com/office/drawing/2014/main" id="{1275BF14-6E49-449F-065F-57C267DAA39C}"/>
              </a:ext>
            </a:extLst>
          </p:cNvPr>
          <p:cNvSpPr txBox="1"/>
          <p:nvPr/>
        </p:nvSpPr>
        <p:spPr>
          <a:xfrm>
            <a:off x="8790675" y="890644"/>
            <a:ext cx="26161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rPr>
              <a:t>t</a:t>
            </a:r>
          </a:p>
        </p:txBody>
      </p:sp>
      <p:cxnSp>
        <p:nvCxnSpPr>
          <p:cNvPr id="81" name="Straight Connector 80">
            <a:extLst>
              <a:ext uri="{FF2B5EF4-FFF2-40B4-BE49-F238E27FC236}">
                <a16:creationId xmlns:a16="http://schemas.microsoft.com/office/drawing/2014/main" id="{462CB69C-19AF-44B0-D10A-77D8FBC57FA3}"/>
              </a:ext>
            </a:extLst>
          </p:cNvPr>
          <p:cNvCxnSpPr/>
          <p:nvPr/>
        </p:nvCxnSpPr>
        <p:spPr>
          <a:xfrm>
            <a:off x="8944998" y="1255626"/>
            <a:ext cx="29661" cy="3265184"/>
          </a:xfrm>
          <a:prstGeom prst="line">
            <a:avLst/>
          </a:prstGeom>
          <a:noFill/>
          <a:ln w="25400" cap="flat" cmpd="sng" algn="ctr">
            <a:solidFill>
              <a:srgbClr val="000000"/>
            </a:solidFill>
            <a:prstDash val="sysDash"/>
            <a:miter lim="800000"/>
          </a:ln>
          <a:effectLst/>
        </p:spPr>
      </p:cxnSp>
      <p:cxnSp>
        <p:nvCxnSpPr>
          <p:cNvPr id="82" name="Straight Connector 81">
            <a:extLst>
              <a:ext uri="{FF2B5EF4-FFF2-40B4-BE49-F238E27FC236}">
                <a16:creationId xmlns:a16="http://schemas.microsoft.com/office/drawing/2014/main" id="{568BA8D0-9CEB-6A27-0FC0-D9F6E48C794D}"/>
              </a:ext>
            </a:extLst>
          </p:cNvPr>
          <p:cNvCxnSpPr/>
          <p:nvPr/>
        </p:nvCxnSpPr>
        <p:spPr>
          <a:xfrm>
            <a:off x="11795036" y="1218074"/>
            <a:ext cx="29661" cy="3265184"/>
          </a:xfrm>
          <a:prstGeom prst="line">
            <a:avLst/>
          </a:prstGeom>
          <a:noFill/>
          <a:ln w="25400" cap="flat" cmpd="sng" algn="ctr">
            <a:solidFill>
              <a:srgbClr val="000000"/>
            </a:solidFill>
            <a:prstDash val="sysDash"/>
            <a:miter lim="800000"/>
          </a:ln>
          <a:effectLst/>
        </p:spPr>
      </p:cxnSp>
      <p:sp>
        <p:nvSpPr>
          <p:cNvPr id="87" name="TextBox 86">
            <a:extLst>
              <a:ext uri="{FF2B5EF4-FFF2-40B4-BE49-F238E27FC236}">
                <a16:creationId xmlns:a16="http://schemas.microsoft.com/office/drawing/2014/main" id="{BC054C99-CDAE-6518-9285-BC0C4665C3A4}"/>
              </a:ext>
            </a:extLst>
          </p:cNvPr>
          <p:cNvSpPr txBox="1"/>
          <p:nvPr/>
        </p:nvSpPr>
        <p:spPr>
          <a:xfrm>
            <a:off x="8545168" y="2294846"/>
            <a:ext cx="343364" cy="369332"/>
          </a:xfrm>
          <a:prstGeom prst="rect">
            <a:avLst/>
          </a:prstGeom>
          <a:noFill/>
        </p:spPr>
        <p:txBody>
          <a:bodyPr wrap="none" rtlCol="0">
            <a:spAutoFit/>
          </a:bodyPr>
          <a:lstStyle/>
          <a:p>
            <a:r>
              <a:rPr lang="en-US" i="1" dirty="0"/>
              <a:t>Si</a:t>
            </a:r>
          </a:p>
        </p:txBody>
      </p:sp>
      <p:sp>
        <p:nvSpPr>
          <p:cNvPr id="88" name="TextBox 87">
            <a:extLst>
              <a:ext uri="{FF2B5EF4-FFF2-40B4-BE49-F238E27FC236}">
                <a16:creationId xmlns:a16="http://schemas.microsoft.com/office/drawing/2014/main" id="{FD398135-F569-358B-84B9-9D339F03C378}"/>
              </a:ext>
            </a:extLst>
          </p:cNvPr>
          <p:cNvSpPr txBox="1"/>
          <p:nvPr/>
        </p:nvSpPr>
        <p:spPr>
          <a:xfrm>
            <a:off x="11861003" y="1543770"/>
            <a:ext cx="394660" cy="369332"/>
          </a:xfrm>
          <a:prstGeom prst="rect">
            <a:avLst/>
          </a:prstGeom>
          <a:noFill/>
        </p:spPr>
        <p:txBody>
          <a:bodyPr wrap="none" rtlCol="0">
            <a:spAutoFit/>
          </a:bodyPr>
          <a:lstStyle/>
          <a:p>
            <a:r>
              <a:rPr lang="en-US" i="1" dirty="0" err="1"/>
              <a:t>Sk</a:t>
            </a:r>
            <a:endParaRPr lang="en-US" i="1" dirty="0"/>
          </a:p>
        </p:txBody>
      </p:sp>
      <p:sp>
        <p:nvSpPr>
          <p:cNvPr id="95" name="TextBox 94">
            <a:extLst>
              <a:ext uri="{FF2B5EF4-FFF2-40B4-BE49-F238E27FC236}">
                <a16:creationId xmlns:a16="http://schemas.microsoft.com/office/drawing/2014/main" id="{8221E660-559A-0BA5-771F-C39AB529909D}"/>
              </a:ext>
            </a:extLst>
          </p:cNvPr>
          <p:cNvSpPr txBox="1"/>
          <p:nvPr/>
        </p:nvSpPr>
        <p:spPr>
          <a:xfrm rot="20686731">
            <a:off x="10359548" y="1733848"/>
            <a:ext cx="1116011" cy="584775"/>
          </a:xfrm>
          <a:prstGeom prst="rect">
            <a:avLst/>
          </a:prstGeom>
          <a:noFill/>
        </p:spPr>
        <p:txBody>
          <a:bodyPr wrap="none" rtlCol="0">
            <a:spAutoFit/>
          </a:bodyPr>
          <a:lstStyle/>
          <a:p>
            <a:r>
              <a:rPr lang="en-US" sz="1600" i="1" dirty="0"/>
              <a:t>*P(</a:t>
            </a:r>
            <a:r>
              <a:rPr lang="en-US" sz="1600" i="1" dirty="0" err="1"/>
              <a:t>Si,Aj,Sk</a:t>
            </a:r>
            <a:r>
              <a:rPr lang="en-US" sz="1600" i="1" dirty="0"/>
              <a:t>)</a:t>
            </a:r>
          </a:p>
          <a:p>
            <a:r>
              <a:rPr lang="en-US" sz="1600" i="1" dirty="0"/>
              <a:t>R(</a:t>
            </a:r>
            <a:r>
              <a:rPr lang="en-US" sz="1600" i="1" dirty="0" err="1"/>
              <a:t>Si,Aj,Sk</a:t>
            </a:r>
            <a:r>
              <a:rPr lang="en-US" sz="1600" i="1" dirty="0"/>
              <a:t>)</a:t>
            </a:r>
          </a:p>
        </p:txBody>
      </p:sp>
      <p:sp>
        <p:nvSpPr>
          <p:cNvPr id="97" name="TextBox 96">
            <a:extLst>
              <a:ext uri="{FF2B5EF4-FFF2-40B4-BE49-F238E27FC236}">
                <a16:creationId xmlns:a16="http://schemas.microsoft.com/office/drawing/2014/main" id="{A74656A9-BE10-2869-755F-DB158D00EF54}"/>
              </a:ext>
            </a:extLst>
          </p:cNvPr>
          <p:cNvSpPr txBox="1"/>
          <p:nvPr/>
        </p:nvSpPr>
        <p:spPr>
          <a:xfrm>
            <a:off x="8808702" y="4700603"/>
            <a:ext cx="445956" cy="369332"/>
          </a:xfrm>
          <a:prstGeom prst="rect">
            <a:avLst/>
          </a:prstGeom>
          <a:noFill/>
        </p:spPr>
        <p:txBody>
          <a:bodyPr wrap="none" rtlCol="0">
            <a:spAutoFit/>
          </a:bodyPr>
          <a:lstStyle/>
          <a:p>
            <a:r>
              <a:rPr lang="en-US" i="1" dirty="0"/>
              <a:t>V</a:t>
            </a:r>
            <a:r>
              <a:rPr lang="en-US" i="1" baseline="-25000" dirty="0"/>
              <a:t>t</a:t>
            </a:r>
            <a:r>
              <a:rPr lang="en-US" i="1" baseline="30000" dirty="0">
                <a:sym typeface="Symbol" panose="05050102010706020507" pitchFamily="18" charset="2"/>
              </a:rPr>
              <a:t></a:t>
            </a:r>
            <a:endParaRPr lang="en-US" i="1" baseline="-25000" dirty="0"/>
          </a:p>
        </p:txBody>
      </p:sp>
      <p:sp>
        <p:nvSpPr>
          <p:cNvPr id="102" name="TextBox 101">
            <a:extLst>
              <a:ext uri="{FF2B5EF4-FFF2-40B4-BE49-F238E27FC236}">
                <a16:creationId xmlns:a16="http://schemas.microsoft.com/office/drawing/2014/main" id="{5C6E726C-A8C7-16DB-EC5D-CB6DC9A71CF4}"/>
              </a:ext>
            </a:extLst>
          </p:cNvPr>
          <p:cNvSpPr txBox="1"/>
          <p:nvPr/>
        </p:nvSpPr>
        <p:spPr>
          <a:xfrm>
            <a:off x="11668719" y="4682179"/>
            <a:ext cx="603050" cy="369332"/>
          </a:xfrm>
          <a:prstGeom prst="rect">
            <a:avLst/>
          </a:prstGeom>
          <a:noFill/>
        </p:spPr>
        <p:txBody>
          <a:bodyPr wrap="none" rtlCol="0">
            <a:spAutoFit/>
          </a:bodyPr>
          <a:lstStyle/>
          <a:p>
            <a:r>
              <a:rPr lang="en-US" i="1" dirty="0"/>
              <a:t>V</a:t>
            </a:r>
            <a:r>
              <a:rPr lang="en-US" i="1" baseline="-25000" dirty="0"/>
              <a:t>t+1</a:t>
            </a:r>
            <a:r>
              <a:rPr lang="en-US" i="1" baseline="30000" dirty="0">
                <a:sym typeface="Symbol" panose="05050102010706020507" pitchFamily="18" charset="2"/>
              </a:rPr>
              <a:t></a:t>
            </a:r>
            <a:endParaRPr lang="en-US" i="1" baseline="30000" dirty="0"/>
          </a:p>
        </p:txBody>
      </p:sp>
      <p:pic>
        <p:nvPicPr>
          <p:cNvPr id="103" name="Picture 102" descr="\documentclass{article}&#10;\usepackage{amsmath}&#10;\pagestyle{empty}&#10;\begin{document}&#10;&#10;\[\pi^{\theta}(Aj|Si)\]&#10;\end{document}" title="IguanaTex Bitmap Display">
            <a:extLst>
              <a:ext uri="{FF2B5EF4-FFF2-40B4-BE49-F238E27FC236}">
                <a16:creationId xmlns:a16="http://schemas.microsoft.com/office/drawing/2014/main" id="{B68F003E-FC21-CDDD-DDD7-E502CC3B382D}"/>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rot="21008886">
            <a:off x="9676264" y="2019957"/>
            <a:ext cx="748987" cy="206211"/>
          </a:xfrm>
          <a:prstGeom prst="rect">
            <a:avLst/>
          </a:prstGeom>
        </p:spPr>
      </p:pic>
      <p:sp>
        <p:nvSpPr>
          <p:cNvPr id="106" name="Freeform: Shape 105">
            <a:extLst>
              <a:ext uri="{FF2B5EF4-FFF2-40B4-BE49-F238E27FC236}">
                <a16:creationId xmlns:a16="http://schemas.microsoft.com/office/drawing/2014/main" id="{BAE85E1A-F5AC-C7E6-E433-11C58AD89EC5}"/>
              </a:ext>
            </a:extLst>
          </p:cNvPr>
          <p:cNvSpPr/>
          <p:nvPr/>
        </p:nvSpPr>
        <p:spPr>
          <a:xfrm>
            <a:off x="9015984" y="1837944"/>
            <a:ext cx="2706624" cy="649224"/>
          </a:xfrm>
          <a:custGeom>
            <a:avLst/>
            <a:gdLst>
              <a:gd name="connsiteX0" fmla="*/ 0 w 2706624"/>
              <a:gd name="connsiteY0" fmla="*/ 649224 h 649224"/>
              <a:gd name="connsiteX1" fmla="*/ 2706624 w 2706624"/>
              <a:gd name="connsiteY1" fmla="*/ 0 h 649224"/>
            </a:gdLst>
            <a:ahLst/>
            <a:cxnLst>
              <a:cxn ang="0">
                <a:pos x="connsiteX0" y="connsiteY0"/>
              </a:cxn>
              <a:cxn ang="0">
                <a:pos x="connsiteX1" y="connsiteY1"/>
              </a:cxn>
            </a:cxnLst>
            <a:rect l="l" t="t" r="r" b="b"/>
            <a:pathLst>
              <a:path w="2706624" h="649224">
                <a:moveTo>
                  <a:pt x="0" y="649224"/>
                </a:moveTo>
                <a:lnTo>
                  <a:pt x="2706624" y="0"/>
                </a:ln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18533787-D0EB-D7D4-9726-2BEDF9002379}"/>
              </a:ext>
            </a:extLst>
          </p:cNvPr>
          <p:cNvSpPr/>
          <p:nvPr/>
        </p:nvSpPr>
        <p:spPr>
          <a:xfrm>
            <a:off x="9016181" y="1897626"/>
            <a:ext cx="2743200" cy="786817"/>
          </a:xfrm>
          <a:custGeom>
            <a:avLst/>
            <a:gdLst>
              <a:gd name="connsiteX0" fmla="*/ 0 w 2743200"/>
              <a:gd name="connsiteY0" fmla="*/ 609600 h 786817"/>
              <a:gd name="connsiteX1" fmla="*/ 845574 w 2743200"/>
              <a:gd name="connsiteY1" fmla="*/ 786580 h 786817"/>
              <a:gd name="connsiteX2" fmla="*/ 2084438 w 2743200"/>
              <a:gd name="connsiteY2" fmla="*/ 629264 h 786817"/>
              <a:gd name="connsiteX3" fmla="*/ 2743200 w 2743200"/>
              <a:gd name="connsiteY3" fmla="*/ 0 h 786817"/>
            </a:gdLst>
            <a:ahLst/>
            <a:cxnLst>
              <a:cxn ang="0">
                <a:pos x="connsiteX0" y="connsiteY0"/>
              </a:cxn>
              <a:cxn ang="0">
                <a:pos x="connsiteX1" y="connsiteY1"/>
              </a:cxn>
              <a:cxn ang="0">
                <a:pos x="connsiteX2" y="connsiteY2"/>
              </a:cxn>
              <a:cxn ang="0">
                <a:pos x="connsiteX3" y="connsiteY3"/>
              </a:cxn>
            </a:cxnLst>
            <a:rect l="l" t="t" r="r" b="b"/>
            <a:pathLst>
              <a:path w="2743200" h="786817">
                <a:moveTo>
                  <a:pt x="0" y="609600"/>
                </a:moveTo>
                <a:cubicBezTo>
                  <a:pt x="249084" y="696451"/>
                  <a:pt x="498168" y="783303"/>
                  <a:pt x="845574" y="786580"/>
                </a:cubicBezTo>
                <a:cubicBezTo>
                  <a:pt x="1192980" y="789857"/>
                  <a:pt x="1768167" y="760361"/>
                  <a:pt x="2084438" y="629264"/>
                </a:cubicBezTo>
                <a:cubicBezTo>
                  <a:pt x="2400709" y="498167"/>
                  <a:pt x="2571954" y="249083"/>
                  <a:pt x="2743200" y="0"/>
                </a:cubicBezTo>
              </a:path>
            </a:pathLst>
          </a:custGeom>
          <a:noFill/>
          <a:ln w="25400">
            <a:solidFill>
              <a:srgbClr val="00B0F0"/>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8F72E959-14AB-CDC7-0EFA-F6C1C1EBA151}"/>
              </a:ext>
            </a:extLst>
          </p:cNvPr>
          <p:cNvSpPr txBox="1"/>
          <p:nvPr/>
        </p:nvSpPr>
        <p:spPr>
          <a:xfrm rot="20686731">
            <a:off x="10414319" y="2580900"/>
            <a:ext cx="1172116" cy="338554"/>
          </a:xfrm>
          <a:prstGeom prst="rect">
            <a:avLst/>
          </a:prstGeom>
          <a:noFill/>
        </p:spPr>
        <p:txBody>
          <a:bodyPr wrap="none" rtlCol="0">
            <a:spAutoFit/>
          </a:bodyPr>
          <a:lstStyle/>
          <a:p>
            <a:r>
              <a:rPr lang="en-US" sz="1600" i="1" dirty="0"/>
              <a:t>*P(</a:t>
            </a:r>
            <a:r>
              <a:rPr lang="en-US" sz="1600" i="1" dirty="0" err="1"/>
              <a:t>Si,Ag,Sk</a:t>
            </a:r>
            <a:r>
              <a:rPr lang="en-US" sz="1600" i="1" dirty="0"/>
              <a:t>)</a:t>
            </a:r>
          </a:p>
        </p:txBody>
      </p:sp>
      <p:pic>
        <p:nvPicPr>
          <p:cNvPr id="112" name="Picture 111" descr="\documentclass{article}&#10;\usepackage{amsmath}&#10;\pagestyle{empty}&#10;\begin{document}&#10;&#10;\[\pi^{\theta}(Ag|Si)\]&#10;\end{document}" title="IguanaTex Bitmap Display">
            <a:extLst>
              <a:ext uri="{FF2B5EF4-FFF2-40B4-BE49-F238E27FC236}">
                <a16:creationId xmlns:a16="http://schemas.microsoft.com/office/drawing/2014/main" id="{21ADCDE8-06AE-8FB0-D1B2-F3FCD629F6D5}"/>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9720041" y="2765984"/>
            <a:ext cx="756466" cy="206211"/>
          </a:xfrm>
          <a:prstGeom prst="rect">
            <a:avLst/>
          </a:prstGeom>
        </p:spPr>
      </p:pic>
      <p:sp>
        <p:nvSpPr>
          <p:cNvPr id="113" name="TextBox 112">
            <a:extLst>
              <a:ext uri="{FF2B5EF4-FFF2-40B4-BE49-F238E27FC236}">
                <a16:creationId xmlns:a16="http://schemas.microsoft.com/office/drawing/2014/main" id="{D679B89B-79BD-3AB9-B821-92D2AAD439DE}"/>
              </a:ext>
            </a:extLst>
          </p:cNvPr>
          <p:cNvSpPr txBox="1"/>
          <p:nvPr/>
        </p:nvSpPr>
        <p:spPr>
          <a:xfrm rot="21149096">
            <a:off x="10069388" y="2321936"/>
            <a:ext cx="1071960" cy="338554"/>
          </a:xfrm>
          <a:prstGeom prst="rect">
            <a:avLst/>
          </a:prstGeom>
          <a:noFill/>
        </p:spPr>
        <p:txBody>
          <a:bodyPr wrap="none" rtlCol="0">
            <a:spAutoFit/>
          </a:bodyPr>
          <a:lstStyle/>
          <a:p>
            <a:r>
              <a:rPr lang="en-US" sz="1600" dirty="0"/>
              <a:t>R(</a:t>
            </a:r>
            <a:r>
              <a:rPr lang="en-US" sz="1600" dirty="0" err="1"/>
              <a:t>Si,Ag,Sk</a:t>
            </a:r>
            <a:r>
              <a:rPr lang="en-US" sz="1600" dirty="0"/>
              <a:t>)</a:t>
            </a:r>
          </a:p>
        </p:txBody>
      </p:sp>
      <p:sp>
        <p:nvSpPr>
          <p:cNvPr id="156" name="TextBox 155">
            <a:extLst>
              <a:ext uri="{FF2B5EF4-FFF2-40B4-BE49-F238E27FC236}">
                <a16:creationId xmlns:a16="http://schemas.microsoft.com/office/drawing/2014/main" id="{3757124D-CEDF-AE12-2CC8-EDD3E6114898}"/>
              </a:ext>
            </a:extLst>
          </p:cNvPr>
          <p:cNvSpPr txBox="1"/>
          <p:nvPr/>
        </p:nvSpPr>
        <p:spPr>
          <a:xfrm>
            <a:off x="3049116" y="6203070"/>
            <a:ext cx="6166303" cy="646331"/>
          </a:xfrm>
          <a:prstGeom prst="rect">
            <a:avLst/>
          </a:prstGeom>
          <a:solidFill>
            <a:schemeClr val="bg2">
              <a:alpha val="50000"/>
            </a:schemeClr>
          </a:solidFill>
        </p:spPr>
        <p:txBody>
          <a:bodyPr wrap="none" rtlCol="0">
            <a:spAutoFit/>
          </a:bodyPr>
          <a:lstStyle/>
          <a:p>
            <a:r>
              <a:rPr lang="en-US" dirty="0"/>
              <a:t>Multigraph: states at successive time-steps connected by edges </a:t>
            </a:r>
          </a:p>
          <a:p>
            <a:r>
              <a:rPr lang="en-US" dirty="0"/>
              <a:t>Each edge has probability and reward </a:t>
            </a:r>
          </a:p>
        </p:txBody>
      </p:sp>
      <p:pic>
        <p:nvPicPr>
          <p:cNvPr id="20" name="Picture 19" descr="\documentclass{article}&#10;\usepackage{amsmath}&#10;\pagestyle{empty}&#10;\begin{document}&#10;\noindent&#10;for each edge $(Si,Aj,Sk)$ do\\&#10;\hspace*{0.1in}$V_t^{\theta}(Si) \mathrel{+}= \pi^{\theta}(Aj|Si)*P(Si,Aj,Sk) *[V_{t{+}1}^{\theta}(Sk) {+} R(Si,Aj,Sk)]$&#10;\end{document}" title="IguanaTex Bitmap Display">
            <a:extLst>
              <a:ext uri="{FF2B5EF4-FFF2-40B4-BE49-F238E27FC236}">
                <a16:creationId xmlns:a16="http://schemas.microsoft.com/office/drawing/2014/main" id="{B7B28E8D-D22C-4C1A-B5E7-FBD66FEEF032}"/>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3067615" y="5305693"/>
            <a:ext cx="5495671" cy="579406"/>
          </a:xfrm>
          <a:prstGeom prst="rect">
            <a:avLst/>
          </a:prstGeom>
          <a:solidFill>
            <a:schemeClr val="bg2">
              <a:alpha val="50000"/>
            </a:schemeClr>
          </a:solidFill>
        </p:spPr>
      </p:pic>
      <p:sp>
        <p:nvSpPr>
          <p:cNvPr id="5" name="Rectangle 4">
            <a:extLst>
              <a:ext uri="{FF2B5EF4-FFF2-40B4-BE49-F238E27FC236}">
                <a16:creationId xmlns:a16="http://schemas.microsoft.com/office/drawing/2014/main" id="{7A256269-6967-021D-24B9-83201A912326}"/>
              </a:ext>
            </a:extLst>
          </p:cNvPr>
          <p:cNvSpPr/>
          <p:nvPr/>
        </p:nvSpPr>
        <p:spPr>
          <a:xfrm>
            <a:off x="2029623" y="2757755"/>
            <a:ext cx="173907" cy="1918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B65DDE3-357E-8893-7237-52C51FC93777}"/>
              </a:ext>
            </a:extLst>
          </p:cNvPr>
          <p:cNvCxnSpPr>
            <a:cxnSpLocks/>
            <a:stCxn id="132" idx="5"/>
            <a:endCxn id="5" idx="1"/>
          </p:cNvCxnSpPr>
          <p:nvPr/>
        </p:nvCxnSpPr>
        <p:spPr>
          <a:xfrm>
            <a:off x="837572" y="2575270"/>
            <a:ext cx="1192051" cy="278407"/>
          </a:xfrm>
          <a:prstGeom prst="straightConnector1">
            <a:avLst/>
          </a:prstGeom>
          <a:noFill/>
          <a:ln w="28575" cap="flat" cmpd="sng" algn="ctr">
            <a:solidFill>
              <a:srgbClr val="00B0F0"/>
            </a:solidFill>
            <a:prstDash val="solid"/>
            <a:miter lim="800000"/>
            <a:tailEnd type="triangle"/>
          </a:ln>
          <a:effectLst/>
        </p:spPr>
      </p:cxnSp>
      <p:sp>
        <p:nvSpPr>
          <p:cNvPr id="9" name="TextBox 8">
            <a:extLst>
              <a:ext uri="{FF2B5EF4-FFF2-40B4-BE49-F238E27FC236}">
                <a16:creationId xmlns:a16="http://schemas.microsoft.com/office/drawing/2014/main" id="{A4367235-9626-FC79-7E25-FDB2A4A19694}"/>
              </a:ext>
            </a:extLst>
          </p:cNvPr>
          <p:cNvSpPr txBox="1"/>
          <p:nvPr/>
        </p:nvSpPr>
        <p:spPr>
          <a:xfrm rot="1168299">
            <a:off x="1288138" y="2702848"/>
            <a:ext cx="426720" cy="369332"/>
          </a:xfrm>
          <a:prstGeom prst="rect">
            <a:avLst/>
          </a:prstGeom>
          <a:noFill/>
        </p:spPr>
        <p:txBody>
          <a:bodyPr wrap="none" rtlCol="0">
            <a:spAutoFit/>
          </a:bodyPr>
          <a:lstStyle/>
          <a:p>
            <a:r>
              <a:rPr lang="en-US" dirty="0"/>
              <a:t>Ag</a:t>
            </a:r>
          </a:p>
        </p:txBody>
      </p:sp>
      <p:cxnSp>
        <p:nvCxnSpPr>
          <p:cNvPr id="10" name="Straight Arrow Connector 9">
            <a:extLst>
              <a:ext uri="{FF2B5EF4-FFF2-40B4-BE49-F238E27FC236}">
                <a16:creationId xmlns:a16="http://schemas.microsoft.com/office/drawing/2014/main" id="{E8D4B7C1-BA4F-CF6C-0720-7D4B6829533D}"/>
              </a:ext>
            </a:extLst>
          </p:cNvPr>
          <p:cNvCxnSpPr>
            <a:cxnSpLocks/>
            <a:endCxn id="160" idx="3"/>
          </p:cNvCxnSpPr>
          <p:nvPr/>
        </p:nvCxnSpPr>
        <p:spPr>
          <a:xfrm flipV="1">
            <a:off x="2226420" y="1856512"/>
            <a:ext cx="1334832" cy="966948"/>
          </a:xfrm>
          <a:prstGeom prst="straightConnector1">
            <a:avLst/>
          </a:prstGeom>
          <a:noFill/>
          <a:ln w="22225" cap="flat" cmpd="sng" algn="ctr">
            <a:solidFill>
              <a:srgbClr val="00B0F0"/>
            </a:solidFill>
            <a:prstDash val="dash"/>
            <a:miter lim="800000"/>
            <a:tailEnd type="triangle"/>
          </a:ln>
          <a:effectLst/>
        </p:spPr>
      </p:cxnSp>
      <p:sp>
        <p:nvSpPr>
          <p:cNvPr id="12" name="Rectangle 11">
            <a:extLst>
              <a:ext uri="{FF2B5EF4-FFF2-40B4-BE49-F238E27FC236}">
                <a16:creationId xmlns:a16="http://schemas.microsoft.com/office/drawing/2014/main" id="{2A30B48E-AABB-6429-E40C-606F22E20586}"/>
              </a:ext>
            </a:extLst>
          </p:cNvPr>
          <p:cNvSpPr/>
          <p:nvPr/>
        </p:nvSpPr>
        <p:spPr>
          <a:xfrm>
            <a:off x="6144543" y="2761511"/>
            <a:ext cx="173907" cy="1918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C122151-A9C2-7EEA-5E31-487F4BD1DFAC}"/>
              </a:ext>
            </a:extLst>
          </p:cNvPr>
          <p:cNvCxnSpPr>
            <a:cxnSpLocks/>
            <a:endCxn id="12" idx="1"/>
          </p:cNvCxnSpPr>
          <p:nvPr/>
        </p:nvCxnSpPr>
        <p:spPr>
          <a:xfrm>
            <a:off x="4952492" y="2579026"/>
            <a:ext cx="1192051" cy="278407"/>
          </a:xfrm>
          <a:prstGeom prst="straightConnector1">
            <a:avLst/>
          </a:prstGeom>
          <a:noFill/>
          <a:ln w="28575" cap="flat" cmpd="sng" algn="ctr">
            <a:solidFill>
              <a:srgbClr val="00B0F0"/>
            </a:solidFill>
            <a:prstDash val="solid"/>
            <a:miter lim="800000"/>
            <a:tailEnd type="triangle"/>
          </a:ln>
          <a:effectLst/>
        </p:spPr>
      </p:cxnSp>
      <p:sp>
        <p:nvSpPr>
          <p:cNvPr id="14" name="TextBox 13">
            <a:extLst>
              <a:ext uri="{FF2B5EF4-FFF2-40B4-BE49-F238E27FC236}">
                <a16:creationId xmlns:a16="http://schemas.microsoft.com/office/drawing/2014/main" id="{8BBE7308-A661-0B0D-D094-C52FB7A730B5}"/>
              </a:ext>
            </a:extLst>
          </p:cNvPr>
          <p:cNvSpPr txBox="1"/>
          <p:nvPr/>
        </p:nvSpPr>
        <p:spPr>
          <a:xfrm rot="1168299">
            <a:off x="5403058" y="2706604"/>
            <a:ext cx="426720" cy="369332"/>
          </a:xfrm>
          <a:prstGeom prst="rect">
            <a:avLst/>
          </a:prstGeom>
          <a:noFill/>
        </p:spPr>
        <p:txBody>
          <a:bodyPr wrap="none" rtlCol="0">
            <a:spAutoFit/>
          </a:bodyPr>
          <a:lstStyle/>
          <a:p>
            <a:r>
              <a:rPr lang="en-US" dirty="0"/>
              <a:t>Ag</a:t>
            </a:r>
          </a:p>
        </p:txBody>
      </p:sp>
      <p:cxnSp>
        <p:nvCxnSpPr>
          <p:cNvPr id="15" name="Straight Arrow Connector 14">
            <a:extLst>
              <a:ext uri="{FF2B5EF4-FFF2-40B4-BE49-F238E27FC236}">
                <a16:creationId xmlns:a16="http://schemas.microsoft.com/office/drawing/2014/main" id="{A81D1AB0-85EA-EB74-F980-631CF18C9F69}"/>
              </a:ext>
            </a:extLst>
          </p:cNvPr>
          <p:cNvCxnSpPr>
            <a:cxnSpLocks/>
          </p:cNvCxnSpPr>
          <p:nvPr/>
        </p:nvCxnSpPr>
        <p:spPr>
          <a:xfrm flipV="1">
            <a:off x="6341340" y="1860268"/>
            <a:ext cx="1334832" cy="966948"/>
          </a:xfrm>
          <a:prstGeom prst="straightConnector1">
            <a:avLst/>
          </a:prstGeom>
          <a:noFill/>
          <a:ln w="22225" cap="flat" cmpd="sng" algn="ctr">
            <a:solidFill>
              <a:srgbClr val="00B0F0"/>
            </a:solidFill>
            <a:prstDash val="dash"/>
            <a:miter lim="800000"/>
            <a:tailEnd type="triangle"/>
          </a:ln>
          <a:effectLst/>
        </p:spPr>
      </p:cxnSp>
      <p:sp>
        <p:nvSpPr>
          <p:cNvPr id="16" name="TextBox 15">
            <a:extLst>
              <a:ext uri="{FF2B5EF4-FFF2-40B4-BE49-F238E27FC236}">
                <a16:creationId xmlns:a16="http://schemas.microsoft.com/office/drawing/2014/main" id="{946B503E-BA9A-BF3A-E248-140276649D65}"/>
              </a:ext>
            </a:extLst>
          </p:cNvPr>
          <p:cNvSpPr txBox="1"/>
          <p:nvPr/>
        </p:nvSpPr>
        <p:spPr>
          <a:xfrm rot="19486753">
            <a:off x="6428939" y="2418989"/>
            <a:ext cx="1069524" cy="338554"/>
          </a:xfrm>
          <a:prstGeom prst="rect">
            <a:avLst/>
          </a:prstGeom>
          <a:noFill/>
        </p:spPr>
        <p:txBody>
          <a:bodyPr wrap="none" rtlCol="0">
            <a:spAutoFit/>
          </a:bodyPr>
          <a:lstStyle/>
          <a:p>
            <a:r>
              <a:rPr lang="en-US" sz="1600" i="1" dirty="0"/>
              <a:t>P(</a:t>
            </a:r>
            <a:r>
              <a:rPr lang="en-US" sz="1600" i="1" dirty="0" err="1"/>
              <a:t>Si,Ag,Sk</a:t>
            </a:r>
            <a:r>
              <a:rPr lang="en-US" sz="1600" i="1" dirty="0"/>
              <a:t>)</a:t>
            </a:r>
          </a:p>
        </p:txBody>
      </p:sp>
      <p:sp>
        <p:nvSpPr>
          <p:cNvPr id="17" name="TextBox 16">
            <a:extLst>
              <a:ext uri="{FF2B5EF4-FFF2-40B4-BE49-F238E27FC236}">
                <a16:creationId xmlns:a16="http://schemas.microsoft.com/office/drawing/2014/main" id="{E3DA954A-34D7-A181-4AD2-A09FC15ABE4B}"/>
              </a:ext>
            </a:extLst>
          </p:cNvPr>
          <p:cNvSpPr txBox="1"/>
          <p:nvPr/>
        </p:nvSpPr>
        <p:spPr>
          <a:xfrm rot="19725591">
            <a:off x="6073569" y="2306209"/>
            <a:ext cx="1071960" cy="338554"/>
          </a:xfrm>
          <a:prstGeom prst="rect">
            <a:avLst/>
          </a:prstGeom>
          <a:noFill/>
        </p:spPr>
        <p:txBody>
          <a:bodyPr wrap="none" rtlCol="0">
            <a:spAutoFit/>
          </a:bodyPr>
          <a:lstStyle/>
          <a:p>
            <a:r>
              <a:rPr lang="en-US" sz="1600" dirty="0"/>
              <a:t>R(</a:t>
            </a:r>
            <a:r>
              <a:rPr lang="en-US" sz="1600" dirty="0" err="1"/>
              <a:t>Si,Ag,Sk</a:t>
            </a:r>
            <a:r>
              <a:rPr lang="en-US" sz="1600" dirty="0"/>
              <a:t>)</a:t>
            </a:r>
          </a:p>
        </p:txBody>
      </p:sp>
    </p:spTree>
    <p:extLst>
      <p:ext uri="{BB962C8B-B14F-4D97-AF65-F5344CB8AC3E}">
        <p14:creationId xmlns:p14="http://schemas.microsoft.com/office/powerpoint/2010/main" val="123936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30"/>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4" grpId="0" animBg="1"/>
      <p:bldP spid="65" grpId="0" animBg="1"/>
      <p:bldP spid="66" grpId="0" animBg="1"/>
      <p:bldP spid="67" grpId="0" animBg="1"/>
      <p:bldP spid="68" grpId="0" animBg="1"/>
      <p:bldP spid="70" grpId="0" animBg="1"/>
      <p:bldP spid="71" grpId="0" animBg="1"/>
      <p:bldP spid="79" grpId="0"/>
      <p:bldP spid="80" grpId="0"/>
      <p:bldP spid="87" grpId="0"/>
      <p:bldP spid="88" grpId="0"/>
      <p:bldP spid="95" grpId="0"/>
      <p:bldP spid="97" grpId="0"/>
      <p:bldP spid="102" grpId="0"/>
      <p:bldP spid="106" grpId="0" animBg="1"/>
      <p:bldP spid="108" grpId="0" animBg="1"/>
      <p:bldP spid="109" grpId="0"/>
      <p:bldP spid="113" grpId="0"/>
      <p:bldP spid="5" grpId="0" animBg="1"/>
      <p:bldP spid="9" grpId="0"/>
      <p:bldP spid="12" grpId="0" animBg="1"/>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2E082D8-4894-0DE3-3AFB-333177FA7D05}"/>
            </a:ext>
          </a:extLst>
        </p:cNvPr>
        <p:cNvGrpSpPr/>
        <p:nvPr/>
      </p:nvGrpSpPr>
      <p:grpSpPr>
        <a:xfrm>
          <a:off x="0" y="0"/>
          <a:ext cx="0" cy="0"/>
          <a:chOff x="0" y="0"/>
          <a:chExt cx="0" cy="0"/>
        </a:xfrm>
      </p:grpSpPr>
      <p:sp>
        <p:nvSpPr>
          <p:cNvPr id="78" name="Title 1">
            <a:extLst>
              <a:ext uri="{FF2B5EF4-FFF2-40B4-BE49-F238E27FC236}">
                <a16:creationId xmlns:a16="http://schemas.microsoft.com/office/drawing/2014/main" id="{4078B85E-C940-EDB5-987E-0053642A3D3B}"/>
              </a:ext>
            </a:extLst>
          </p:cNvPr>
          <p:cNvSpPr>
            <a:spLocks noGrp="1"/>
          </p:cNvSpPr>
          <p:nvPr>
            <p:ph type="title"/>
          </p:nvPr>
        </p:nvSpPr>
        <p:spPr>
          <a:xfrm>
            <a:off x="-61351" y="-155448"/>
            <a:ext cx="11327130" cy="994172"/>
          </a:xfrm>
        </p:spPr>
        <p:txBody>
          <a:bodyPr>
            <a:normAutofit/>
          </a:bodyPr>
          <a:lstStyle/>
          <a:p>
            <a:r>
              <a:rPr lang="en-US" dirty="0"/>
              <a:t> Example</a:t>
            </a:r>
          </a:p>
        </p:txBody>
      </p:sp>
      <p:sp>
        <p:nvSpPr>
          <p:cNvPr id="7" name="Content Placeholder 8">
            <a:extLst>
              <a:ext uri="{FF2B5EF4-FFF2-40B4-BE49-F238E27FC236}">
                <a16:creationId xmlns:a16="http://schemas.microsoft.com/office/drawing/2014/main" id="{034AD857-E146-F2CF-31D4-39A21D642EB8}"/>
              </a:ext>
            </a:extLst>
          </p:cNvPr>
          <p:cNvSpPr>
            <a:spLocks noGrp="1"/>
          </p:cNvSpPr>
          <p:nvPr>
            <p:ph idx="1"/>
          </p:nvPr>
        </p:nvSpPr>
        <p:spPr>
          <a:xfrm>
            <a:off x="538041" y="1092915"/>
            <a:ext cx="8030156" cy="3980873"/>
          </a:xfrm>
        </p:spPr>
        <p:txBody>
          <a:bodyPr>
            <a:normAutofit fontScale="25000" lnSpcReduction="20000"/>
          </a:bodyPr>
          <a:lstStyle/>
          <a:p>
            <a:pPr marL="0" indent="0">
              <a:buNone/>
            </a:pPr>
            <a:r>
              <a:rPr lang="en-US" sz="9600" dirty="0"/>
              <a:t>Bellman:</a:t>
            </a:r>
          </a:p>
          <a:p>
            <a:pPr marL="0" indent="0">
              <a:buNone/>
            </a:pPr>
            <a:r>
              <a:rPr lang="en-US" sz="9600" dirty="0"/>
              <a:t>	</a:t>
            </a:r>
          </a:p>
          <a:p>
            <a:pPr marL="0" indent="0">
              <a:buNone/>
            </a:pPr>
            <a:endParaRPr lang="en-US" sz="9600" dirty="0"/>
          </a:p>
          <a:p>
            <a:pPr marL="201168" lvl="1" indent="0">
              <a:buClr>
                <a:schemeClr val="tx1"/>
              </a:buClr>
              <a:buNone/>
            </a:pPr>
            <a:r>
              <a:rPr lang="en-US" sz="9600" dirty="0"/>
              <a:t>  </a:t>
            </a:r>
            <a:endParaRPr lang="en-US" sz="9600" u="sng" dirty="0">
              <a:sym typeface="Symbol" panose="05050102010706020507" pitchFamily="18" charset="2"/>
            </a:endParaRPr>
          </a:p>
          <a:p>
            <a:pPr marL="0">
              <a:buNone/>
            </a:pPr>
            <a:endParaRPr lang="en-US" sz="9600" dirty="0"/>
          </a:p>
          <a:p>
            <a:pPr marL="0">
              <a:buNone/>
            </a:pPr>
            <a:endParaRPr lang="en-US" sz="9600" dirty="0"/>
          </a:p>
          <a:p>
            <a:pPr marL="0">
              <a:buNone/>
            </a:pPr>
            <a:endParaRPr lang="en-US" sz="9600" dirty="0"/>
          </a:p>
          <a:p>
            <a:pPr marL="0">
              <a:buNone/>
            </a:pPr>
            <a:endParaRPr lang="en-US" sz="9600" dirty="0"/>
          </a:p>
          <a:p>
            <a:pPr marL="201168" marR="0" lvl="1" indent="0" algn="l" defTabSz="914400" rtl="0" eaLnBrk="1" fontAlgn="auto" latinLnBrk="0" hangingPunct="1">
              <a:lnSpc>
                <a:spcPct val="90000"/>
              </a:lnSpc>
              <a:spcBef>
                <a:spcPts val="200"/>
              </a:spcBef>
              <a:spcAft>
                <a:spcPts val="400"/>
              </a:spcAft>
              <a:buClr>
                <a:schemeClr val="tx1"/>
              </a:buClr>
              <a:buSzTx/>
              <a:buNone/>
              <a:tabLst/>
              <a:defRPr/>
            </a:pPr>
            <a:endParaRPr lang="en-US" sz="11200" dirty="0">
              <a:sym typeface="Symbol" panose="05050102010706020507" pitchFamily="18" charset="2"/>
            </a:endParaRPr>
          </a:p>
          <a:p>
            <a:pPr marL="0">
              <a:buNone/>
            </a:pPr>
            <a:endParaRPr lang="en-US" sz="12800" dirty="0"/>
          </a:p>
          <a:p>
            <a:pPr marL="201168" lvl="1" indent="0">
              <a:buNone/>
            </a:pPr>
            <a:endParaRPr lang="en-US" sz="12600" u="sng" dirty="0"/>
          </a:p>
          <a:p>
            <a:pPr marL="201168" lvl="1" indent="0">
              <a:buNone/>
            </a:pPr>
            <a:endParaRPr lang="en-US" sz="11200" dirty="0"/>
          </a:p>
          <a:p>
            <a:pPr marL="0" indent="0">
              <a:buNone/>
            </a:pPr>
            <a:endParaRPr lang="en-US" sz="9600"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1168" lvl="1" indent="0">
              <a:buNone/>
            </a:pPr>
            <a:r>
              <a:rPr lang="en-US" dirty="0"/>
              <a:t> </a:t>
            </a:r>
          </a:p>
          <a:p>
            <a:pPr lvl="1"/>
            <a:endParaRPr lang="en-US" dirty="0"/>
          </a:p>
          <a:p>
            <a:pPr marL="201168" lvl="1" indent="0">
              <a:buNone/>
            </a:pPr>
            <a:endParaRPr lang="en-US" sz="3450" dirty="0"/>
          </a:p>
          <a:p>
            <a:endParaRPr lang="en-US" sz="3750" i="1" dirty="0"/>
          </a:p>
        </p:txBody>
      </p:sp>
      <p:sp>
        <p:nvSpPr>
          <p:cNvPr id="6" name="Oval 5">
            <a:extLst>
              <a:ext uri="{FF2B5EF4-FFF2-40B4-BE49-F238E27FC236}">
                <a16:creationId xmlns:a16="http://schemas.microsoft.com/office/drawing/2014/main" id="{01737FAE-E414-38AC-F011-381C9ADF5678}"/>
              </a:ext>
            </a:extLst>
          </p:cNvPr>
          <p:cNvSpPr/>
          <p:nvPr/>
        </p:nvSpPr>
        <p:spPr>
          <a:xfrm>
            <a:off x="9180180" y="2562454"/>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8" name="Straight Arrow Connector 7">
            <a:extLst>
              <a:ext uri="{FF2B5EF4-FFF2-40B4-BE49-F238E27FC236}">
                <a16:creationId xmlns:a16="http://schemas.microsoft.com/office/drawing/2014/main" id="{E2EE61B2-E30B-5A7E-C04E-899F3D7523D9}"/>
              </a:ext>
            </a:extLst>
          </p:cNvPr>
          <p:cNvCxnSpPr>
            <a:cxnSpLocks/>
            <a:stCxn id="9" idx="3"/>
            <a:endCxn id="6" idx="7"/>
          </p:cNvCxnSpPr>
          <p:nvPr/>
        </p:nvCxnSpPr>
        <p:spPr>
          <a:xfrm flipH="1">
            <a:off x="9319562" y="2173953"/>
            <a:ext cx="357931" cy="4169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F5DDAE96-9530-1EAE-F6A2-4EDBC602E8E1}"/>
              </a:ext>
            </a:extLst>
          </p:cNvPr>
          <p:cNvSpPr/>
          <p:nvPr/>
        </p:nvSpPr>
        <p:spPr>
          <a:xfrm>
            <a:off x="9653579" y="2008395"/>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10" name="Straight Arrow Connector 9">
            <a:extLst>
              <a:ext uri="{FF2B5EF4-FFF2-40B4-BE49-F238E27FC236}">
                <a16:creationId xmlns:a16="http://schemas.microsoft.com/office/drawing/2014/main" id="{37EDEDA1-2740-3F54-3C7E-B3976FC8CB48}"/>
              </a:ext>
            </a:extLst>
          </p:cNvPr>
          <p:cNvCxnSpPr>
            <a:cxnSpLocks/>
            <a:stCxn id="9" idx="5"/>
            <a:endCxn id="11" idx="3"/>
          </p:cNvCxnSpPr>
          <p:nvPr/>
        </p:nvCxnSpPr>
        <p:spPr>
          <a:xfrm>
            <a:off x="9792961" y="2173953"/>
            <a:ext cx="463193" cy="4142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8127942-02AA-17E6-A024-B2D86AFCCF21}"/>
              </a:ext>
            </a:extLst>
          </p:cNvPr>
          <p:cNvSpPr/>
          <p:nvPr/>
        </p:nvSpPr>
        <p:spPr>
          <a:xfrm rot="5624074">
            <a:off x="10239176" y="2553264"/>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cxnSp>
        <p:nvCxnSpPr>
          <p:cNvPr id="3" name="Straight Arrow Connector 2">
            <a:extLst>
              <a:ext uri="{FF2B5EF4-FFF2-40B4-BE49-F238E27FC236}">
                <a16:creationId xmlns:a16="http://schemas.microsoft.com/office/drawing/2014/main" id="{6420414E-68F4-FBA7-E0B1-50C4EA0BD2B9}"/>
              </a:ext>
            </a:extLst>
          </p:cNvPr>
          <p:cNvCxnSpPr>
            <a:cxnSpLocks/>
            <a:endCxn id="9" idx="0"/>
          </p:cNvCxnSpPr>
          <p:nvPr/>
        </p:nvCxnSpPr>
        <p:spPr>
          <a:xfrm>
            <a:off x="9715632" y="1435680"/>
            <a:ext cx="19595" cy="5727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6EF736D5-4E5E-CF42-1A6B-F805A06074B9}"/>
              </a:ext>
            </a:extLst>
          </p:cNvPr>
          <p:cNvSpPr/>
          <p:nvPr/>
        </p:nvSpPr>
        <p:spPr>
          <a:xfrm rot="5400000">
            <a:off x="9651150" y="1352155"/>
            <a:ext cx="163296" cy="193963"/>
          </a:xfrm>
          <a:prstGeom prst="ellipse">
            <a:avLst/>
          </a:prstGeom>
          <a:solidFill>
            <a:schemeClr val="tx1"/>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srgbClr val="FFFFFF"/>
              </a:solidFill>
              <a:latin typeface="Calibri" panose="020F0502020204030204"/>
            </a:endParaRPr>
          </a:p>
        </p:txBody>
      </p:sp>
      <p:sp>
        <p:nvSpPr>
          <p:cNvPr id="12" name="TextBox 11">
            <a:extLst>
              <a:ext uri="{FF2B5EF4-FFF2-40B4-BE49-F238E27FC236}">
                <a16:creationId xmlns:a16="http://schemas.microsoft.com/office/drawing/2014/main" id="{DA92EB33-BECF-C19E-60A6-0477B8FF3ED0}"/>
              </a:ext>
            </a:extLst>
          </p:cNvPr>
          <p:cNvSpPr txBox="1"/>
          <p:nvPr/>
        </p:nvSpPr>
        <p:spPr>
          <a:xfrm>
            <a:off x="9724923" y="1600081"/>
            <a:ext cx="901997" cy="338554"/>
          </a:xfrm>
          <a:prstGeom prst="rect">
            <a:avLst/>
          </a:prstGeom>
          <a:noFill/>
        </p:spPr>
        <p:txBody>
          <a:bodyPr wrap="square" rtlCol="0">
            <a:spAutoFit/>
          </a:bodyPr>
          <a:lstStyle/>
          <a:p>
            <a:pPr algn="l"/>
            <a:r>
              <a:rPr lang="en-US" sz="2400" i="1" baseline="-25000" dirty="0"/>
              <a:t>p0,r0</a:t>
            </a:r>
          </a:p>
        </p:txBody>
      </p:sp>
      <p:sp>
        <p:nvSpPr>
          <p:cNvPr id="27" name="TextBox 26">
            <a:extLst>
              <a:ext uri="{FF2B5EF4-FFF2-40B4-BE49-F238E27FC236}">
                <a16:creationId xmlns:a16="http://schemas.microsoft.com/office/drawing/2014/main" id="{0EA4511B-2307-FCB8-BED2-6D1C4BA8E5D1}"/>
              </a:ext>
            </a:extLst>
          </p:cNvPr>
          <p:cNvSpPr txBox="1"/>
          <p:nvPr/>
        </p:nvSpPr>
        <p:spPr>
          <a:xfrm>
            <a:off x="10064018" y="2094681"/>
            <a:ext cx="901997" cy="338554"/>
          </a:xfrm>
          <a:prstGeom prst="rect">
            <a:avLst/>
          </a:prstGeom>
          <a:noFill/>
        </p:spPr>
        <p:txBody>
          <a:bodyPr wrap="square" rtlCol="0">
            <a:spAutoFit/>
          </a:bodyPr>
          <a:lstStyle/>
          <a:p>
            <a:pPr algn="l"/>
            <a:r>
              <a:rPr lang="en-US" sz="2400" i="1" baseline="-25000" dirty="0"/>
              <a:t>p2,r2</a:t>
            </a:r>
          </a:p>
        </p:txBody>
      </p:sp>
      <p:sp>
        <p:nvSpPr>
          <p:cNvPr id="28" name="TextBox 27">
            <a:extLst>
              <a:ext uri="{FF2B5EF4-FFF2-40B4-BE49-F238E27FC236}">
                <a16:creationId xmlns:a16="http://schemas.microsoft.com/office/drawing/2014/main" id="{4164400A-4FDA-5F2C-A5E7-53111F2452B5}"/>
              </a:ext>
            </a:extLst>
          </p:cNvPr>
          <p:cNvSpPr txBox="1"/>
          <p:nvPr/>
        </p:nvSpPr>
        <p:spPr>
          <a:xfrm>
            <a:off x="8892477" y="2130624"/>
            <a:ext cx="901997" cy="338554"/>
          </a:xfrm>
          <a:prstGeom prst="rect">
            <a:avLst/>
          </a:prstGeom>
          <a:noFill/>
        </p:spPr>
        <p:txBody>
          <a:bodyPr wrap="square" rtlCol="0">
            <a:spAutoFit/>
          </a:bodyPr>
          <a:lstStyle/>
          <a:p>
            <a:pPr algn="l"/>
            <a:r>
              <a:rPr lang="en-US" sz="2400" i="1" baseline="-25000" dirty="0"/>
              <a:t>p1,r1</a:t>
            </a:r>
          </a:p>
        </p:txBody>
      </p:sp>
      <p:pic>
        <p:nvPicPr>
          <p:cNvPr id="22" name="Picture 21" descr="\documentclass{article}&#10;\usepackage{amsmath}&#10;\pagestyle{empty}&#10;\begin{document}&#10;\begin{align*}&#10;V(S0) &amp;= \boxed{p0{*}(r0 + (p1{*}r1 + p2{*}r2))}\\&#10;&amp;= \underbrace{p0{*}r0 + p0{*}p1{*}r1 + p0{*}p2{*}r2}_\text{Linear function of rewards on edges}&#10;\end{align*}&#10;\end{document}" title="IguanaTex Bitmap Display">
            <a:extLst>
              <a:ext uri="{FF2B5EF4-FFF2-40B4-BE49-F238E27FC236}">
                <a16:creationId xmlns:a16="http://schemas.microsoft.com/office/drawing/2014/main" id="{576ED72A-E2DA-10CA-4BAA-9912BFE728F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72041" y="1054032"/>
            <a:ext cx="4093391" cy="1075135"/>
          </a:xfrm>
          <a:prstGeom prst="rect">
            <a:avLst/>
          </a:prstGeom>
        </p:spPr>
      </p:pic>
      <p:sp>
        <p:nvSpPr>
          <p:cNvPr id="61" name="TextBox 60">
            <a:extLst>
              <a:ext uri="{FF2B5EF4-FFF2-40B4-BE49-F238E27FC236}">
                <a16:creationId xmlns:a16="http://schemas.microsoft.com/office/drawing/2014/main" id="{F76401E8-3203-7417-3753-1CB3B6FAB658}"/>
              </a:ext>
            </a:extLst>
          </p:cNvPr>
          <p:cNvSpPr txBox="1"/>
          <p:nvPr/>
        </p:nvSpPr>
        <p:spPr>
          <a:xfrm>
            <a:off x="9522998" y="1076782"/>
            <a:ext cx="407484" cy="369332"/>
          </a:xfrm>
          <a:prstGeom prst="rect">
            <a:avLst/>
          </a:prstGeom>
          <a:noFill/>
        </p:spPr>
        <p:txBody>
          <a:bodyPr wrap="none" rtlCol="0">
            <a:spAutoFit/>
          </a:bodyPr>
          <a:lstStyle/>
          <a:p>
            <a:r>
              <a:rPr lang="en-US" i="1" dirty="0"/>
              <a:t>S0</a:t>
            </a:r>
          </a:p>
        </p:txBody>
      </p:sp>
      <p:cxnSp>
        <p:nvCxnSpPr>
          <p:cNvPr id="4" name="Straight Connector 3">
            <a:extLst>
              <a:ext uri="{FF2B5EF4-FFF2-40B4-BE49-F238E27FC236}">
                <a16:creationId xmlns:a16="http://schemas.microsoft.com/office/drawing/2014/main" id="{19C6F3BA-E0BC-D134-288E-B00B44C673C2}"/>
              </a:ext>
            </a:extLst>
          </p:cNvPr>
          <p:cNvCxnSpPr>
            <a:cxnSpLocks/>
          </p:cNvCxnSpPr>
          <p:nvPr/>
        </p:nvCxnSpPr>
        <p:spPr>
          <a:xfrm flipV="1">
            <a:off x="8885335" y="1443154"/>
            <a:ext cx="1741585" cy="2770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1B8BC7-32B9-99AB-A6D0-8FD55EB121EA}"/>
              </a:ext>
            </a:extLst>
          </p:cNvPr>
          <p:cNvCxnSpPr>
            <a:cxnSpLocks/>
          </p:cNvCxnSpPr>
          <p:nvPr/>
        </p:nvCxnSpPr>
        <p:spPr>
          <a:xfrm>
            <a:off x="8885335" y="2095066"/>
            <a:ext cx="174158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F4CC82-E907-32B1-A812-896D30CDD2F7}"/>
              </a:ext>
            </a:extLst>
          </p:cNvPr>
          <p:cNvCxnSpPr>
            <a:cxnSpLocks/>
          </p:cNvCxnSpPr>
          <p:nvPr/>
        </p:nvCxnSpPr>
        <p:spPr>
          <a:xfrm flipV="1">
            <a:off x="8977745" y="2628619"/>
            <a:ext cx="1725588" cy="200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EB5B2F8-F106-DA5F-3148-66256CC4AA24}"/>
              </a:ext>
            </a:extLst>
          </p:cNvPr>
          <p:cNvSpPr txBox="1"/>
          <p:nvPr/>
        </p:nvSpPr>
        <p:spPr>
          <a:xfrm>
            <a:off x="10664329" y="1160597"/>
            <a:ext cx="301686" cy="369332"/>
          </a:xfrm>
          <a:prstGeom prst="rect">
            <a:avLst/>
          </a:prstGeom>
          <a:noFill/>
        </p:spPr>
        <p:txBody>
          <a:bodyPr wrap="none" rtlCol="0">
            <a:spAutoFit/>
          </a:bodyPr>
          <a:lstStyle/>
          <a:p>
            <a:r>
              <a:rPr lang="en-US" dirty="0"/>
              <a:t>0</a:t>
            </a:r>
          </a:p>
        </p:txBody>
      </p:sp>
      <p:sp>
        <p:nvSpPr>
          <p:cNvPr id="17" name="TextBox 16">
            <a:extLst>
              <a:ext uri="{FF2B5EF4-FFF2-40B4-BE49-F238E27FC236}">
                <a16:creationId xmlns:a16="http://schemas.microsoft.com/office/drawing/2014/main" id="{DAC784ED-5636-18AB-4091-1A1D819BE9B9}"/>
              </a:ext>
            </a:extLst>
          </p:cNvPr>
          <p:cNvSpPr txBox="1"/>
          <p:nvPr/>
        </p:nvSpPr>
        <p:spPr>
          <a:xfrm>
            <a:off x="10684541" y="1879237"/>
            <a:ext cx="301686"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0A00B87E-294D-7C95-BEBA-E7811482D7B6}"/>
              </a:ext>
            </a:extLst>
          </p:cNvPr>
          <p:cNvSpPr txBox="1"/>
          <p:nvPr/>
        </p:nvSpPr>
        <p:spPr>
          <a:xfrm>
            <a:off x="10703333" y="2416245"/>
            <a:ext cx="301686" cy="369332"/>
          </a:xfrm>
          <a:prstGeom prst="rect">
            <a:avLst/>
          </a:prstGeom>
          <a:noFill/>
        </p:spPr>
        <p:txBody>
          <a:bodyPr wrap="none" rtlCol="0">
            <a:spAutoFit/>
          </a:bodyPr>
          <a:lstStyle/>
          <a:p>
            <a:r>
              <a:rPr lang="en-US" dirty="0"/>
              <a:t>2</a:t>
            </a:r>
          </a:p>
        </p:txBody>
      </p:sp>
      <p:sp>
        <p:nvSpPr>
          <p:cNvPr id="2" name="TextBox 1">
            <a:extLst>
              <a:ext uri="{FF2B5EF4-FFF2-40B4-BE49-F238E27FC236}">
                <a16:creationId xmlns:a16="http://schemas.microsoft.com/office/drawing/2014/main" id="{0D26A3EB-7922-F74A-4C00-29279CE300AD}"/>
              </a:ext>
            </a:extLst>
          </p:cNvPr>
          <p:cNvSpPr txBox="1"/>
          <p:nvPr/>
        </p:nvSpPr>
        <p:spPr>
          <a:xfrm>
            <a:off x="10684367" y="740740"/>
            <a:ext cx="261610" cy="369332"/>
          </a:xfrm>
          <a:prstGeom prst="rect">
            <a:avLst/>
          </a:prstGeom>
          <a:noFill/>
        </p:spPr>
        <p:txBody>
          <a:bodyPr wrap="none" rtlCol="0">
            <a:spAutoFit/>
          </a:bodyPr>
          <a:lstStyle/>
          <a:p>
            <a:r>
              <a:rPr lang="en-US" dirty="0"/>
              <a:t>t</a:t>
            </a:r>
          </a:p>
        </p:txBody>
      </p:sp>
      <p:pic>
        <p:nvPicPr>
          <p:cNvPr id="13" name="Picture 12" descr="\documentclass{article}&#10;\usepackage{amsmath}&#10;\pagestyle{empty}&#10;\begin{document}&#10;\noindent&#10;\begin{align*}&#10;\noindent&#10;p1 + p2 &amp;= 1 \\&#10;\nabla p1 + \nabla p2 &amp;= 0&#10;\end{align*}&#10;\end{document}" title="IguanaTex Bitmap Display">
            <a:extLst>
              <a:ext uri="{FF2B5EF4-FFF2-40B4-BE49-F238E27FC236}">
                <a16:creationId xmlns:a16="http://schemas.microsoft.com/office/drawing/2014/main" id="{2AD7E74F-AA37-A6D6-70D5-F32234FFE2B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139839" y="3083351"/>
            <a:ext cx="1251379" cy="443196"/>
          </a:xfrm>
          <a:prstGeom prst="rect">
            <a:avLst/>
          </a:prstGeom>
        </p:spPr>
      </p:pic>
    </p:spTree>
    <p:extLst>
      <p:ext uri="{BB962C8B-B14F-4D97-AF65-F5344CB8AC3E}">
        <p14:creationId xmlns:p14="http://schemas.microsoft.com/office/powerpoint/2010/main" val="4117572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077FC96-0174-4BD9-E574-296A76718BFF}"/>
            </a:ext>
          </a:extLst>
        </p:cNvPr>
        <p:cNvGrpSpPr/>
        <p:nvPr/>
      </p:nvGrpSpPr>
      <p:grpSpPr>
        <a:xfrm>
          <a:off x="0" y="0"/>
          <a:ext cx="0" cy="0"/>
          <a:chOff x="0" y="0"/>
          <a:chExt cx="0" cy="0"/>
        </a:xfrm>
      </p:grpSpPr>
      <p:sp>
        <p:nvSpPr>
          <p:cNvPr id="78" name="Title 1">
            <a:extLst>
              <a:ext uri="{FF2B5EF4-FFF2-40B4-BE49-F238E27FC236}">
                <a16:creationId xmlns:a16="http://schemas.microsoft.com/office/drawing/2014/main" id="{62D851D3-6289-212B-3073-776F75683E49}"/>
              </a:ext>
            </a:extLst>
          </p:cNvPr>
          <p:cNvSpPr>
            <a:spLocks noGrp="1"/>
          </p:cNvSpPr>
          <p:nvPr>
            <p:ph type="title"/>
          </p:nvPr>
        </p:nvSpPr>
        <p:spPr>
          <a:xfrm>
            <a:off x="-61351" y="-155448"/>
            <a:ext cx="11327130" cy="994172"/>
          </a:xfrm>
        </p:spPr>
        <p:txBody>
          <a:bodyPr>
            <a:normAutofit/>
          </a:bodyPr>
          <a:lstStyle/>
          <a:p>
            <a:r>
              <a:rPr lang="en-US" dirty="0"/>
              <a:t> Estimating valuations and gradients of valuations</a:t>
            </a:r>
          </a:p>
        </p:txBody>
      </p:sp>
      <p:sp>
        <p:nvSpPr>
          <p:cNvPr id="7" name="Content Placeholder 8">
            <a:extLst>
              <a:ext uri="{FF2B5EF4-FFF2-40B4-BE49-F238E27FC236}">
                <a16:creationId xmlns:a16="http://schemas.microsoft.com/office/drawing/2014/main" id="{DA8C7929-75C1-DB86-E529-D53AD378B0AD}"/>
              </a:ext>
            </a:extLst>
          </p:cNvPr>
          <p:cNvSpPr>
            <a:spLocks noGrp="1"/>
          </p:cNvSpPr>
          <p:nvPr>
            <p:ph idx="1"/>
          </p:nvPr>
        </p:nvSpPr>
        <p:spPr>
          <a:xfrm>
            <a:off x="535709" y="1644072"/>
            <a:ext cx="10815782" cy="4572001"/>
          </a:xfrm>
        </p:spPr>
        <p:txBody>
          <a:bodyPr>
            <a:normAutofit fontScale="25000" lnSpcReduction="20000"/>
          </a:bodyPr>
          <a:lstStyle/>
          <a:p>
            <a:r>
              <a:rPr lang="en-US" sz="9600" dirty="0"/>
              <a:t>Bellman-style bottom-up computation </a:t>
            </a:r>
          </a:p>
          <a:p>
            <a:pPr marL="201168" lvl="1" indent="0">
              <a:lnSpc>
                <a:spcPct val="120000"/>
              </a:lnSpc>
              <a:buNone/>
            </a:pPr>
            <a:r>
              <a:rPr lang="en-US" sz="9400" dirty="0"/>
              <a:t>  </a:t>
            </a:r>
            <a:r>
              <a:rPr lang="en-US" sz="8000" dirty="0"/>
              <a:t>Exact but expensive</a:t>
            </a:r>
          </a:p>
          <a:p>
            <a:pPr marL="201168" lvl="1" indent="0">
              <a:lnSpc>
                <a:spcPct val="120000"/>
              </a:lnSpc>
              <a:buNone/>
            </a:pPr>
            <a:r>
              <a:rPr lang="en-US" sz="8000" dirty="0"/>
              <a:t>  Requires transition dynamics: P(</a:t>
            </a:r>
            <a:r>
              <a:rPr lang="en-US" sz="8000" dirty="0" err="1"/>
              <a:t>Si,Aj,Sk</a:t>
            </a:r>
            <a:r>
              <a:rPr lang="en-US" sz="8000" dirty="0"/>
              <a:t>)</a:t>
            </a:r>
            <a:endParaRPr lang="en-US" sz="9400" dirty="0"/>
          </a:p>
          <a:p>
            <a:pPr marL="0" indent="0">
              <a:buNone/>
            </a:pPr>
            <a:r>
              <a:rPr lang="en-US" sz="9600" dirty="0"/>
              <a:t>	</a:t>
            </a:r>
          </a:p>
          <a:p>
            <a:r>
              <a:rPr lang="en-US" sz="9600" dirty="0"/>
              <a:t>Solution: Monte Carlo sampling</a:t>
            </a:r>
          </a:p>
          <a:p>
            <a:endParaRPr lang="en-US" sz="9600" dirty="0"/>
          </a:p>
          <a:p>
            <a:r>
              <a:rPr lang="en-US" sz="9600" dirty="0"/>
              <a:t>Three steps</a:t>
            </a:r>
          </a:p>
          <a:p>
            <a:pPr marL="201168" lvl="1" indent="0">
              <a:lnSpc>
                <a:spcPct val="120000"/>
              </a:lnSpc>
              <a:buNone/>
            </a:pPr>
            <a:r>
              <a:rPr lang="en-US" sz="8000" dirty="0"/>
              <a:t>  Unroll recursion (conceptually): simplifies mental picture</a:t>
            </a:r>
          </a:p>
          <a:p>
            <a:pPr marL="201168" lvl="1" indent="0">
              <a:lnSpc>
                <a:spcPct val="120000"/>
              </a:lnSpc>
              <a:buNone/>
            </a:pPr>
            <a:r>
              <a:rPr lang="en-US" sz="8000" dirty="0"/>
              <a:t>  Think in terms of </a:t>
            </a:r>
            <a:r>
              <a:rPr lang="en-US" sz="8000" i="1" dirty="0"/>
              <a:t>trajectories</a:t>
            </a:r>
            <a:r>
              <a:rPr lang="en-US" sz="8000" dirty="0"/>
              <a:t>, not level-by-level computation</a:t>
            </a:r>
          </a:p>
          <a:p>
            <a:pPr marL="201168" lvl="1" indent="0">
              <a:lnSpc>
                <a:spcPct val="120000"/>
              </a:lnSpc>
              <a:buNone/>
            </a:pPr>
            <a:r>
              <a:rPr lang="en-US" sz="8000" dirty="0"/>
              <a:t>  Express expected rewards in terms of </a:t>
            </a:r>
            <a:r>
              <a:rPr lang="en-US" sz="8000" i="1" dirty="0"/>
              <a:t>expectations over trajectories</a:t>
            </a:r>
          </a:p>
          <a:p>
            <a:pPr lvl="1"/>
            <a:endParaRPr lang="en-US" sz="11200" dirty="0"/>
          </a:p>
          <a:p>
            <a:pPr marL="0" indent="0">
              <a:buNone/>
            </a:pPr>
            <a:endParaRPr lang="en-US" sz="9600"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1168" lvl="1" indent="0">
              <a:buNone/>
            </a:pPr>
            <a:r>
              <a:rPr lang="en-US" dirty="0"/>
              <a:t> </a:t>
            </a:r>
          </a:p>
          <a:p>
            <a:pPr lvl="1"/>
            <a:endParaRPr lang="en-US" dirty="0"/>
          </a:p>
          <a:p>
            <a:pPr marL="201168" lvl="1" indent="0">
              <a:buNone/>
            </a:pPr>
            <a:endParaRPr lang="en-US" sz="3450" dirty="0"/>
          </a:p>
          <a:p>
            <a:endParaRPr lang="en-US" sz="3750" i="1" dirty="0"/>
          </a:p>
        </p:txBody>
      </p:sp>
      <p:pic>
        <p:nvPicPr>
          <p:cNvPr id="3" name="Picture 2" descr="A person pushing a roll of red carpet&#10;&#10;AI-generated content may be incorrect.">
            <a:extLst>
              <a:ext uri="{FF2B5EF4-FFF2-40B4-BE49-F238E27FC236}">
                <a16:creationId xmlns:a16="http://schemas.microsoft.com/office/drawing/2014/main" id="{F281BAE3-4970-16DE-C9EF-743917F4A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1365" y="3363831"/>
            <a:ext cx="2631071" cy="1515792"/>
          </a:xfrm>
          <a:prstGeom prst="rect">
            <a:avLst/>
          </a:prstGeom>
        </p:spPr>
      </p:pic>
    </p:spTree>
    <p:extLst>
      <p:ext uri="{BB962C8B-B14F-4D97-AF65-F5344CB8AC3E}">
        <p14:creationId xmlns:p14="http://schemas.microsoft.com/office/powerpoint/2010/main" val="771797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13.011"/>
  <p:tag name="OUTPUTTYPE" val="PNG"/>
  <p:tag name="IGUANATEXVERSION" val="160"/>
  <p:tag name="LATEXADDIN" val="\documentclass{article}&#10;\usepackage{amsmath,amssymb}&#10;\pagestyle{empty}&#10;\begin{document}&#10;&#10;$\pi_{\theta}{:} S \rightarrow \mathbb{P}(A) (\text{written as }\pi_{\theta}(Aj|Si))$&#10;&#10;\end{document}"/>
  <p:tag name="IGUANATEXSIZE" val="11"/>
  <p:tag name="IGUANATEXCURSOR" val="141"/>
  <p:tag name="TRANSPARENCY" val="True"/>
  <p:tag name="LATEXENGINEID" val="0"/>
  <p:tag name="TEMPFOLDER" val="c:\Users\kkp292\temp\"/>
  <p:tag name="LATEXFORMHEIGHT" val="478"/>
  <p:tag name="LATEXFORMWIDTH" val="450"/>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525.6843"/>
  <p:tag name="OUTPUTTYPE" val="PNG"/>
  <p:tag name="IGUANATEXVERSION" val="160"/>
  <p:tag name="LATEXADDIN" val="\documentclass{article}&#10;\usepackage{amsmath}&#10;\pagestyle{empty}&#10;\begin{document}&#10;&#10;\[\pi^{\theta}(Aj|Si)\]&#10;\end{document}"/>
  <p:tag name="IGUANATEXSIZE" val="11"/>
  <p:tag name="IGUANATEXCURSOR" val="102"/>
  <p:tag name="TRANSPARENCY" val="True"/>
  <p:tag name="LATEXENGINEID" val="0"/>
  <p:tag name="TEMPFOLDER" val="c:\Users\kkp292\temp\"/>
  <p:tag name="LATEXFORMHEIGHT" val="478"/>
  <p:tag name="LATEXFORMWIDTH" val="450"/>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530.9336"/>
  <p:tag name="OUTPUTTYPE" val="PNG"/>
  <p:tag name="IGUANATEXVERSION" val="160"/>
  <p:tag name="LATEXADDIN" val="\documentclass{article}&#10;\usepackage{amsmath}&#10;\pagestyle{empty}&#10;\begin{document}&#10;&#10;\[\pi^{\theta}(Ag|Si)\]&#10;\end{document}"/>
  <p:tag name="IGUANATEXSIZE" val="11"/>
  <p:tag name="IGUANATEXCURSOR" val="98"/>
  <p:tag name="TRANSPARENCY" val="True"/>
  <p:tag name="LATEXENGINEID" val="0"/>
  <p:tag name="TEMPFOLDER" val="c:\Users\kkp292\temp\"/>
  <p:tag name="LATEXFORMHEIGHT" val="478"/>
  <p:tag name="LATEXFORMWIDTH" val="450"/>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3603.3"/>
  <p:tag name="OUTPUTTYPE" val="PNG"/>
  <p:tag name="IGUANATEXVERSION" val="160"/>
  <p:tag name="LATEXADDIN" val="\documentclass{article}&#10;\usepackage{amsmath}&#10;\pagestyle{empty}&#10;\begin{document}&#10;\noindent&#10;for each edge $(Si,Aj,Sk)$ do\\&#10;\hspace*{0.1in}$V_t^{\theta}(Si) \mathrel{+}= \pi^{\theta}(Aj|Si)*P(Si,Aj,Sk) *[V_{t{+}1}^{\theta}(Sk) {+} R(Si,Aj,Sk)]$&#10;\end{document}"/>
  <p:tag name="IGUANATEXSIZE" val="11"/>
  <p:tag name="IGUANATEXCURSOR" val="208"/>
  <p:tag name="TRANSPARENCY" val="True"/>
  <p:tag name="LATEXENGINEID" val="0"/>
  <p:tag name="TEMPFOLDER" val="c:\Users\kkp292\temp\"/>
  <p:tag name="LATEXFORMHEIGHT" val="478"/>
  <p:tag name="LATEXFORMWIDTH" val="450"/>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576.6779"/>
  <p:tag name="ORIGINALWIDTH" val="2110.986"/>
  <p:tag name="OUTPUTTYPE" val="PNG"/>
  <p:tag name="IGUANATEXVERSION" val="160"/>
  <p:tag name="LATEXADDIN" val="\documentclass{article}&#10;\usepackage{amsmath}&#10;\pagestyle{empty}&#10;\begin{document}&#10;\begin{align*}&#10;V(S0) &amp;= \boxed{p0{*}(r0 + (p1{*}r1 + p2{*}r2))}\\&#10;&amp;= \underbrace{p0{*}r0 + p0{*}p1{*}r1 + p0{*}p2{*}r2}_\text{Linear function of rewards on edges}&#10;\end{align*}&#10;\end{document}"/>
  <p:tag name="IGUANATEXSIZE" val="24"/>
  <p:tag name="IGUANATEXCURSOR" val="205"/>
  <p:tag name="TRANSPARENCY" val="True"/>
  <p:tag name="LATEXENGINEID" val="0"/>
  <p:tag name="TEMPFOLDER" val="c:\Users\kkp292\temp\"/>
  <p:tag name="LATEXFORMHEIGHT" val="478"/>
  <p:tag name="LATEXFORMWIDTH" val="450"/>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827.8965"/>
  <p:tag name="OUTPUTTYPE" val="PNG"/>
  <p:tag name="IGUANATEXVERSION" val="160"/>
  <p:tag name="LATEXADDIN" val="\documentclass{article}&#10;\usepackage{amsmath}&#10;\pagestyle{empty}&#10;\begin{document}&#10;\noindent&#10;\begin{align*}&#10;\noindent&#10;p1 + p2 &amp;= 1 \\&#10;\nabla p1 + \nabla p2 &amp;= 0&#10;\end{align*}&#10;\end{document}"/>
  <p:tag name="IGUANATEXSIZE" val="11"/>
  <p:tag name="IGUANATEXCURSOR" val="154"/>
  <p:tag name="TRANSPARENCY" val="True"/>
  <p:tag name="LATEXENGINEID" val="0"/>
  <p:tag name="TEMPFOLDER" val="c:\Users\kkp292\temp\"/>
  <p:tag name="LATEXFORMHEIGHT" val="478"/>
  <p:tag name="LATEXFORMWIDTH" val="450"/>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788.901"/>
  <p:tag name="OUTPUTTYPE" val="PNG"/>
  <p:tag name="IGUANATEXVERSION" val="160"/>
  <p:tag name="LATEXADDIN" val="\documentclass{article}&#10;\usepackage{amsmath,amssymb}&#10;\pagestyle{empty}&#10;\begin{document}&#10;&#10;&#10;$\mathbb{E}_{\tau \sim \pi^\theta}\Big[{\rm property\ of\ } \tau\Big]  \biggr( = \sum_{\tau} \mathbb{P}(\tau)({\rm property\ of\ }\tau)\biggr )$&#10;&#10;\end{document}"/>
  <p:tag name="IGUANATEXSIZE" val="18"/>
  <p:tag name="IGUANATEXCURSOR" val="171"/>
  <p:tag name="TRANSPARENCY" val="True"/>
  <p:tag name="LATEXENGINEID" val="0"/>
  <p:tag name="TEMPFOLDER" val="c:\Users\kkp292\temp\"/>
  <p:tag name="LATEXFORMHEIGHT" val="478"/>
  <p:tag name="LATEXFORMWIDTH" val="450"/>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27.9715"/>
  <p:tag name="OUTPUTTYPE" val="PNG"/>
  <p:tag name="IGUANATEXVERSION" val="160"/>
  <p:tag name="LATEXADDIN" val="\documentclass{article}&#10;\usepackage{amsmath,amssymb}&#10;\pagestyle{empty}&#10;\begin{document}&#10;&#10;$\mathbb{P}(\tau)$&#10;&#10;\end{document}"/>
  <p:tag name="IGUANATEXSIZE" val="18"/>
  <p:tag name="IGUANATEXCURSOR" val="51"/>
  <p:tag name="TRANSPARENCY" val="True"/>
  <p:tag name="LATEXENGINEID" val="0"/>
  <p:tag name="TEMPFOLDER" val="c:\Users\kkp292\temp\"/>
  <p:tag name="LATEXFORMHEIGHT" val="478"/>
  <p:tag name="LATEXFORMWIDTH" val="450"/>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2311.211"/>
  <p:tag name="OUTPUTTYPE" val="PNG"/>
  <p:tag name="IGUANATEXVERSION" val="160"/>
  <p:tag name="LATEXADDIN" val="\documentclass{article}&#10;\usepackage{amsmath,amssymb}&#10;\pagestyle{empty}&#10;\begin{document}&#10;&#10;\[V_{0}^{\theta}(S0) = \mathbb{E}_{\tau \sim \pi^\theta}\Big[R(\tau)\Big] = \sum_{\tau\sim \pi^{\theta}} \mathbb{P(\tau)}*R(\tau)\]&#10;&#10;\end{document}"/>
  <p:tag name="IGUANATEXSIZE" val="44"/>
  <p:tag name="IGUANATEXCURSOR" val="95"/>
  <p:tag name="TRANSPARENCY" val="True"/>
  <p:tag name="LATEXENGINEID" val="0"/>
  <p:tag name="TEMPFOLDER" val="c:\Users\kkp292\temp\"/>
  <p:tag name="LATEXFORMHEIGHT" val="478"/>
  <p:tag name="LATEXFORMWIDTH" val="450"/>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606.6742"/>
  <p:tag name="OUTPUTTYPE" val="PNG"/>
  <p:tag name="IGUANATEXVERSION" val="160"/>
  <p:tag name="LATEXADDIN" val="\documentclass{article}&#10;\usepackage{amsmath,amssymb}&#10;\usepackage[dvipsnames]{xcolor}&#10;\pagestyle{empty}&#10;\begin{document}&#10;\noindent&#10;$\textcolor{CornflowerBlue}{\tau_1}$ $\textcolor{red}{\tau_2}$ .... $\textcolor{YellowOrange}{\tau_n}$&#10;\end{document}"/>
  <p:tag name="IGUANATEXSIZE" val="11"/>
  <p:tag name="IGUANATEXCURSOR" val="232"/>
  <p:tag name="TRANSPARENCY" val="True"/>
  <p:tag name="LATEXENGINEID" val="0"/>
  <p:tag name="TEMPFOLDER" val="c:\Users\kkp292\temp\"/>
  <p:tag name="LATEXFORMHEIGHT" val="478"/>
  <p:tag name="LATEXFORMWIDTH" val="450"/>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2101.237"/>
  <p:tag name="OUTPUTTYPE" val="PNG"/>
  <p:tag name="IGUANATEXVERSION" val="160"/>
  <p:tag name="LATEXADDIN" val="\documentclass{article}&#10;\usepackage{amsmath}&#10;\pagestyle{empty}&#10;\begin{document}&#10;\begin{align*}&#10;V(S0) &amp;= \boxed{p0{*}(r0 + (p1{*}r1 + p2{*}r2))}\\&#10;&amp;= p0{*}r0 + p0{*}p1{*}r1 + p0{*}p2{*}r2&#10;\end{align*}&#10;\end{document}"/>
  <p:tag name="IGUANATEXSIZE" val="24"/>
  <p:tag name="IGUANATEXCURSOR" val="143"/>
  <p:tag name="TRANSPARENCY" val="True"/>
  <p:tag name="LATEXENGINEID" val="0"/>
  <p:tag name="TEMPFOLDER" val="c:\Users\kkp292\temp\"/>
  <p:tag name="LATEXFORMHEIGHT" val="478"/>
  <p:tag name="LATEXFORMWIDTH" val="450"/>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473.9408"/>
  <p:tag name="OUTPUTTYPE" val="PNG"/>
  <p:tag name="IGUANATEXVERSION" val="160"/>
  <p:tag name="LATEXADDIN" val="\documentclass{article}&#10;\usepackage{amsmath,amssymb}&#10;\pagestyle{empty}&#10;\begin{document}&#10;&#10;$\pi{:} S \rightarrow A$&#10;&#10;\end{document}"/>
  <p:tag name="IGUANATEXSIZE" val="11"/>
  <p:tag name="IGUANATEXCURSOR" val="112"/>
  <p:tag name="TRANSPARENCY" val="True"/>
  <p:tag name="LATEXENGINEID" val="0"/>
  <p:tag name="TEMPFOLDER" val="c:\Users\kkp292\temp\"/>
  <p:tag name="LATEXFORMHEIGHT" val="478"/>
  <p:tag name="LATEXFORMWIDTH" val="450"/>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938.8826"/>
  <p:tag name="ORIGINALWIDTH" val="2936.633"/>
  <p:tag name="OUTPUTTYPE" val="PNG"/>
  <p:tag name="IGUANATEXVERSION" val="160"/>
  <p:tag name="LATEXADDIN" val="\documentclass{article}&#10;\usepackage{amsmath}&#10;\pagestyle{empty}&#10;\begin{document}&#10;&#10;\begin{align*}&#10;V(S0) &amp;= \boxed{p0{*}p1{*}(r0{+}r1) + p0{*}p2{*}(r0{+}r2)}\\&#10;&amp;= p0{*}p1{*}r0 + p0{*}p1{*}r1 + p0{*}p2{*}r0 + p0{*}p2{*}r2 \\&#10;&amp;= p0{*}r0{*}\underbrace{(p1{+}p2)}_{=1} + p0{*}p1{*}r1 + p0{*}p2{*}r2\\&#10;&amp;= p0{*}r0 + p0{*}p1{*}r1 + p0{*}p2{*}r2&#10;\end{align*}&#10;\end{document}"/>
  <p:tag name="IGUANATEXSIZE" val="24"/>
  <p:tag name="IGUANATEXCURSOR" val="334"/>
  <p:tag name="TRANSPARENCY" val="True"/>
  <p:tag name="LATEXENGINEID" val="0"/>
  <p:tag name="TEMPFOLDER" val="c:\Users\kkp292\temp\"/>
  <p:tag name="LATEXFORMHEIGHT" val="478"/>
  <p:tag name="LATEXFORMWIDTH" val="450"/>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827.8965"/>
  <p:tag name="OUTPUTTYPE" val="PNG"/>
  <p:tag name="IGUANATEXVERSION" val="160"/>
  <p:tag name="LATEXADDIN" val="\documentclass{article}&#10;\usepackage{amsmath}&#10;\pagestyle{empty}&#10;\begin{document}&#10;\noindent&#10;\begin{align*}&#10;\noindent&#10;p1 + p2 &amp;= 1 \\&#10;\nabla p1 + \nabla p2 &amp;= 0&#10;\end{align*}&#10;\end{document}"/>
  <p:tag name="IGUANATEXSIZE" val="11"/>
  <p:tag name="IGUANATEXCURSOR" val="154"/>
  <p:tag name="TRANSPARENCY" val="True"/>
  <p:tag name="LATEXENGINEID" val="0"/>
  <p:tag name="TEMPFOLDER" val="c:\Users\kkp292\temp\"/>
  <p:tag name="LATEXFORMHEIGHT" val="478"/>
  <p:tag name="LATEXFORMWIDTH" val="450"/>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244.094"/>
  <p:tag name="OUTPUTTYPE" val="PNG"/>
  <p:tag name="IGUANATEXVERSION" val="160"/>
  <p:tag name="LATEXADDIN" val="\documentclass{article}&#10;\usepackage{amsmath,amssymb}&#10;\pagestyle{empty}&#10;\begin{document}&#10;&#10;$V_{0}^{\theta}(S0) = \mathbb{E}_{\tau \sim \pi^\theta}\Big[R(\tau)\Big]$&#10;&#10;\end{document}"/>
  <p:tag name="IGUANATEXSIZE" val="44"/>
  <p:tag name="IGUANATEXCURSOR" val="94"/>
  <p:tag name="TRANSPARENCY" val="True"/>
  <p:tag name="LATEXENGINEID" val="0"/>
  <p:tag name="TEMPFOLDER" val="c:\Users\kkp292\temp\"/>
  <p:tag name="LATEXFORMHEIGHT" val="478"/>
  <p:tag name="LATEXFORMWIDTH" val="450"/>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44.1694"/>
  <p:tag name="OUTPUTTYPE" val="PNG"/>
  <p:tag name="IGUANATEXVERSION" val="160"/>
  <p:tag name="LATEXADDIN" val="\documentclass{article}&#10;\usepackage{amsmath,amssymb}&#10;\usepackage[dvipsnames]{xcolor}&#10;\pagestyle{empty}&#10;\begin{document}&#10;\noindent&#10;$\underbrace{\textcolor{CornflowerBlue}{\tau_1} \textcolor{red}{\tau_2} .... \textcolor{YellowOrange}{\tau_n}}_{\tau_i \sim \pi^{\theta}(\rm{Sb,t{+}1})}$&#10;\end{document}"/>
  <p:tag name="IGUANATEXSIZE" val="11"/>
  <p:tag name="IGUANATEXCURSOR" val="277"/>
  <p:tag name="TRANSPARENCY" val="True"/>
  <p:tag name="LATEXENGINEID" val="0"/>
  <p:tag name="TEMPFOLDER" val="c:\Users\kkp292\temp\"/>
  <p:tag name="LATEXFORMHEIGHT" val="478"/>
  <p:tag name="LATEXFORMWIDTH" val="450"/>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189.351"/>
  <p:tag name="ORIGINALWIDTH" val="4351.706"/>
  <p:tag name="OUTPUTTYPE" val="PNG"/>
  <p:tag name="IGUANATEXVERSION" val="160"/>
  <p:tag name="LATEXADDIN" val="\documentclass{article}&#10;\usepackage{amsmath,amssymb,mathtools}&#10;\pagestyle{empty}&#10;\begin{document}&#10;\noindent&#10;Proof: We strengthen the required result by showing that it is true for all nodes at each level of the MDP. The proof is an induction on the number of levels. &#10;&#10;Base case: $(t{=} 0)$. The only trajectory from a leaf node to itself is the empty trajectory, and its cumulative return is zero, as required. &#10;&#10;Inductive case: $(t{&gt;}0$). We show that each edge $(Sa,Sb)$ between levels $t$ and $t{+}1$ can be appended to trajectories from $Sb$ to obtain a set of trajectories from $S1$ with the appropriate probabilities and cumulative rewards.&#10;\begin{align*}&#10;V_{t}^{\theta}(Sa)\ +&amp;=\ p1(r1 + V_{t{+}1}^{\theta}(Sb))\ \  \rm{(Bellman)} \\&#10;&amp;= \boxed{p1*r1} + \boxed{p1*\sum_{\tau \sim \pi^{\theta}(Sb,t{+}1)}\mathbb{P}(\tau)R(\tau)}\ \ \rm{(inductive\ assumption)}\\&#10;&amp;= \boxed{p1*&#10;\underbrace{\sum_{\tau \sim \pi^{\theta}(Sb,t{+}1)}\mathbb{P}(\tau)}_{\rm sum\ of\ trajectory\ probabilities = 1}&#10;*r1} + \boxed{p1*\sum_{\tau \sim \pi^{\theta}(Sb,t{+}1)}\mathbb{P}(\tau)R(\tau)}\\&#10;&amp;= \sum_{\tau \sim \pi^{\theta}(Sb,t{+}1)}(p1*\mathbb{P}(\tau))(r1 + R(\tau))&#10;\end{align*}&#10;\noindent&#10;These are the trajectories from $Sa$ obtained by appending the edge $(Sa,Sb)$ to the trajectories in $\pi^{\theta}(Sb,t{+}1)$. &#10;&#10;&#10;\end{document}"/>
  <p:tag name="IGUANATEXSIZE" val="11"/>
  <p:tag name="IGUANATEXCURSOR" val="878"/>
  <p:tag name="TRANSPARENCY" val="True"/>
  <p:tag name="LATEXENGINEID" val="0"/>
  <p:tag name="TEMPFOLDER" val="c:\Users\kkp292\temp\"/>
  <p:tag name="LATEXFORMHEIGHT" val="478"/>
  <p:tag name="LATEXFORMWIDTH" val="450"/>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244.094"/>
  <p:tag name="OUTPUTTYPE" val="PNG"/>
  <p:tag name="IGUANATEXVERSION" val="160"/>
  <p:tag name="LATEXADDIN" val="\documentclass{article}&#10;\usepackage{amsmath,amssymb}&#10;\pagestyle{empty}&#10;\begin{document}&#10;&#10;$V_{0}^{\theta}(S0) = \mathbb{E}_{\tau \sim \pi^\theta}\Big[R(\tau)\Big]$&#10;&#10;\end{document}"/>
  <p:tag name="IGUANATEXSIZE" val="44"/>
  <p:tag name="IGUANATEXCURSOR" val="94"/>
  <p:tag name="TRANSPARENCY" val="True"/>
  <p:tag name="LATEXENGINEID" val="0"/>
  <p:tag name="TEMPFOLDER" val="c:\Users\kkp292\temp\"/>
  <p:tag name="LATEXFORMHEIGHT" val="478"/>
  <p:tag name="LATEXFORMWIDTH" val="450"/>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45.6693"/>
  <p:tag name="OUTPUTTYPE" val="PNG"/>
  <p:tag name="IGUANATEXVERSION" val="160"/>
  <p:tag name="LATEXADDIN" val="\documentclass{article}&#10;\usepackage{amsmath,amssymb}&#10;\usepackage[dvipsnames]{xcolor}&#10;\pagestyle{empty}&#10;\begin{document}&#10;\noindent&#10;$\underbrace{\textcolor{CornflowerBlue}{\tau_1} \textcolor{red}{\tau_2} .... \textcolor{YellowOrange}{\tau_n}}_{\tau_i \sim \pi^{\theta}(\rm{Sb,t{-}1})}$&#10;\end{document}"/>
  <p:tag name="IGUANATEXSIZE" val="11"/>
  <p:tag name="IGUANATEXCURSOR" val="280"/>
  <p:tag name="TRANSPARENCY" val="True"/>
  <p:tag name="LATEXENGINEID" val="0"/>
  <p:tag name="TEMPFOLDER" val="c:\Users\kkp292\temp\"/>
  <p:tag name="LATEXFORMHEIGHT" val="478"/>
  <p:tag name="LATEXFORMWIDTH" val="450"/>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4290.964"/>
  <p:tag name="OUTPUTTYPE" val="PNG"/>
  <p:tag name="IGUANATEXVERSION" val="160"/>
  <p:tag name="LATEXADDIN" val="\documentclass{article}&#10;\usepackage{amsmath,amssymb,mathtools}&#10;\pagestyle{empty}&#10;\begin{document}&#10;\noindent&#10;Proof: We strengthen the required result by showing that it is true for all nodes at each level of the MDP. The proof is an induction on the number of levels. &#10;&#10;Base case: $(t{=} 0)$. The only trajectory from a leaf node to itself is the empty trajectory, and its cumulative return is zero, as required. &#10;&#10;Inductive case: $(t{&gt;}0$). We show that each edge $(Sa,Sb)$ between levels $t$ and $t{+}1$ can be appended to trajectories from $Sb$ to obtain a set of trajectories from $S1$ with the appropriate probabilities and cumulative rewards.&#10;\begin{align*}&#10;V_{t}^{\theta}(Sa)\ +&amp;=\ p1(r1 + V_{t{+}1}^{\theta}(Sb))\ \  \rm{(Bellman)} \\&#10;&amp;= \boxed{p1*r1} + \boxed{p1*\sum_{\tau \sim \pi^{\theta}(Sb,t{+}1)}\mathbb{P}(\tau)R(\tau)}\ \ \rm{(inductive\ assumption)}\\&#10;&amp;= p1*&#10;\underbrace{\sum_{\tau \sim \pi^{\theta}(Sb,t{+}1)}\mathbb{P}(\tau)}_{\rm sum\ of\ trajectory\ probabilities = 1}&#10;*r1 + (p1*\sum_{\tau \sim \pi^{\theta}(Sb,t{+}1)}\mathbb{P}(\tau)R(\tau))\\&#10;&amp;= \sum_{\tau \sim \pi^{\theta}(Sb,t{+}1)}(p1*\mathbb{P}(\tau))(r1 + R(\tau))&#10;\end{align*}&#10;\noindent&#10;These are the trajectories from $Sa$ obtained by appending the edge $(Sa,Sb)$ to the trajectories in $\pi^{\theta}(Sb,t{+}1)$. &#10;&#10;&#10;\end{document}"/>
  <p:tag name="IGUANATEXSIZE" val="11"/>
  <p:tag name="IGUANATEXCURSOR" val="943"/>
  <p:tag name="TRANSPARENCY" val="True"/>
  <p:tag name="LATEXENGINEID" val="0"/>
  <p:tag name="TEMPFOLDER" val="c:\Users\kkp292\temp\"/>
  <p:tag name="LATEXFORMHEIGHT" val="478"/>
  <p:tag name="LATEXFORMWIDTH" val="450"/>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244.094"/>
  <p:tag name="OUTPUTTYPE" val="PNG"/>
  <p:tag name="IGUANATEXVERSION" val="160"/>
  <p:tag name="LATEXADDIN" val="\documentclass{article}&#10;\usepackage{amsmath,amssymb}&#10;\pagestyle{empty}&#10;\begin{document}&#10;&#10;$V_{0}^{\theta}(S0) = \mathbb{E}_{\tau \sim \pi^\theta}\Big[R(\tau)\Big]$&#10;&#10;\end{document}"/>
  <p:tag name="IGUANATEXSIZE" val="44"/>
  <p:tag name="IGUANATEXCURSOR" val="94"/>
  <p:tag name="TRANSPARENCY" val="True"/>
  <p:tag name="LATEXENGINEID" val="0"/>
  <p:tag name="TEMPFOLDER" val="c:\Users\kkp292\temp\"/>
  <p:tag name="LATEXFORMHEIGHT" val="478"/>
  <p:tag name="LATEXFORMWIDTH" val="450"/>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45.6693"/>
  <p:tag name="OUTPUTTYPE" val="PNG"/>
  <p:tag name="IGUANATEXVERSION" val="160"/>
  <p:tag name="LATEXADDIN" val="\documentclass{article}&#10;\usepackage{amsmath,amssymb}&#10;\usepackage[dvipsnames]{xcolor}&#10;\pagestyle{empty}&#10;\begin{document}&#10;\noindent&#10;$\underbrace{\textcolor{CornflowerBlue}{\tau_1} \textcolor{red}{\tau_2} .... \textcolor{YellowOrange}{\tau_n}}_{\tau_i \sim \pi^{\theta}(\rm{Sb,t{-}1})}$&#10;\end{document}"/>
  <p:tag name="IGUANATEXSIZE" val="11"/>
  <p:tag name="IGUANATEXCURSOR" val="280"/>
  <p:tag name="TRANSPARENCY" val="True"/>
  <p:tag name="LATEXENGINEID" val="0"/>
  <p:tag name="TEMPFOLDER" val="c:\Users\kkp292\temp\"/>
  <p:tag name="LATEXFORMHEIGHT" val="478"/>
  <p:tag name="LATEXFORMWIDTH" val="450"/>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29.6588"/>
  <p:tag name="ORIGINALWIDTH" val="3421.073"/>
  <p:tag name="OUTPUTTYPE" val="PNG"/>
  <p:tag name="IGUANATEXVERSION" val="160"/>
  <p:tag name="LATEXADDIN" val="\documentclass{article}&#10;\usepackage{amsmath}&#10;\pagestyle{empty}&#10;\begin{document}&#10;\noindent&#10;Policy $\pi$: $Si \rightarrow Aj$ \\&#10;\noindent&#10;$Q_t^{\pi}(Si,Aj) = \sum_{k{=}0}^{|S|{-}1} [V_{t{+}1}^{\pi}(Sk) + R(Si,Aj,Sk)]*P(Si,Aj,Sk)$\\&#10;$V_t^{\pi}(Si) = Q_t^{\pi}(Si,Aj)$\\&#10;$V_T^{\pi}(Si) = 0$\\&#10;Policy improvement: switch to action with higher Q-value&#10;\end{document}"/>
  <p:tag name="IGUANATEXSIZE" val="11"/>
  <p:tag name="IGUANATEXCURSOR" val="289"/>
  <p:tag name="TRANSPARENCY" val="True"/>
  <p:tag name="LATEXENGINEID" val="0"/>
  <p:tag name="TEMPFOLDER" val="c:\Users\kkp292\temp\"/>
  <p:tag name="LATEXFORMHEIGHT" val="478"/>
  <p:tag name="LATEXFORMWIDTH" val="450"/>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4290.964"/>
  <p:tag name="OUTPUTTYPE" val="PNG"/>
  <p:tag name="IGUANATEXVERSION" val="160"/>
  <p:tag name="LATEXADDIN" val="\documentclass{article}&#10;\usepackage{amsmath,amssymb,mathtools}&#10;\pagestyle{empty}&#10;\begin{document}&#10;\noindent&#10;Proof: We strengthen the required result by showing that it is true for all nodes at each level of the MDP. The proof is an induction on the number of levels. &#10;&#10;Base case: $(t{=} 0)$. The only trajectory from a leaf node to itself is the empty trajectory, and its cumulative return is zero, as required. &#10;&#10;Inductive case: $(t{&gt;}0$). We show that each edge $(Sa,Sb)$ between levels $t$ and $t{+}1$ can be appended to trajectories from $Sb$ to obtain a set of trajectories from $S1$ with the appropriate probabilities and cumulative rewards.&#10;\begin{align*}&#10;V_{t}^{\theta}(Sa)\ +&amp;=\ p1(r1 + V_{t{+}1}^{\theta}(Sb))\ \  \rm{(Bellman)} \\&#10;&amp;= \boxed{p1*r1} + \boxed{p1*\sum_{\tau \sim \pi^{\theta}(Sb,t{+}1)}\mathbb{P}(\tau)R(\tau)}\ \ \rm{(inductive\ assumption)}\\&#10;&amp;= p1*&#10;\underbrace{\sum_{\tau \sim \pi^{\theta}(Sb,t{+}1)}\mathbb{P}(\tau)}_{\rm sum\ of\ trajectory\ probabilities = 1}&#10;*r1 + (p1*\sum_{\tau \sim \pi^{\theta}(Sb,t{+}1)}\mathbb{P}(\tau)R(\tau))\\&#10;&amp;= \sum_{\tau \sim \pi^{\theta}(Sb,t{+}1)}(p1*\mathbb{P}(\tau))(r1 + R(\tau))&#10;\end{align*}&#10;\noindent&#10;These are the trajectories from $Sa$ obtained by appending the edge $(Sa,Sb)$ to the trajectories in $\pi^{\theta}(Sb,t{+}1)$. &#10;&#10;&#10;\end{document}"/>
  <p:tag name="IGUANATEXSIZE" val="11"/>
  <p:tag name="IGUANATEXCURSOR" val="943"/>
  <p:tag name="TRANSPARENCY" val="True"/>
  <p:tag name="LATEXENGINEID" val="0"/>
  <p:tag name="TEMPFOLDER" val="c:\Users\kkp292\temp\"/>
  <p:tag name="LATEXFORMHEIGHT" val="478"/>
  <p:tag name="LATEXFORMWIDTH" val="450"/>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361.83"/>
  <p:tag name="ORIGINALWIDTH" val="4222.722"/>
  <p:tag name="OUTPUTTYPE" val="PNG"/>
  <p:tag name="IGUANATEXVERSION" val="160"/>
  <p:tag name="LATEXADDIN" val="\documentclass{article}&#10;\usepackage{amsmath,mathtools,amssymb}&#10;\pagestyle{empty}&#10;\begin{document}&#10;&#10;\begin{align*} &#10;\mathbb{P}(\tau) &amp;= p1*p2*p3\\&#10;\frac{d}{d{\theta}} (\mathbb{P}(\tau))&#10;&amp;= \frac{d p1}{d{\theta}}{*}p2{*}p3 + p1{*}\frac{d p2}{d{\theta}}{*}p3 + p1{*}p2{*}\frac{d p3}{d{\theta}}\\&#10;&amp;= \underbrace{p1{*}\frac{d~ \log p1}{d{\theta}}}_{\rm Log- derivative\  trick}p2{*}p3 + p1{*}p2{*}\frac{d~ \log p2}{d{\theta}}{*}p3 + p1{*}p2{*}p3{*}\frac{d~ \log p3}{d{\theta}}\\&#10;&amp;= p1{*}p2{*}p3{*}\sum_{i=1}^{3} \frac{d~ \log pi}{d\theta} = \mathbb{P}(\tau){*}\sum_{i=1}^{3} \frac{d~ \log pi}{d\theta}&#10;\end{align*}&#10;&#10;\end{document}"/>
  <p:tag name="IGUANATEXSIZE" val="11"/>
  <p:tag name="IGUANATEXCURSOR" val="329"/>
  <p:tag name="TRANSPARENCY" val="True"/>
  <p:tag name="LATEXENGINEID" val="0"/>
  <p:tag name="TEMPFOLDER" val="c:\Users\kkp292\temp\"/>
  <p:tag name="LATEXFORMHEIGHT" val="478"/>
  <p:tag name="LATEXFORMWIDTH" val="450"/>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97.4565"/>
  <p:tag name="ORIGINALWIDTH" val="959.573"/>
  <p:tag name="OUTPUTTYPE" val="PNG"/>
  <p:tag name="IGUANATEXVERSION" val="160"/>
  <p:tag name="LATEXADDIN" val="\documentclass{article}&#10;\usepackage{amsmath,amssymb,tcolorbox}&#10;\pagestyle{empty}&#10;\definecolor{lightgray}{gray}{0.75}&#10;&#10;\newcommand{\resheading}[1]{{\small \colorbox{lightgray}{\begin{minipage}{0.975\textwidth}{\textbf{#1 \vphantom{p\^{E}}}}\end{minipage}}}} &#10;&#10;\begin{document}&#10;\begin{tcolorbox}&#10;[width=\linewidth, sharp corners=all, colback=white!95!black]&#10;\begin{align*}&#10;\mathbb{P}(\tau) &amp;= \prod_{i{=}0}^{T{-}1} \pi^{\theta}(A_i|S_i)*P(S_i,A_i,S_{i{+}1}) = \prod_{i{=}0}^{T{-}1} \pi^{\theta}(A_i|S_i)* \underbrace{\prod_{i{=}0}^{T{-}1}P(S_i,A_i,S_{i{+}1})}_{Independent\ of\ {\theta}}\\&#10;\nabla_{\theta}\mathbb{P}(\tau) &amp;= \prod_{i{=}0}^{T{-}1} \pi^{\theta}(A_i|S_i)* \prod_{i{=}0}^{T{-}1}P(S_i,A_i,S_{i{+}1}) \sum_{i{=}0}^{T{-}1} \nabla_{\underline{\theta}}\ \log\pi_{\theta}(A_i|S_i) = \mathbb{P}(\tau)\sum_{i{=}0}^{T{-}1} \underbrace{\nabla_{\underline{\theta}}\ \log \pi_{\theta}(A_i|S_i)}_{\rm Fisher\ score\ function}&#10;\end{align*}&#10;\end{tcolorbox}&#10;\end{document}"/>
  <p:tag name="IGUANATEXSIZE" val="11"/>
  <p:tag name="IGUANATEXCURSOR" val="764"/>
  <p:tag name="TRANSPARENCY" val="True"/>
  <p:tag name="LATEXENGINEID" val="0"/>
  <p:tag name="TEMPFOLDER" val="c:\Users\kkp292\temp\"/>
  <p:tag name="LATEXFORMHEIGHT" val="361"/>
  <p:tag name="LATEXFORMWIDTH" val="443.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240.72"/>
  <p:tag name="ORIGINALWIDTH" val="3426.322"/>
  <p:tag name="OUTPUTTYPE" val="PNG"/>
  <p:tag name="IGUANATEXVERSION" val="160"/>
  <p:tag name="LATEXADDIN" val="\documentclass{article}&#10;\usepackage{amsmath,amssymb,mdframed,calc}&#10;\pagestyle{empty}&#10;\begin{document}&#10;&#10;\begin{align*}&#10;\nabla_{\theta} \mathbb{E}_{\tau \sim \pi^{\theta}}[R(\tau)] &amp;= \nabla_{\theta} \sum_{\tau \sim \pi^{\theta}}\mathbb{P}(\tau)*R(\tau) \\ &amp;=  \sum_{\tau \sim \pi^{\theta}}\nabla_{\theta}\mathbb{P}(\tau)*R(\tau)\\&#10;&amp;= \sum_{\tau \sim \pi^{\theta}} \mathbb{P}(\tau)*R(\tau)\sum_{t{=}0}^{T{-}1}\nabla_{\theta}\log\pi_{\theta}(A_i|S_i)\\&#10;&amp;= \mathbb{E}_{\tau \sim \pi^{\theta}} \biggr[R(\tau)\sum_{t{=}0}^{T{-}1}\nabla_{\theta}\log\pi_{\theta}(A_i|S_i)\biggr]\\&#10;&amp;= \boxed{\underbrace{\mathbb{E}_{\tau \sim \pi_\theta} \left[\left(\sum_{t=0}^{T-1}r_t\right) \cdot  \left(\sum_{t=0}^{T-1}\nabla_\theta \log \pi_\theta(a_t|s_t)\right)\right]}_{\rm trajectory\ formulation}} &#10;\end{align*}&#10;&#10;&#10;\end{document}"/>
  <p:tag name="IGUANATEXSIZE" val="11"/>
  <p:tag name="IGUANATEXCURSOR" val="510"/>
  <p:tag name="TRANSPARENCY" val="True"/>
  <p:tag name="LATEXENGINEID" val="0"/>
  <p:tag name="TEMPFOLDER" val="c:\Users\kkp292\temp\"/>
  <p:tag name="LATEXFORMHEIGHT" val="478"/>
  <p:tag name="LATEXFORMWIDTH" val="450"/>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4.9419"/>
  <p:tag name="OUTPUTTYPE" val="PNG"/>
  <p:tag name="IGUANATEXVERSION" val="160"/>
  <p:tag name="LATEXADDIN" val="\documentclass{article}&#10;\usepackage{amsmath,xcolor}&#10;\pagestyle{empty}&#10;\begin{document}&#10;&#10;$p_0$\\&#10;$\textcolor{red}{\nabla_{\theta}\log p_0}$&#10;&#10;\end{document}"/>
  <p:tag name="IGUANATEXSIZE" val="18"/>
  <p:tag name="IGUANATEXCURSOR" val="137"/>
  <p:tag name="TRANSPARENCY" val="True"/>
  <p:tag name="LATEXENGINEID" val="0"/>
  <p:tag name="TEMPFOLDER" val="c:\Users\kkp292\temp\"/>
  <p:tag name="LATEXFORMHEIGHT" val="478"/>
  <p:tag name="LATEXFORMWIDTH" val="450"/>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1.1924"/>
  <p:tag name="OUTPUTTYPE" val="PNG"/>
  <p:tag name="IGUANATEXVERSION" val="160"/>
  <p:tag name="LATEXADDIN" val="\documentclass{article}&#10;\usepackage{amsmath,xcolor}&#10;\pagestyle{empty}&#10;\begin{document}&#10;&#10;$p_1$\\&#10;$\textcolor{red}{\nabla_{\theta}\log p_1}$&#10;&#10;\end{document}"/>
  <p:tag name="IGUANATEXSIZE" val="18"/>
  <p:tag name="IGUANATEXCURSOR" val="137"/>
  <p:tag name="TRANSPARENCY" val="True"/>
  <p:tag name="LATEXENGINEID" val="0"/>
  <p:tag name="TEMPFOLDER" val="c:\Users\kkp292\temp\"/>
  <p:tag name="LATEXFORMHEIGHT" val="478"/>
  <p:tag name="LATEXFORMWIDTH" val="450"/>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4.192"/>
  <p:tag name="OUTPUTTYPE" val="PNG"/>
  <p:tag name="IGUANATEXVERSION" val="160"/>
  <p:tag name="LATEXADDIN" val="\documentclass{article}&#10;\usepackage{amsmath,xcolor}&#10;\pagestyle{empty}&#10;\begin{document}&#10;&#10;$p_2$\\&#10;$\textcolor{red}{\nabla_{\theta}\log p_2}$&#10;&#10;\end{document}"/>
  <p:tag name="IGUANATEXSIZE" val="18"/>
  <p:tag name="IGUANATEXCURSOR" val="137"/>
  <p:tag name="TRANSPARENCY" val="True"/>
  <p:tag name="LATEXENGINEID" val="0"/>
  <p:tag name="TEMPFOLDER" val="c:\Users\kkp292\temp\"/>
  <p:tag name="LATEXFORMHEIGHT" val="478"/>
  <p:tag name="LATEXFORMWIDTH" val="450"/>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2101.237"/>
  <p:tag name="OUTPUTTYPE" val="PNG"/>
  <p:tag name="IGUANATEXVERSION" val="160"/>
  <p:tag name="LATEXADDIN" val="\documentclass{article}&#10;\usepackage{amsmath}&#10;\pagestyle{empty}&#10;\begin{document}&#10;\begin{align*}&#10;V(S0) &amp;= \boxed{p0{*}(r0 + (p1{*}r1 + p2{*}r2))}\\&#10;&amp;= p0{*}r0 + p0{*}p1{*}r1 + p0{*}p2{*}r2&#10;\end{align*}&#10;\end{document}"/>
  <p:tag name="IGUANATEXSIZE" val="24"/>
  <p:tag name="IGUANATEXCURSOR" val="143"/>
  <p:tag name="TRANSPARENCY" val="True"/>
  <p:tag name="LATEXENGINEID" val="0"/>
  <p:tag name="TEMPFOLDER" val="c:\Users\kkp292\temp\"/>
  <p:tag name="LATEXFORMHEIGHT" val="478"/>
  <p:tag name="LATEXFORMWIDTH" val="450"/>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18.598"/>
  <p:tag name="ORIGINALWIDTH" val="4578.928"/>
  <p:tag name="OUTPUTTYPE" val="PNG"/>
  <p:tag name="IGUANATEXVERSION" val="160"/>
  <p:tag name="LATEXADDIN" val="\documentclass{article}&#10;\usepackage{amsmath}&#10;\pagestyle{empty}&#10;\begin{document}&#10;&#10;\begin{align*}&#10;V(S0) &amp;= \boxed{p0{*}p1{*}(r0{+}r1) + p0{*}p2{*}(r0{+}r2)}\\&#10;&amp;= p0{*}p1{*}r0 + p0{*}p1{*}r1 + p0{*}p2{*}r0 + p0{*}p2{*}r2 \\&#10;&amp;= p0{*}r0{*}\underbrace{(p1{+}p2)}_{=1} + p0{*}p1{*}r1 + p0{*}p2{*}r2\\&#10;&amp;= p0{*}r0 + p0{*}p1{*}r1 + p0{*}p2{*}r2\\&#10;\nabla V(S0) &amp;= \boxed{p0{*}p1{*}(\nabla\log p0 {+} \nabla\log p1)(r0{+}r1) + p0{*}p2{*}(\nabla\log p0 {+} \nabla\log p2)(r0{+}r2)}&#10;\end{align*}&#10;\end{document}"/>
  <p:tag name="IGUANATEXSIZE" val="24"/>
  <p:tag name="IGUANATEXCURSOR" val="468"/>
  <p:tag name="TRANSPARENCY" val="True"/>
  <p:tag name="LATEXENGINEID" val="0"/>
  <p:tag name="TEMPFOLDER" val="c:\Users\kkp292\temp\"/>
  <p:tag name="LATEXFORMHEIGHT" val="478"/>
  <p:tag name="LATEXFORMWIDTH" val="450"/>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827.8965"/>
  <p:tag name="OUTPUTTYPE" val="PNG"/>
  <p:tag name="IGUANATEXVERSION" val="160"/>
  <p:tag name="LATEXADDIN" val="\documentclass{article}&#10;\usepackage{amsmath}&#10;\pagestyle{empty}&#10;\begin{document}&#10;\noindent&#10;\begin{align*}&#10;\noindent&#10;p1 + p2 &amp;= 1 \\&#10;\nabla p1 + \nabla p2 &amp;= 0&#10;\end{align*}&#10;\end{document}"/>
  <p:tag name="IGUANATEXSIZE" val="11"/>
  <p:tag name="IGUANATEXCURSOR" val="154"/>
  <p:tag name="TRANSPARENCY" val="True"/>
  <p:tag name="LATEXENGINEID" val="0"/>
  <p:tag name="TEMPFOLDER" val="c:\Users\kkp292\temp\"/>
  <p:tag name="LATEXFORMHEIGHT" val="478"/>
  <p:tag name="LATEXFORMWIDTH" val="450"/>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09.1488"/>
  <p:tag name="ORIGINALWIDTH" val="3875.516"/>
  <p:tag name="OUTPUTTYPE" val="PNG"/>
  <p:tag name="IGUANATEXVERSION" val="160"/>
  <p:tag name="LATEXADDIN" val="\documentclass{article}&#10;\usepackage{amsmath}&#10;\pagestyle{empty}&#10;\begin{document}&#10;\noindent&#10;Policy distribution: $\pi^{\theta}(Aj|Si)$ \\&#10;\noindent&#10;$Q_t^{\theta}(Si,Aj) = \sum_{k{=}0}^{|S|{-}1} [V_{t{+}1}^{\theta}(Sk) {+} R(Si,Aj,Sk)]*P(Si,Aj,Sk)$\\&#10;$V_t^{\theta}(Si) = \sum_{j{=}0}^{|A|{-}1} \pi^{\theta}(Aj|Si)Q_t^{\theta}(Si,Aj)$\\&#10;$V_T^{\theta}(Si) = 0$\\&#10;Policy improvement: change $\theta$ to promote actions with higher Q-values&#10;&#10;\end{document}"/>
  <p:tag name="IGUANATEXSIZE" val="11"/>
  <p:tag name="IGUANATEXCURSOR" val="110"/>
  <p:tag name="TRANSPARENCY" val="True"/>
  <p:tag name="LATEXENGINEID" val="0"/>
  <p:tag name="TEMPFOLDER" val="c:\Users\kkp292\temp\"/>
  <p:tag name="LATEXFORMHEIGHT" val="478"/>
  <p:tag name="LATEXFORMWIDTH" val="450"/>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192.726"/>
  <p:tag name="ORIGINALWIDTH" val="3860.518"/>
  <p:tag name="OUTPUTTYPE" val="PNG"/>
  <p:tag name="IGUANATEXVERSION" val="160"/>
  <p:tag name="LATEXADDIN" val="\documentclass{article}&#10;\usepackage{amsmath,amssymb}&#10;\usepackage{empheq}&#10;\usepackage{mdframed}&#10;\usepackage{xcolor}&#10;\definecolor{lightgreen}{HTML}{90EE90}&#10;\newcommand{\boxedeq}[2]{\begin{empheq}[box={\fboxsep=6pt\fbox}]{align}\label{#1}#2\end{empheq}}&#10;\newcommand{\coloredeq}[2]{\begin{empheq}[box=\colorbox{lightgreen}]{align}\label{#1}#2\end{empheq}}&#10;\pagestyle{empty}&#10;\begin{document}&#10;\flushleft&#10;\begin{align}&#10;\nabla_\theta \mathbb{E}_{\tau \sim \pi_\theta}\Big[R(\tau)\Big] \;&amp;=\; \underbrace{\mathbb{E}_{\tau \sim \pi_\theta} \left[\left(\sum_{t=0}^{T-1}r_t\right) \cdot  \left(\sum_{t=0}^{T-1}\nabla_\theta \log \pi_\theta(a_t|s_t)\right)\right]}_{\rm trajectory\ formulation} \\&#10;\ \nonumber \\&#10;&amp;=\; \underbrace{\mathbb{E}_{\tau \sim \pi_\theta} \left[ \sum_{t=0}^{T-1}\left( r_{t} \sum_{t'=0}^{t}\nabla_\theta \log \pi_\theta(a_t'|s_{t'})\right)\right]}_{\rm rewards\ formulation} \\&#10;\ \nonumber \\&#10;&amp;=\; \underbrace{\mathbb{E}_{\tau \sim \pi_\theta} \left[ \sum_{t=0}^{T-1} \left( \nabla_\theta \log \pi_\theta(a_t|s_t) \left(\sum_{t'=t}^{T-1}r_{t'}\right)\right) \right]}_{\rm rewards-to-go\ formulation}&#10;\end{align}&#10;\end{document}"/>
  <p:tag name="IGUANATEXSIZE" val="18"/>
  <p:tag name="IGUANATEXCURSOR" val="982"/>
  <p:tag name="TRANSPARENCY" val="True"/>
  <p:tag name="LATEXENGINEID" val="0"/>
  <p:tag name="TEMPFOLDER" val="c:\Users\kkp292\temp\"/>
  <p:tag name="LATEXFORMHEIGHT" val="478"/>
  <p:tag name="LATEXFORMWIDTH" val="450"/>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4.9419"/>
  <p:tag name="OUTPUTTYPE" val="PNG"/>
  <p:tag name="IGUANATEXVERSION" val="160"/>
  <p:tag name="LATEXADDIN" val="\documentclass{article}&#10;\usepackage{amsmath,xcolor}&#10;\pagestyle{empty}&#10;\begin{document}&#10;&#10;$p_0$\\&#10;$\textcolor{red}{\nabla_{\theta}\log p_0}$&#10;&#10;\end{document}"/>
  <p:tag name="IGUANATEXSIZE" val="18"/>
  <p:tag name="IGUANATEXCURSOR" val="137"/>
  <p:tag name="TRANSPARENCY" val="True"/>
  <p:tag name="LATEXENGINEID" val="0"/>
  <p:tag name="TEMPFOLDER" val="c:\Users\kkp292\temp\"/>
  <p:tag name="LATEXFORMHEIGHT" val="478"/>
  <p:tag name="LATEXFORMWIDTH" val="450"/>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1.1924"/>
  <p:tag name="OUTPUTTYPE" val="PNG"/>
  <p:tag name="IGUANATEXVERSION" val="160"/>
  <p:tag name="LATEXADDIN" val="\documentclass{article}&#10;\usepackage{amsmath,xcolor}&#10;\pagestyle{empty}&#10;\begin{document}&#10;&#10;$p_1$\\&#10;$\textcolor{red}{\nabla_{\theta}\log p_1}$&#10;&#10;\end{document}"/>
  <p:tag name="IGUANATEXSIZE" val="18"/>
  <p:tag name="IGUANATEXCURSOR" val="137"/>
  <p:tag name="TRANSPARENCY" val="True"/>
  <p:tag name="LATEXENGINEID" val="0"/>
  <p:tag name="TEMPFOLDER" val="c:\Users\kkp292\temp\"/>
  <p:tag name="LATEXFORMHEIGHT" val="478"/>
  <p:tag name="LATEXFORMWIDTH" val="450"/>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4.192"/>
  <p:tag name="OUTPUTTYPE" val="PNG"/>
  <p:tag name="IGUANATEXVERSION" val="160"/>
  <p:tag name="LATEXADDIN" val="\documentclass{article}&#10;\usepackage{amsmath}&#10;\pagestyle{empty}&#10;\begin{document}&#10;&#10;$p_2$\\&#10;$\nabla_{\theta}\log p_2$&#10;&#10;\end{document}"/>
  <p:tag name="IGUANATEXSIZE" val="18"/>
  <p:tag name="IGUANATEXCURSOR" val="113"/>
  <p:tag name="TRANSPARENCY" val="True"/>
  <p:tag name="LATEXENGINEID" val="0"/>
  <p:tag name="TEMPFOLDER" val="c:\Users\kkp292\temp\"/>
  <p:tag name="LATEXFORMHEIGHT" val="478"/>
  <p:tag name="LATEXFORMWIDTH" val="450"/>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4.9419"/>
  <p:tag name="OUTPUTTYPE" val="PNG"/>
  <p:tag name="IGUANATEXVERSION" val="160"/>
  <p:tag name="LATEXADDIN" val="\documentclass{article}&#10;\usepackage{amsmath}&#10;\pagestyle{empty}&#10;\begin{document}&#10;&#10;$p_0$\\&#10;$\nabla_{\theta}\log p_0$&#10;&#10;\end{document}"/>
  <p:tag name="IGUANATEXSIZE" val="18"/>
  <p:tag name="IGUANATEXCURSOR" val="88"/>
  <p:tag name="TRANSPARENCY" val="True"/>
  <p:tag name="LATEXENGINEID" val="0"/>
  <p:tag name="TEMPFOLDER" val="c:\Users\kkp292\temp\"/>
  <p:tag name="LATEXFORMHEIGHT" val="478"/>
  <p:tag name="LATEXFORMWIDTH" val="450"/>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1.1924"/>
  <p:tag name="OUTPUTTYPE" val="PNG"/>
  <p:tag name="IGUANATEXVERSION" val="160"/>
  <p:tag name="LATEXADDIN" val="\documentclass{article}&#10;\usepackage{amsmath,xcolor}&#10;\pagestyle{empty}&#10;\begin{document}&#10;&#10;$p_1$\\&#10;$\textcolor{red}{\nabla_{\theta}\log p_1}$&#10;&#10;\end{document}"/>
  <p:tag name="IGUANATEXSIZE" val="18"/>
  <p:tag name="IGUANATEXCURSOR" val="137"/>
  <p:tag name="TRANSPARENCY" val="True"/>
  <p:tag name="LATEXENGINEID" val="0"/>
  <p:tag name="TEMPFOLDER" val="c:\Users\kkp292\temp\"/>
  <p:tag name="LATEXFORMHEIGHT" val="478"/>
  <p:tag name="LATEXFORMWIDTH" val="450"/>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4.192"/>
  <p:tag name="OUTPUTTYPE" val="PNG"/>
  <p:tag name="IGUANATEXVERSION" val="160"/>
  <p:tag name="LATEXADDIN" val="\documentclass{article}&#10;\usepackage{amsmath,xcolor}&#10;\pagestyle{empty}&#10;\begin{document}&#10;&#10;$p_2$\\&#10;$\nabla_{\theta}\log p_2$&#10;&#10;\end{document}"/>
  <p:tag name="IGUANATEXSIZE" val="18"/>
  <p:tag name="IGUANATEXCURSOR" val="120"/>
  <p:tag name="TRANSPARENCY" val="True"/>
  <p:tag name="LATEXENGINEID" val="0"/>
  <p:tag name="TEMPFOLDER" val="c:\Users\kkp292\temp\"/>
  <p:tag name="LATEXFORMHEIGHT" val="478"/>
  <p:tag name="LATEXFORMWIDTH" val="450"/>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4.9419"/>
  <p:tag name="OUTPUTTYPE" val="PNG"/>
  <p:tag name="IGUANATEXVERSION" val="160"/>
  <p:tag name="LATEXADDIN" val="\documentclass{article}&#10;\usepackage{amsmath,xcolor}&#10;\pagestyle{empty}&#10;\begin{document}&#10;&#10;$p_0$\\&#10;$\textcolor{red}{\nabla_{\theta}\log p_0}$&#10;&#10;\end{document}"/>
  <p:tag name="IGUANATEXSIZE" val="18"/>
  <p:tag name="IGUANATEXCURSOR" val="137"/>
  <p:tag name="TRANSPARENCY" val="True"/>
  <p:tag name="LATEXENGINEID" val="0"/>
  <p:tag name="TEMPFOLDER" val="c:\Users\kkp292\temp\"/>
  <p:tag name="LATEXFORMHEIGHT" val="478"/>
  <p:tag name="LATEXFORMWIDTH" val="450"/>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1.1924"/>
  <p:tag name="OUTPUTTYPE" val="PNG"/>
  <p:tag name="IGUANATEXVERSION" val="160"/>
  <p:tag name="LATEXADDIN" val="\documentclass{article}&#10;\usepackage{amsmath,xcolor}&#10;\pagestyle{empty}&#10;\begin{document}&#10;&#10;$p_1$\\&#10;$\textcolor{red}{\nabla_{\theta}\log p_1}$&#10;&#10;\end{document}"/>
  <p:tag name="IGUANATEXSIZE" val="18"/>
  <p:tag name="IGUANATEXCURSOR" val="137"/>
  <p:tag name="TRANSPARENCY" val="True"/>
  <p:tag name="LATEXENGINEID" val="0"/>
  <p:tag name="TEMPFOLDER" val="c:\Users\kkp292\temp\"/>
  <p:tag name="LATEXFORMHEIGHT" val="478"/>
  <p:tag name="LATEXFORMWIDTH" val="450"/>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4.192"/>
  <p:tag name="OUTPUTTYPE" val="PNG"/>
  <p:tag name="IGUANATEXVERSION" val="160"/>
  <p:tag name="LATEXADDIN" val="\documentclass{article}&#10;\usepackage{amsmath,xcolor}&#10;\pagestyle{empty}&#10;\begin{document}&#10;&#10;$p_2$\\&#10;$\textcolor{red}{\nabla_{\theta}\log p_2}$&#10;&#10;\end{document}"/>
  <p:tag name="IGUANATEXSIZE" val="18"/>
  <p:tag name="IGUANATEXCURSOR" val="137"/>
  <p:tag name="TRANSPARENCY" val="True"/>
  <p:tag name="LATEXENGINEID" val="0"/>
  <p:tag name="TEMPFOLDER" val="c:\Users\kkp292\temp\"/>
  <p:tag name="LATEXFORMHEIGHT" val="478"/>
  <p:tag name="LATEXFORMWIDTH" val="450"/>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525.6843"/>
  <p:tag name="OUTPUTTYPE" val="PNG"/>
  <p:tag name="IGUANATEXVERSION" val="160"/>
  <p:tag name="LATEXADDIN" val="\documentclass{article}&#10;\usepackage{amsmath}&#10;\pagestyle{empty}&#10;\begin{document}&#10;&#10;\[\pi^{\theta}(Aj|Si)\]&#10;\end{document}"/>
  <p:tag name="IGUANATEXSIZE" val="11"/>
  <p:tag name="IGUANATEXCURSOR" val="102"/>
  <p:tag name="TRANSPARENCY" val="True"/>
  <p:tag name="LATEXENGINEID" val="0"/>
  <p:tag name="TEMPFOLDER" val="c:\Users\kkp292\temp\"/>
  <p:tag name="LATEXFORMHEIGHT" val="478"/>
  <p:tag name="LATEXFORMWIDTH" val="450"/>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2101.237"/>
  <p:tag name="OUTPUTTYPE" val="PNG"/>
  <p:tag name="IGUANATEXVERSION" val="160"/>
  <p:tag name="LATEXADDIN" val="\documentclass{article}&#10;\usepackage{amsmath}&#10;\pagestyle{empty}&#10;\begin{document}&#10;\begin{align*}&#10;V(S0) &amp;= \boxed{p0{*}(r0 + (p1{*}r1 + p2{*}r2))}\\&#10;&amp;= p0{*}r0 + p0{*}p1{*}r1 + p0{*}p2{*}r2&#10;\end{align*}&#10;\end{document}"/>
  <p:tag name="IGUANATEXSIZE" val="24"/>
  <p:tag name="IGUANATEXCURSOR" val="143"/>
  <p:tag name="TRANSPARENCY" val="True"/>
  <p:tag name="LATEXENGINEID" val="0"/>
  <p:tag name="TEMPFOLDER" val="c:\Users\kkp292\temp\"/>
  <p:tag name="LATEXFORMHEIGHT" val="478"/>
  <p:tag name="LATEXFORMWIDTH" val="450"/>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18.598"/>
  <p:tag name="ORIGINALWIDTH" val="4578.928"/>
  <p:tag name="OUTPUTTYPE" val="PNG"/>
  <p:tag name="IGUANATEXVERSION" val="160"/>
  <p:tag name="LATEXADDIN" val="\documentclass{article}&#10;\usepackage{amsmath}&#10;\pagestyle{empty}&#10;\begin{document}&#10;&#10;\begin{align*}&#10;V(S0) &amp;= \boxed{p0{*}p1{*}(r0{+}r1) + p0{*}p2{*}(r0{+}r2)}\\&#10;&amp;= p0{*}p1{*}r0 + p0{*}p1{*}r1 + p0{*}p2{*}r0 + p0{*}p2{*}r2 \\&#10;&amp;= p0{*}r0{*}\underbrace{(p1{+}p2)}_{=1} + p0{*}p1{*}r1 + p0{*}p2{*}r2\\&#10;&amp;= p0{*}r0 + p0{*}p1{*}r1 + p0{*}p2{*}r2\\&#10;\nabla V(S0) &amp;= \boxed{p0{*}p1{*}(\nabla\log p0 {+} \nabla\log p1)(r0{+}r1) + p0{*}p2{*}(\nabla\log p0 {+} \nabla\log p2)(r0{+}r2)}&#10;\end{align*}&#10;\end{document}"/>
  <p:tag name="IGUANATEXSIZE" val="24"/>
  <p:tag name="IGUANATEXCURSOR" val="468"/>
  <p:tag name="TRANSPARENCY" val="True"/>
  <p:tag name="LATEXENGINEID" val="0"/>
  <p:tag name="TEMPFOLDER" val="c:\Users\kkp292\temp\"/>
  <p:tag name="LATEXFORMHEIGHT" val="478"/>
  <p:tag name="LATEXFORMWIDTH" val="450"/>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09.2239"/>
  <p:tag name="ORIGINALWIDTH" val="5774.278"/>
  <p:tag name="OUTPUTTYPE" val="PNG"/>
  <p:tag name="IGUANATEXVERSION" val="160"/>
  <p:tag name="LATEXADDIN" val="\documentclass{article}&#10;\usepackage{amsmath}&#10;\pagestyle{empty}&#10;\begin{document}&#10;&#10;\begin{align*}&#10;\nabla V(S0) &amp;= p0{*}p1{*}\boxed{(r0{*}\nabla\log p0 {+} r1{*}(\nabla \log p0 {+} \nabla \log p1))} + p0{*}p2{*}\boxed{(r0{*}\nabla\log p0 {+} r2{*}(\nabla \log p0 {+} \nabla\log p2))}&#10;\end{align*}&#10;\end{document}"/>
  <p:tag name="IGUANATEXSIZE" val="24"/>
  <p:tag name="IGUANATEXCURSOR" val="280"/>
  <p:tag name="TRANSPARENCY" val="True"/>
  <p:tag name="LATEXENGINEID" val="0"/>
  <p:tag name="TEMPFOLDER" val="c:\Users\kkp292\temp\"/>
  <p:tag name="LATEXFORMHEIGHT" val="478"/>
  <p:tag name="LATEXFORMWIDTH" val="450"/>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09.2239"/>
  <p:tag name="ORIGINALWIDTH" val="5253.093"/>
  <p:tag name="OUTPUTTYPE" val="PNG"/>
  <p:tag name="IGUANATEXVERSION" val="160"/>
  <p:tag name="LATEXADDIN" val="\documentclass{article}&#10;\usepackage{amsmath}&#10;\pagestyle{empty}&#10;\begin{document}&#10;&#10;\begin{align*}&#10;\nabla V(S0) &amp;= p0{*}p1{*}\boxed{((r0{+}r1){*}\nabla\log p0 {+} r1{*}\nabla \log p1))} + p0{*}p2{*}\boxed{((r0{+}r2){*}\nabla\log p0 {+} r2{*}\nabla\log p2))}&#10;\end{align*}&#10;\end{document}"/>
  <p:tag name="IGUANATEXSIZE" val="24"/>
  <p:tag name="IGUANATEXCURSOR" val="253"/>
  <p:tag name="TRANSPARENCY" val="True"/>
  <p:tag name="LATEXENGINEID" val="0"/>
  <p:tag name="TEMPFOLDER" val="c:\Users\kkp292\temp\"/>
  <p:tag name="LATEXFORMHEIGHT" val="478"/>
  <p:tag name="LATEXFORMWIDTH" val="450"/>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827.8965"/>
  <p:tag name="OUTPUTTYPE" val="PNG"/>
  <p:tag name="IGUANATEXVERSION" val="160"/>
  <p:tag name="LATEXADDIN" val="\documentclass{article}&#10;\usepackage{amsmath}&#10;\pagestyle{empty}&#10;\begin{document}&#10;\noindent&#10;\begin{align*}&#10;\noindent&#10;p1 + p2 &amp;= 1 \\&#10;\nabla p1 + \nabla p2 &amp;= 0&#10;\end{align*}&#10;\end{document}"/>
  <p:tag name="IGUANATEXSIZE" val="11"/>
  <p:tag name="IGUANATEXCURSOR" val="154"/>
  <p:tag name="TRANSPARENCY" val="True"/>
  <p:tag name="LATEXENGINEID" val="0"/>
  <p:tag name="TEMPFOLDER" val="c:\Users\kkp292\temp\"/>
  <p:tag name="LATEXFORMHEIGHT" val="478"/>
  <p:tag name="LATEXFORMWIDTH" val="450"/>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207.724"/>
  <p:tag name="ORIGINALWIDTH" val="4288.714"/>
  <p:tag name="OUTPUTTYPE" val="PNG"/>
  <p:tag name="IGUANATEXVERSION" val="160"/>
  <p:tag name="LATEXADDIN" val="\documentclass{article}&#10;\usepackage{amsmath}&#10;\usepackage{enumitem}&#10;\setlist[itemize]{noitemsep} &#10;\pagestyle{empty}&#10;\begin{document}&#10;\noindent&#10;(I) $V^{\theta}_0(S0)$ is a linear function of edge rewards $\{r_1,r_2,..r_k,...,r_{|E|}\}$ where $|E|$ is number of edges in MDP (easy proof by induction on levels of MDP) &#10;\noindent&#10;$\nabla$ is a linear operator, so $\nabla_{\theta}V^{\theta}_0(S0)$ also is a linear function of edge rewards. Therefore, the contribution of each $r_k$ to $V^{\theta}_0(S0)$ (call it $V^{\theta}_0(S0|e_k)$) and $\nabla_{\theta}V^{\theta}_0(S0)$ can be computed separately and the results added up.&#10;&#10;\noindent&#10;(II)Notation:&#10;\begin{itemize}&#10;\item Paths from S0 ending in $e_k = \{P_k(1), P_k(2),...,P_k(n)\}$&#10;\item Probabilities of these paths: $p_k(1),p_k(2),...,p_k(n)$&#10;\item Paths from $&lt;Sb,t{+}1&gt;$ to terminal states = $\{Q_k(1), Q_k(2),...,Q_k(n)\}$&#10;\item Probabilities of these paths: $q_k(1),q_k(2),...,q_k(n)$&#10;\end{itemize} &#10;\noindent&#10;(III)&#10;\begin{align*}&#10;\noindent&#10;V_{0}^{\theta}(S0|e_k) &amp;= \sum_{i{=}1}^{n} r_k*p_k(i) \text{\ \ (trajectory formulation)}\\&#10;\nabla_{\theta} V_{0}^{\theta}(S0|e_k) &amp;= \sum_{i{=}1}^{n} r_k*\nabla_{\theta}p_k(i)&#10;= \sum_{i{=}1}^{n} r_k*p_k(i)*\nabla_{\theta}log(p_k(i))\\&#10;&amp;= \sum_{i{=}1}^{n} r_k*p_k(i)\underbrace{(q_k(1)+q_k(2)+...+q_k(m))}_{=1}*\nabla_{\theta}log(p_k(i))\\&#10;&amp;= \sum_{i{=}1}^n\sum_{j{=}1}^{m}\underbrace{p_k(i)q_k(j)}_{trajectory}r_k\nabla_{\theta}log(p_k(i)) \\&#10;\nabla V_{0}^{\theta}(S0) &amp;= \sum_{k{=}1}^{|E|}\sum_{i{=}1}^n\sum_{j{=}1}^{m}\underbrace{p_k(i)q_k(j)}_{trajectory}r_k\nabla_{\theta}log(p_k(i))&#10;\end{align*}&#10;&#10;\end{document}"/>
  <p:tag name="IGUANATEXSIZE" val="11"/>
  <p:tag name="IGUANATEXCURSOR" val="1086"/>
  <p:tag name="TRANSPARENCY" val="True"/>
  <p:tag name="LATEXENGINEID" val="0"/>
  <p:tag name="TEMPFOLDER" val="c:\Users\kkp292\temp\"/>
  <p:tag name="LATEXFORMHEIGHT" val="478"/>
  <p:tag name="LATEXFORMWIDTH" val="450"/>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608.924"/>
  <p:tag name="OUTPUTTYPE" val="PNG"/>
  <p:tag name="IGUANATEXVERSION" val="160"/>
  <p:tag name="LATEXADDIN" val="\documentclass{article}&#10;\usepackage{amsmath,amssymb}&#10;\pagestyle{empty}&#10;\begin{document}&#10;&#10;\[\nabla_{\theta}V_0^{\theta}(S0) = \mathbb{E}_{\tau \sim \pi_\theta} \left[ \sum_{t=0}^{T-1} r_{t} \sum_{t'=0}^{t}\nabla_\theta \log \pi_\theta(a_t'|s_{t'})\right]\]&#10;&#10;\end{document}&#10;&#10;"/>
  <p:tag name="IGUANATEXSIZE" val="11"/>
  <p:tag name="IGUANATEXCURSOR" val="51"/>
  <p:tag name="TRANSPARENCY" val="True"/>
  <p:tag name="LATEXENGINEID" val="0"/>
  <p:tag name="TEMPFOLDER" val="c:\Users\kkp292\temp\"/>
  <p:tag name="LATEXFORMHEIGHT" val="478"/>
  <p:tag name="LATEXFORMWIDTH" val="450"/>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557.9302"/>
  <p:tag name="ORIGINALWIDTH" val="3226.847"/>
  <p:tag name="OUTPUTTYPE" val="PNG"/>
  <p:tag name="IGUANATEXVERSION" val="160"/>
  <p:tag name="LATEXADDIN" val="\documentclass{article}&#10;\usepackage{amsmath,amssymb}&#10;\usepackage{empheq}&#10;\usepackage{mdframed}&#10;\usepackage{xcolor}&#10;\definecolor{lightgreen}{HTML}{90EE90}&#10;\newcommand{\boxedeq}[2]{\begin{empheq}[box={\fboxsep=6pt\fbox}]{align}\label{#1}#2\end{empheq}}&#10;\newcommand{\coloredeq}[2]{\begin{empheq}[box=\colorbox{lightgreen}]{align}\label{#1}#2\end{empheq}}&#10;\pagestyle{empty}&#10;\begin{document}&#10;\flushleft&#10;\begin{align}&#10;\nonumber&#10;\nabla_\theta \mathbb{E}_{\tau \sim \pi_\theta}\Big[R(\tau)\Big] \;&#10;&amp;=\; \underbrace{\mathbb{E}_{\tau \sim \pi_\theta} \left[ \sum_{t=0}^{T-1} \nabla_\theta \log \pi_\theta(a_t|s_t) \left(\sum_{t'=t}^{T-1}r_{t'}\right) \right]}_{\rm rewards-to-go\ formulation}&#10;\end{align}&#10;\end{document}"/>
  <p:tag name="IGUANATEXSIZE" val="18"/>
  <p:tag name="IGUANATEXCURSOR" val="421"/>
  <p:tag name="TRANSPARENCY" val="True"/>
  <p:tag name="LATEXENGINEID" val="0"/>
  <p:tag name="TEMPFOLDER" val="c:\Users\kkp292\temp\"/>
  <p:tag name="LATEXFORMHEIGHT" val="478"/>
  <p:tag name="LATEXFORMWIDTH" val="450"/>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4.9419"/>
  <p:tag name="OUTPUTTYPE" val="PNG"/>
  <p:tag name="IGUANATEXVERSION" val="160"/>
  <p:tag name="LATEXADDIN" val="\documentclass{article}&#10;\usepackage{amsmath}&#10;\pagestyle{empty}&#10;\begin{document}&#10;&#10;$p_0$\\&#10;$\nabla_{\theta}\log p_0$&#10;&#10;\end{document}"/>
  <p:tag name="IGUANATEXSIZE" val="18"/>
  <p:tag name="IGUANATEXCURSOR" val="88"/>
  <p:tag name="TRANSPARENCY" val="True"/>
  <p:tag name="LATEXENGINEID" val="0"/>
  <p:tag name="TEMPFOLDER" val="c:\Users\kkp292\temp\"/>
  <p:tag name="LATEXFORMHEIGHT" val="478"/>
  <p:tag name="LATEXFORMWIDTH" val="450"/>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1.1924"/>
  <p:tag name="OUTPUTTYPE" val="PNG"/>
  <p:tag name="IGUANATEXVERSION" val="160"/>
  <p:tag name="LATEXADDIN" val="\documentclass{article}&#10;\usepackage{amsmath,xcolor}&#10;\pagestyle{empty}&#10;\begin{document}&#10;&#10;$p_1$\\&#10;$\textcolor{red}{\nabla_{\theta}\log p_1}$&#10;&#10;\end{document}"/>
  <p:tag name="IGUANATEXSIZE" val="18"/>
  <p:tag name="IGUANATEXCURSOR" val="137"/>
  <p:tag name="TRANSPARENCY" val="True"/>
  <p:tag name="LATEXENGINEID" val="0"/>
  <p:tag name="TEMPFOLDER" val="c:\Users\kkp292\temp\"/>
  <p:tag name="LATEXFORMHEIGHT" val="478"/>
  <p:tag name="LATEXFORMWIDTH" val="450"/>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530.9336"/>
  <p:tag name="OUTPUTTYPE" val="PNG"/>
  <p:tag name="IGUANATEXVERSION" val="160"/>
  <p:tag name="LATEXADDIN" val="\documentclass{article}&#10;\usepackage{amsmath}&#10;\pagestyle{empty}&#10;\begin{document}&#10;&#10;\[\pi^{\theta}(Ag|Si)\]&#10;\end{document}"/>
  <p:tag name="IGUANATEXSIZE" val="11"/>
  <p:tag name="IGUANATEXCURSOR" val="98"/>
  <p:tag name="TRANSPARENCY" val="True"/>
  <p:tag name="LATEXENGINEID" val="0"/>
  <p:tag name="TEMPFOLDER" val="c:\Users\kkp292\temp\"/>
  <p:tag name="LATEXFORMHEIGHT" val="478"/>
  <p:tag name="LATEXFORMWIDTH" val="450"/>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29.4713"/>
  <p:tag name="ORIGINALWIDTH" val="464.192"/>
  <p:tag name="OUTPUTTYPE" val="PNG"/>
  <p:tag name="IGUANATEXVERSION" val="160"/>
  <p:tag name="LATEXADDIN" val="\documentclass{article}&#10;\usepackage{amsmath,xcolor}&#10;\pagestyle{empty}&#10;\begin{document}&#10;&#10;$p_2$\\&#10;$\nabla_{\theta}\log p_2$&#10;&#10;\end{document}"/>
  <p:tag name="IGUANATEXSIZE" val="18"/>
  <p:tag name="IGUANATEXCURSOR" val="120"/>
  <p:tag name="TRANSPARENCY" val="True"/>
  <p:tag name="LATEXENGINEID" val="0"/>
  <p:tag name="TEMPFOLDER" val="c:\Users\kkp292\temp\"/>
  <p:tag name="LATEXFORMHEIGHT" val="478"/>
  <p:tag name="LATEXFORMWIDTH" val="450"/>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70.491"/>
  <p:tag name="OUTPUTTYPE" val="PNG"/>
  <p:tag name="IGUANATEXVERSION" val="160"/>
  <p:tag name="LATEXADDIN" val="\documentclass{article}&#10;\usepackage{amsmath,amssymb}&#10;\pagestyle{empty}&#10;\begin{document}&#10;&#10;\[\mathbb{E}_{\tau \sim \pi_\theta} \left[ \sum_{t=0}^{T-1} \nabla_\theta \log \pi_\theta(a_t|s_t) \left(\sum_{k=t}^{T-1}r_{k}\right) \right]\]&#10;&#10;\end{document}"/>
  <p:tag name="IGUANATEXSIZE" val="11"/>
  <p:tag name="IGUANATEXCURSOR" val="214"/>
  <p:tag name="TRANSPARENCY" val="True"/>
  <p:tag name="LATEXENGINEID" val="0"/>
  <p:tag name="TEMPFOLDER" val="c:\Users\kkp292\temp\"/>
  <p:tag name="LATEXFORMHEIGHT" val="478"/>
  <p:tag name="LATEXFORMWIDTH" val="450"/>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95.9505"/>
  <p:tag name="ORIGINALWIDTH" val="4017.248"/>
  <p:tag name="OUTPUTTYPE" val="PNG"/>
  <p:tag name="IGUANATEXVERSION" val="160"/>
  <p:tag name="LATEXADDIN" val="\documentclass{article}&#10;\usepackage{amsmath}&#10;\pagestyle{empty}&#10;\begin{document}&#10;\noindent&#10;\[ V_t^{\theta}(Si) = \sum_{j{=}0}^{|A|{-}1} \sum_{k{=}0}^{|S|{-}1} [\pi^{\theta}(Aj|Si)*P(Si,Aj,Sk) ]*[V_{t{+}1}^{\theta}(Sk) {+} R(Si,Aj,Sk)]\]&#10;\end{document}"/>
  <p:tag name="IGUANATEXSIZE" val="11"/>
  <p:tag name="IGUANATEXCURSOR" val="200"/>
  <p:tag name="TRANSPARENCY" val="True"/>
  <p:tag name="LATEXENGINEID" val="0"/>
  <p:tag name="TEMPFOLDER" val="c:\Users\kkp292\temp\"/>
  <p:tag name="LATEXFORMHEIGHT" val="478"/>
  <p:tag name="LATEXFORMWIDTH" val="450"/>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525.6843"/>
  <p:tag name="OUTPUTTYPE" val="PNG"/>
  <p:tag name="IGUANATEXVERSION" val="160"/>
  <p:tag name="LATEXADDIN" val="\documentclass{article}&#10;\usepackage{amsmath}&#10;\pagestyle{empty}&#10;\begin{document}&#10;&#10;\[\pi^{\theta}(Aj|Si)\]&#10;\end{document}"/>
  <p:tag name="IGUANATEXSIZE" val="11"/>
  <p:tag name="IGUANATEXCURSOR" val="102"/>
  <p:tag name="TRANSPARENCY" val="True"/>
  <p:tag name="LATEXENGINEID" val="0"/>
  <p:tag name="TEMPFOLDER" val="c:\Users\kkp292\temp\"/>
  <p:tag name="LATEXFORMHEIGHT" val="478"/>
  <p:tag name="LATEXFORMWIDTH" val="450"/>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525.6843"/>
  <p:tag name="OUTPUTTYPE" val="PNG"/>
  <p:tag name="IGUANATEXVERSION" val="160"/>
  <p:tag name="LATEXADDIN" val="\documentclass{article}&#10;\usepackage{amsmath}&#10;\pagestyle{empty}&#10;\begin{document}&#10;&#10;\[\pi^{\theta}(Aj|Si)\]&#10;\end{document}"/>
  <p:tag name="IGUANATEXSIZE" val="11"/>
  <p:tag name="IGUANATEXCURSOR" val="102"/>
  <p:tag name="TRANSPARENCY" val="True"/>
  <p:tag name="LATEXENGINEID" val="0"/>
  <p:tag name="TEMPFOLDER" val="c:\Users\kkp292\temp\"/>
  <p:tag name="LATEXFORMHEIGHT" val="478"/>
  <p:tag name="LATEXFORMWIDTH" val="450"/>
  <p:tag name="LATEXFORMWRAP" val="True"/>
  <p:tag name="BITMAPVECTOR" val="0"/>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29532</TotalTime>
  <Words>1612</Words>
  <Application>Microsoft Macintosh PowerPoint</Application>
  <PresentationFormat>Widescreen</PresentationFormat>
  <Paragraphs>652</Paragraphs>
  <Slides>25</Slides>
  <Notes>12</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Aptos</vt:lpstr>
      <vt:lpstr>Aptos Display</vt:lpstr>
      <vt:lpstr>Arial</vt:lpstr>
      <vt:lpstr>Calibri</vt:lpstr>
      <vt:lpstr>Montserrat</vt:lpstr>
      <vt:lpstr>Montserrat Medium</vt:lpstr>
      <vt:lpstr>Montserrat SemiBold</vt:lpstr>
      <vt:lpstr>Symbol</vt:lpstr>
      <vt:lpstr>System Font Regular</vt:lpstr>
      <vt:lpstr>Wingdings</vt:lpstr>
      <vt:lpstr>Simple Light</vt:lpstr>
      <vt:lpstr>Office Theme</vt:lpstr>
      <vt:lpstr>Policy Gradient Methods (I): Basics  Keshav Pingali</vt:lpstr>
      <vt:lpstr>Standard presentations vs. this one</vt:lpstr>
      <vt:lpstr>Organization</vt:lpstr>
      <vt:lpstr>Discrete-time finite-state MDP</vt:lpstr>
      <vt:lpstr>MDP policies</vt:lpstr>
      <vt:lpstr>Policy evaluation: Bellman iteration</vt:lpstr>
      <vt:lpstr>Simplify MDP: eliminate Q-nodes</vt:lpstr>
      <vt:lpstr> Example</vt:lpstr>
      <vt:lpstr> Estimating valuations and gradients of valuations</vt:lpstr>
      <vt:lpstr>Unrolling recursion (conceptual)</vt:lpstr>
      <vt:lpstr>Relating Bellman-style iteration to trajectories</vt:lpstr>
      <vt:lpstr> Example</vt:lpstr>
      <vt:lpstr>PowerPoint Presentation</vt:lpstr>
      <vt:lpstr>PowerPoint Presentation</vt:lpstr>
      <vt:lpstr>PowerPoint Presentation</vt:lpstr>
      <vt:lpstr>Gradient of path probability</vt:lpstr>
      <vt:lpstr> Gradient of expected return</vt:lpstr>
      <vt:lpstr> Example</vt:lpstr>
      <vt:lpstr> Gradient of expected return: other formulations</vt:lpstr>
      <vt:lpstr> Example</vt:lpstr>
      <vt:lpstr>PowerPoint Presentation</vt:lpstr>
      <vt:lpstr> Rewards-to-go formulation </vt:lpstr>
      <vt:lpstr>Policy-Based MC: REINFORCE Algorithm</vt:lpstr>
      <vt:lpstr>REINFORCE under different step sizes</vt:lpstr>
      <vt:lpstr>Next talk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Pingali, Keshav K</dc:creator>
  <cp:lastModifiedBy>ZS M</cp:lastModifiedBy>
  <cp:revision>5</cp:revision>
  <dcterms:created xsi:type="dcterms:W3CDTF">2025-04-05T18:18:24Z</dcterms:created>
  <dcterms:modified xsi:type="dcterms:W3CDTF">2025-04-27T21:14:03Z</dcterms:modified>
</cp:coreProperties>
</file>